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325" r:id="rId2"/>
    <p:sldId id="293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294" r:id="rId13"/>
    <p:sldId id="348" r:id="rId14"/>
    <p:sldId id="349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2" r:id="rId25"/>
    <p:sldId id="363" r:id="rId26"/>
    <p:sldId id="370" r:id="rId27"/>
    <p:sldId id="364" r:id="rId28"/>
    <p:sldId id="365" r:id="rId29"/>
    <p:sldId id="366" r:id="rId30"/>
    <p:sldId id="367" r:id="rId31"/>
    <p:sldId id="368" r:id="rId32"/>
    <p:sldId id="372" r:id="rId33"/>
    <p:sldId id="371" r:id="rId34"/>
    <p:sldId id="377" r:id="rId35"/>
    <p:sldId id="373" r:id="rId36"/>
    <p:sldId id="378" r:id="rId37"/>
    <p:sldId id="379" r:id="rId38"/>
    <p:sldId id="327" r:id="rId39"/>
    <p:sldId id="329" r:id="rId40"/>
    <p:sldId id="331" r:id="rId41"/>
    <p:sldId id="328" r:id="rId42"/>
    <p:sldId id="332" r:id="rId43"/>
    <p:sldId id="330" r:id="rId44"/>
    <p:sldId id="333" r:id="rId45"/>
    <p:sldId id="335" r:id="rId46"/>
    <p:sldId id="334" r:id="rId47"/>
    <p:sldId id="302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0432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623"/>
  </p:normalViewPr>
  <p:slideViewPr>
    <p:cSldViewPr snapToGrid="0" snapToObjects="1">
      <p:cViewPr>
        <p:scale>
          <a:sx n="70" d="100"/>
          <a:sy n="70" d="100"/>
        </p:scale>
        <p:origin x="584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471C-554D-B44F-A95B-F9FAABE4A7CA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19F46-89EE-0B40-A19F-624EC48B889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11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EE19-F918-45FA-83B8-7C7A260EF01D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150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EE19-F918-45FA-83B8-7C7A260EF01D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498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EE19-F918-45FA-83B8-7C7A260EF01D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549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EE19-F918-45FA-83B8-7C7A260EF01D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544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EE19-F918-45FA-83B8-7C7A260EF01D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617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EE19-F918-45FA-83B8-7C7A260EF01D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56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EE19-F918-45FA-83B8-7C7A260EF01D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791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EE19-F918-45FA-83B8-7C7A260EF01D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497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EE19-F918-45FA-83B8-7C7A260EF01D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90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69C27B-7B9C-2945-8BFC-40D2518B404E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4BA9DF-BCCA-1041-BB4F-C616496136E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39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69C27B-7B9C-2945-8BFC-40D2518B404E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4BA9DF-BCCA-1041-BB4F-C616496136E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93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69C27B-7B9C-2945-8BFC-40D2518B404E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4BA9DF-BCCA-1041-BB4F-C616496136E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04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6"/>
          <p:cNvGrpSpPr>
            <a:grpSpLocks/>
          </p:cNvGrpSpPr>
          <p:nvPr userDrawn="1"/>
        </p:nvGrpSpPr>
        <p:grpSpPr bwMode="auto">
          <a:xfrm>
            <a:off x="0" y="-3175"/>
            <a:ext cx="9144000" cy="639763"/>
            <a:chOff x="1" y="-2935"/>
            <a:chExt cx="9144000" cy="640135"/>
          </a:xfrm>
        </p:grpSpPr>
        <p:pic>
          <p:nvPicPr>
            <p:cNvPr id="3" name="Picture 6" descr="Mestre-Fundo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82" b="92525"/>
            <a:stretch>
              <a:fillRect/>
            </a:stretch>
          </p:blipFill>
          <p:spPr bwMode="auto">
            <a:xfrm>
              <a:off x="1" y="-2935"/>
              <a:ext cx="9144000" cy="63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agem 8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78" r="920"/>
            <a:stretch>
              <a:fillRect/>
            </a:stretch>
          </p:blipFill>
          <p:spPr bwMode="auto">
            <a:xfrm>
              <a:off x="7738281" y="0"/>
              <a:ext cx="1405720" cy="63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" t="14128" r="23174" b="14166"/>
            <a:stretch>
              <a:fillRect/>
            </a:stretch>
          </p:blipFill>
          <p:spPr bwMode="auto">
            <a:xfrm>
              <a:off x="7891821" y="75600"/>
              <a:ext cx="1091204" cy="456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094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69C27B-7B9C-2945-8BFC-40D2518B404E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4BA9DF-BCCA-1041-BB4F-C616496136E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53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69C27B-7B9C-2945-8BFC-40D2518B404E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4BA9DF-BCCA-1041-BB4F-C616496136E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78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69C27B-7B9C-2945-8BFC-40D2518B404E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4BA9DF-BCCA-1041-BB4F-C616496136E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82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69C27B-7B9C-2945-8BFC-40D2518B404E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4BA9DF-BCCA-1041-BB4F-C616496136E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40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69C27B-7B9C-2945-8BFC-40D2518B404E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4BA9DF-BCCA-1041-BB4F-C616496136E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9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69C27B-7B9C-2945-8BFC-40D2518B404E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4BA9DF-BCCA-1041-BB4F-C616496136E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44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69C27B-7B9C-2945-8BFC-40D2518B404E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4BA9DF-BCCA-1041-BB4F-C616496136E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63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69C27B-7B9C-2945-8BFC-40D2518B404E}" type="datetimeFigureOut">
              <a:rPr lang="pt-BR" smtClean="0"/>
              <a:t>22/09/17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4BA9DF-BCCA-1041-BB4F-C616496136E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64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4170" y="771823"/>
            <a:ext cx="8362121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Arial" charset="0"/>
                <a:ea typeface="Arial" charset="0"/>
                <a:cs typeface="Arial" charset="0"/>
              </a:rPr>
              <a:t>O TRABALHO INTERDISCIPLINAR COM A APLICAÇÃO DAS TECNOLOGIAS LEVES PARA O MANEJO DAS CONDIÇÕES </a:t>
            </a:r>
            <a:r>
              <a:rPr lang="pt-BR" sz="2800" b="1" dirty="0" smtClean="0">
                <a:latin typeface="Arial" charset="0"/>
                <a:ea typeface="Arial" charset="0"/>
                <a:cs typeface="Arial" charset="0"/>
              </a:rPr>
              <a:t>CRÔNICAS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latin typeface="Arial" charset="0"/>
                <a:ea typeface="Arial" charset="0"/>
                <a:cs typeface="Arial" charset="0"/>
              </a:rPr>
              <a:t>ATEN</a:t>
            </a:r>
            <a:r>
              <a:rPr lang="pt-BR" sz="2800" b="1" dirty="0" smtClean="0">
                <a:latin typeface="Arial" charset="0"/>
                <a:ea typeface="Arial" charset="0"/>
                <a:cs typeface="Arial" charset="0"/>
              </a:rPr>
              <a:t>ÇÃO CONTÍNUA COM PLANO DE CUIDADO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latin typeface="Arial" charset="0"/>
                <a:ea typeface="Arial" charset="0"/>
                <a:cs typeface="Arial" charset="0"/>
              </a:rPr>
              <a:t>AUTOCUIDADO APOIADO</a:t>
            </a:r>
            <a:endParaRPr lang="pt-BR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350" dirty="0"/>
              <a:t>Consulta médica</a:t>
            </a:r>
          </a:p>
          <a:p>
            <a:pPr lvl="0"/>
            <a:r>
              <a:rPr lang="pt-BR" sz="1350" dirty="0"/>
              <a:t>Consulta enfermeiro</a:t>
            </a:r>
          </a:p>
          <a:p>
            <a:pPr lvl="0"/>
            <a:r>
              <a:rPr lang="pt-BR" sz="1350" dirty="0"/>
              <a:t>Consulta por equipe multidisciplinar</a:t>
            </a:r>
          </a:p>
          <a:p>
            <a:pPr lvl="0"/>
            <a:r>
              <a:rPr lang="pt-BR" sz="1350" dirty="0"/>
              <a:t>Farmácia clínica</a:t>
            </a:r>
          </a:p>
          <a:p>
            <a:pPr lvl="0"/>
            <a:r>
              <a:rPr lang="pt-BR" sz="1350" dirty="0"/>
              <a:t>Abordagem funcional do idoso</a:t>
            </a:r>
          </a:p>
          <a:p>
            <a:pPr lvl="0"/>
            <a:r>
              <a:rPr lang="pt-BR" sz="1350" dirty="0"/>
              <a:t>Estratificação de risco e manejo de acordo com o estrato de risco</a:t>
            </a:r>
          </a:p>
          <a:p>
            <a:pPr lvl="0"/>
            <a:r>
              <a:rPr lang="pt-BR" sz="1350" dirty="0"/>
              <a:t>Avaliação de estabilidade e instabilidade clínica</a:t>
            </a:r>
          </a:p>
          <a:p>
            <a:pPr lvl="0"/>
            <a:r>
              <a:rPr lang="pt-BR" sz="1350" dirty="0"/>
              <a:t>Exames laboratoriais</a:t>
            </a:r>
          </a:p>
          <a:p>
            <a:pPr lvl="0"/>
            <a:r>
              <a:rPr lang="pt-BR" sz="1350" dirty="0"/>
              <a:t>Rastreamento: pé diabético, função renal, retinopatia, complicações cardiovasculares</a:t>
            </a:r>
          </a:p>
          <a:p>
            <a:pPr lvl="0"/>
            <a:r>
              <a:rPr lang="pt-BR" sz="1350" dirty="0"/>
              <a:t>Tratamento medicamentoso</a:t>
            </a:r>
          </a:p>
          <a:p>
            <a:pPr lvl="0"/>
            <a:r>
              <a:rPr lang="pt-BR" sz="1350" dirty="0"/>
              <a:t>Plano de cuidado</a:t>
            </a:r>
          </a:p>
          <a:p>
            <a:pPr lvl="0"/>
            <a:r>
              <a:rPr lang="pt-BR" sz="1350" dirty="0"/>
              <a:t>Atividade educacional</a:t>
            </a:r>
          </a:p>
          <a:p>
            <a:pPr lvl="0"/>
            <a:r>
              <a:rPr lang="pt-BR" sz="1350" dirty="0"/>
              <a:t>Abordagem dos fatores de risco / Ações preventivas / Autocuidado apoiado</a:t>
            </a:r>
          </a:p>
          <a:p>
            <a:pPr lvl="0"/>
            <a:r>
              <a:rPr lang="pt-BR" sz="1350" dirty="0"/>
              <a:t>Visita domiciliar</a:t>
            </a:r>
          </a:p>
          <a:p>
            <a:pPr lvl="0"/>
            <a:r>
              <a:rPr lang="pt-BR" sz="1350" dirty="0"/>
              <a:t>Visita domiciliar com foco monitoramento do plano de cuidado</a:t>
            </a:r>
          </a:p>
        </p:txBody>
      </p:sp>
      <p:sp>
        <p:nvSpPr>
          <p:cNvPr id="298" name="Retângulo: Cantos Arredondados 297">
            <a:extLst>
              <a:ext uri="{FF2B5EF4-FFF2-40B4-BE49-F238E27FC236}">
                <a16:creationId xmlns:a16="http://schemas.microsoft.com/office/drawing/2014/main" xmlns="" id="{EEFA86E9-272B-457E-B4BD-3BF00708F1D6}"/>
              </a:ext>
            </a:extLst>
          </p:cNvPr>
          <p:cNvSpPr/>
          <p:nvPr/>
        </p:nvSpPr>
        <p:spPr>
          <a:xfrm>
            <a:off x="597429" y="1035174"/>
            <a:ext cx="1537394" cy="68440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7000" tIns="27000" rIns="27000" bIns="27000" anchor="ctr">
            <a:noAutofit/>
          </a:bodyPr>
          <a:lstStyle/>
          <a:p>
            <a:pPr algn="ctr"/>
            <a:r>
              <a:rPr lang="pt-BR" sz="1350" dirty="0">
                <a:solidFill>
                  <a:srgbClr val="000000"/>
                </a:solidFill>
              </a:rPr>
              <a:t>Acompanhamento</a:t>
            </a:r>
            <a:endParaRPr lang="pt-BR" sz="1350" b="1" dirty="0">
              <a:solidFill>
                <a:schemeClr val="accent2"/>
              </a:solidFill>
            </a:endParaRPr>
          </a:p>
        </p:txBody>
      </p:sp>
      <p:sp>
        <p:nvSpPr>
          <p:cNvPr id="24" name="Retângulo: Cantos Arredondados 4">
            <a:extLst>
              <a:ext uri="{FF2B5EF4-FFF2-40B4-BE49-F238E27FC236}">
                <a16:creationId xmlns:a16="http://schemas.microsoft.com/office/drawing/2014/main" xmlns="" id="{2639AB1F-AB16-4667-9E7B-CDF4222D4888}"/>
              </a:ext>
            </a:extLst>
          </p:cNvPr>
          <p:cNvSpPr txBox="1"/>
          <p:nvPr/>
        </p:nvSpPr>
        <p:spPr>
          <a:xfrm>
            <a:off x="2902206" y="1035174"/>
            <a:ext cx="5891520" cy="4854963"/>
          </a:xfrm>
          <a:prstGeom prst="accentCallout2">
            <a:avLst>
              <a:gd name="adj1" fmla="val 17511"/>
              <a:gd name="adj2" fmla="val 1000"/>
              <a:gd name="adj3" fmla="val 17264"/>
              <a:gd name="adj4" fmla="val -7546"/>
              <a:gd name="adj5" fmla="val 7669"/>
              <a:gd name="adj6" fmla="val -1267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000" tIns="108000" rIns="17145" bIns="17145" numCol="1" spcCol="1270" anchor="t" anchorCtr="0">
            <a:noAutofit/>
          </a:bodyPr>
          <a:lstStyle/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médica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enfermeiro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Atendimento por equipe multiprofissional </a:t>
            </a:r>
            <a:r>
              <a:rPr lang="pt-BR" sz="1500" dirty="0">
                <a:solidFill>
                  <a:schemeClr val="accent2"/>
                </a:solidFill>
              </a:rPr>
              <a:t>e interdisciplinar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2"/>
                </a:solidFill>
              </a:rPr>
              <a:t>Novos formatos de práticas clínicas: atenção contínua, atendimento compartilhado em grupo, grupo operativo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5"/>
                </a:solidFill>
              </a:rPr>
              <a:t>Farmácia clínica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5"/>
                </a:solidFill>
              </a:rPr>
              <a:t>Abordagem funcional do idoso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Exames laboratoriais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F0000"/>
                </a:solidFill>
              </a:rPr>
              <a:t>Rastreamento: pé diabético, função renal, retinopatia, complicações cardiovasculares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C9C400"/>
                </a:solidFill>
              </a:rPr>
              <a:t>Estratificação de risco e manejo de acordo com o estrato de risco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Tratamento medicamentoso, </a:t>
            </a:r>
            <a:r>
              <a:rPr lang="pt-BR" sz="1500" dirty="0">
                <a:solidFill>
                  <a:srgbClr val="C9C400"/>
                </a:solidFill>
              </a:rPr>
              <a:t>se necessário</a:t>
            </a: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Plano de cuidado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educacional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00B050"/>
                </a:solidFill>
              </a:rPr>
              <a:t>Abordagem dos fatores de risco / Tecnologias para mudança de comportamento / Ações preventivas / Autocuidado apoiado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 domiciliar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002060"/>
                </a:solidFill>
              </a:rPr>
              <a:t>Visita domiciliar com foco monitoramento do plano de cuidado</a:t>
            </a:r>
          </a:p>
          <a:p>
            <a:pPr defTabSz="200025">
              <a:spcBef>
                <a:spcPts val="225"/>
              </a:spcBef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7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350" dirty="0"/>
              <a:t>Consulta médica</a:t>
            </a:r>
          </a:p>
          <a:p>
            <a:pPr lvl="0"/>
            <a:r>
              <a:rPr lang="pt-BR" sz="1350" dirty="0"/>
              <a:t>Consulta enfermeiro</a:t>
            </a:r>
          </a:p>
          <a:p>
            <a:pPr lvl="0"/>
            <a:r>
              <a:rPr lang="pt-BR" sz="1350" dirty="0"/>
              <a:t>Consulta por equipe multidisciplinar</a:t>
            </a:r>
          </a:p>
          <a:p>
            <a:pPr lvl="0"/>
            <a:r>
              <a:rPr lang="pt-BR" sz="1350" dirty="0"/>
              <a:t>Farmácia clínica</a:t>
            </a:r>
          </a:p>
          <a:p>
            <a:pPr lvl="0"/>
            <a:r>
              <a:rPr lang="pt-BR" sz="1350" dirty="0"/>
              <a:t>Abordagem funcional do idoso</a:t>
            </a:r>
          </a:p>
          <a:p>
            <a:pPr lvl="0"/>
            <a:r>
              <a:rPr lang="pt-BR" sz="1350" dirty="0"/>
              <a:t>Estratificação de risco e manejo de acordo com o estrato de risco</a:t>
            </a:r>
          </a:p>
          <a:p>
            <a:pPr lvl="0"/>
            <a:r>
              <a:rPr lang="pt-BR" sz="1350" dirty="0"/>
              <a:t>Avaliação de estabilidade e instabilidade clínica</a:t>
            </a:r>
          </a:p>
          <a:p>
            <a:pPr lvl="0"/>
            <a:r>
              <a:rPr lang="pt-BR" sz="1350" dirty="0"/>
              <a:t>Exames laboratoriais</a:t>
            </a:r>
          </a:p>
          <a:p>
            <a:pPr lvl="0"/>
            <a:r>
              <a:rPr lang="pt-BR" sz="1350" dirty="0"/>
              <a:t>Rastreamento: pé diabético, função renal, retinopatia, complicações cardiovasculares</a:t>
            </a:r>
          </a:p>
          <a:p>
            <a:pPr lvl="0"/>
            <a:r>
              <a:rPr lang="pt-BR" sz="1350" dirty="0"/>
              <a:t>Tratamento medicamentoso</a:t>
            </a:r>
          </a:p>
          <a:p>
            <a:pPr lvl="0"/>
            <a:r>
              <a:rPr lang="pt-BR" sz="1350" dirty="0"/>
              <a:t>Plano de cuidado</a:t>
            </a:r>
          </a:p>
          <a:p>
            <a:pPr lvl="0"/>
            <a:r>
              <a:rPr lang="pt-BR" sz="1350" dirty="0"/>
              <a:t>Atividade educacional</a:t>
            </a:r>
          </a:p>
          <a:p>
            <a:pPr lvl="0"/>
            <a:r>
              <a:rPr lang="pt-BR" sz="1350" dirty="0"/>
              <a:t>Abordagem dos fatores de risco / Ações preventivas / Autocuidado apoiado</a:t>
            </a:r>
          </a:p>
          <a:p>
            <a:pPr lvl="0"/>
            <a:r>
              <a:rPr lang="pt-BR" sz="1350" dirty="0"/>
              <a:t>Visita domiciliar</a:t>
            </a:r>
          </a:p>
          <a:p>
            <a:pPr lvl="0"/>
            <a:r>
              <a:rPr lang="pt-BR" sz="1350" dirty="0"/>
              <a:t>Visita domiciliar com foco monitoramento do plano de cuidado</a:t>
            </a:r>
          </a:p>
        </p:txBody>
      </p:sp>
      <p:sp>
        <p:nvSpPr>
          <p:cNvPr id="298" name="Retângulo: Cantos Arredondados 297">
            <a:extLst>
              <a:ext uri="{FF2B5EF4-FFF2-40B4-BE49-F238E27FC236}">
                <a16:creationId xmlns:a16="http://schemas.microsoft.com/office/drawing/2014/main" xmlns="" id="{EEFA86E9-272B-457E-B4BD-3BF00708F1D6}"/>
              </a:ext>
            </a:extLst>
          </p:cNvPr>
          <p:cNvSpPr/>
          <p:nvPr/>
        </p:nvSpPr>
        <p:spPr>
          <a:xfrm>
            <a:off x="597429" y="1035174"/>
            <a:ext cx="1537394" cy="68440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7000" tIns="27000" rIns="27000" bIns="27000" anchor="ctr">
            <a:noAutofit/>
          </a:bodyPr>
          <a:lstStyle/>
          <a:p>
            <a:pPr algn="ctr"/>
            <a:r>
              <a:rPr lang="pt-BR" sz="1350" dirty="0">
                <a:solidFill>
                  <a:srgbClr val="000000"/>
                </a:solidFill>
              </a:rPr>
              <a:t>Acompanhamento</a:t>
            </a:r>
            <a:endParaRPr lang="pt-BR" sz="1350" b="1" dirty="0">
              <a:solidFill>
                <a:schemeClr val="accent2"/>
              </a:solidFill>
            </a:endParaRPr>
          </a:p>
        </p:txBody>
      </p:sp>
      <p:sp>
        <p:nvSpPr>
          <p:cNvPr id="24" name="Retângulo: Cantos Arredondados 4">
            <a:extLst>
              <a:ext uri="{FF2B5EF4-FFF2-40B4-BE49-F238E27FC236}">
                <a16:creationId xmlns:a16="http://schemas.microsoft.com/office/drawing/2014/main" xmlns="" id="{2639AB1F-AB16-4667-9E7B-CDF4222D4888}"/>
              </a:ext>
            </a:extLst>
          </p:cNvPr>
          <p:cNvSpPr txBox="1"/>
          <p:nvPr/>
        </p:nvSpPr>
        <p:spPr>
          <a:xfrm>
            <a:off x="2902206" y="1035174"/>
            <a:ext cx="5891520" cy="4965576"/>
          </a:xfrm>
          <a:prstGeom prst="accentCallout2">
            <a:avLst>
              <a:gd name="adj1" fmla="val 17511"/>
              <a:gd name="adj2" fmla="val 1000"/>
              <a:gd name="adj3" fmla="val 17264"/>
              <a:gd name="adj4" fmla="val -7546"/>
              <a:gd name="adj5" fmla="val 7669"/>
              <a:gd name="adj6" fmla="val -1267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000" tIns="108000" rIns="17145" bIns="17145" numCol="1" spcCol="1270" anchor="t" anchorCtr="0">
            <a:noAutofit/>
          </a:bodyPr>
          <a:lstStyle/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médica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enfermeiro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Atendimento por equipe multiprofissional </a:t>
            </a:r>
            <a:r>
              <a:rPr lang="pt-BR" sz="1500" dirty="0">
                <a:solidFill>
                  <a:schemeClr val="accent2"/>
                </a:solidFill>
              </a:rPr>
              <a:t>e interdisciplinar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2"/>
                </a:solidFill>
              </a:rPr>
              <a:t>Novos formatos de práticas clínicas: atenção contínua, atendimento compartilhado em grupo, grupo operativo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5"/>
                </a:solidFill>
              </a:rPr>
              <a:t>Farmácia clínica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5"/>
                </a:solidFill>
              </a:rPr>
              <a:t>Abordagem funcional do idoso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Exames laboratoriais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F0000"/>
                </a:solidFill>
              </a:rPr>
              <a:t>Rastreamento: pé diabético, função renal, retinopatia, complicações cardiovasculares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C9C400"/>
                </a:solidFill>
              </a:rPr>
              <a:t>Estratificação de risco e manejo de acordo com o estrato de risco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7030A0"/>
                </a:solidFill>
              </a:rPr>
              <a:t>Avaliação de estabilidade e instabilidade clínica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Tratamento medicamentoso, </a:t>
            </a:r>
            <a:r>
              <a:rPr lang="pt-BR" sz="1500" dirty="0">
                <a:solidFill>
                  <a:srgbClr val="C9C400"/>
                </a:solidFill>
              </a:rPr>
              <a:t>se necessário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Plano de cuidado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educacional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00B050"/>
                </a:solidFill>
              </a:rPr>
              <a:t>Abordagem dos fatores de risco / Tecnologias para mudança de comportamento / Ações preventivas / Autocuidado apoiado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 domiciliar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002060"/>
                </a:solidFill>
              </a:rPr>
              <a:t>Visita domiciliar com foco monitoramento do plano de cuidado</a:t>
            </a:r>
          </a:p>
          <a:p>
            <a:pPr defTabSz="200025">
              <a:spcBef>
                <a:spcPts val="225"/>
              </a:spcBef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2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65067" y="968891"/>
            <a:ext cx="362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Estratégia adotada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1073425" y="2080593"/>
            <a:ext cx="2782956" cy="1179444"/>
          </a:xfrm>
          <a:prstGeom prst="rect">
            <a:avLst/>
          </a:prstGeom>
          <a:solidFill>
            <a:schemeClr val="accent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smtClean="0"/>
              <a:t>Equipe Saúde </a:t>
            </a:r>
            <a:r>
              <a:rPr lang="pt-BR" sz="2800" dirty="0" smtClean="0"/>
              <a:t>da Família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5267734" y="2072842"/>
            <a:ext cx="2736578" cy="11794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Equipe NASF</a:t>
            </a:r>
            <a:endParaRPr lang="pt-BR" sz="2800" dirty="0"/>
          </a:p>
        </p:txBody>
      </p:sp>
      <p:sp>
        <p:nvSpPr>
          <p:cNvPr id="6" name="Seta para a Direita 5"/>
          <p:cNvSpPr/>
          <p:nvPr/>
        </p:nvSpPr>
        <p:spPr>
          <a:xfrm>
            <a:off x="4108260" y="2007706"/>
            <a:ext cx="914400" cy="516835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10800000">
            <a:off x="4108260" y="2655938"/>
            <a:ext cx="914400" cy="51683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73425" y="3724514"/>
            <a:ext cx="2789584" cy="1297388"/>
          </a:xfrm>
          <a:prstGeom prst="rect">
            <a:avLst/>
          </a:prstGeom>
          <a:solidFill>
            <a:schemeClr val="accent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Atenção Contínua</a:t>
            </a: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5274362" y="3716763"/>
            <a:ext cx="2729950" cy="1297388"/>
          </a:xfrm>
          <a:prstGeom prst="rect">
            <a:avLst/>
          </a:prstGeom>
          <a:solidFill>
            <a:srgbClr val="FF7E79"/>
          </a:solidFill>
          <a:ln>
            <a:solidFill>
              <a:schemeClr val="accent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Auto Cuidado Apoiado</a:t>
            </a:r>
            <a:endParaRPr lang="pt-BR" sz="2800" dirty="0"/>
          </a:p>
        </p:txBody>
      </p:sp>
      <p:pic>
        <p:nvPicPr>
          <p:cNvPr id="20" name="Imagem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r="9233"/>
          <a:stretch>
            <a:fillRect/>
          </a:stretch>
        </p:blipFill>
        <p:spPr bwMode="auto">
          <a:xfrm>
            <a:off x="6068043" y="5371861"/>
            <a:ext cx="1185179" cy="9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/>
          <p:cNvSpPr/>
          <p:nvPr/>
        </p:nvSpPr>
        <p:spPr bwMode="auto">
          <a:xfrm>
            <a:off x="1325213" y="5422491"/>
            <a:ext cx="2789584" cy="82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Macroprocessos de Atenção às </a:t>
            </a:r>
            <a:r>
              <a:rPr lang="pt-BR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Condições </a:t>
            </a:r>
            <a:r>
              <a:rPr lang="pt-BR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Crônicas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968120" y="5430882"/>
            <a:ext cx="357093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18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66" y="336163"/>
            <a:ext cx="5900662" cy="58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115997" y="1412776"/>
            <a:ext cx="2916000" cy="432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Acolhida do usuário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827997" y="692696"/>
            <a:ext cx="3492000" cy="54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PONTO DE APOIO</a:t>
            </a: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4573997" y="0"/>
            <a:ext cx="0" cy="61200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3115997" y="2132856"/>
            <a:ext cx="2916000" cy="432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Pré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-atendimento</a:t>
            </a:r>
          </a:p>
        </p:txBody>
      </p:sp>
      <p:cxnSp>
        <p:nvCxnSpPr>
          <p:cNvPr id="39" name="Conector de seta reta 38"/>
          <p:cNvCxnSpPr>
            <a:stCxn id="4" idx="2"/>
          </p:cNvCxnSpPr>
          <p:nvPr/>
        </p:nvCxnSpPr>
        <p:spPr>
          <a:xfrm>
            <a:off x="4573997" y="1844776"/>
            <a:ext cx="0" cy="252048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5496" y="2852936"/>
            <a:ext cx="2340000" cy="90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ATENDIMENTO</a:t>
            </a:r>
            <a:endParaRPr lang="pt-BR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3115997" y="5291992"/>
            <a:ext cx="2916000" cy="756000"/>
            <a:chOff x="3456000" y="4067800"/>
            <a:chExt cx="2232000" cy="756000"/>
          </a:xfrm>
          <a:solidFill>
            <a:schemeClr val="bg2"/>
          </a:solidFill>
        </p:grpSpPr>
        <p:cxnSp>
          <p:nvCxnSpPr>
            <p:cNvPr id="35" name="Conector de seta reta 34"/>
            <p:cNvCxnSpPr/>
            <p:nvPr/>
          </p:nvCxnSpPr>
          <p:spPr>
            <a:xfrm>
              <a:off x="4572000" y="4067800"/>
              <a:ext cx="0" cy="252000"/>
            </a:xfrm>
            <a:prstGeom prst="straightConnector1">
              <a:avLst/>
            </a:prstGeom>
            <a:grpFill/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ângulo 29"/>
            <p:cNvSpPr/>
            <p:nvPr/>
          </p:nvSpPr>
          <p:spPr>
            <a:xfrm>
              <a:off x="3456000" y="4319800"/>
              <a:ext cx="2232000" cy="504000"/>
            </a:xfrm>
            <a:prstGeom prst="rect">
              <a:avLst/>
            </a:prstGeom>
            <a:grpFill/>
            <a:ln>
              <a:noFill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accent5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PLANO DE CUIDADO</a:t>
              </a:r>
            </a:p>
            <a:p>
              <a:pPr algn="ctr"/>
              <a:r>
                <a:rPr lang="pt-BR" sz="1600" b="1" dirty="0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COMPLETO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3115997" y="2636912"/>
            <a:ext cx="2916000" cy="612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Encaminhamento para o atendimento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768504" y="2852936"/>
            <a:ext cx="2340000" cy="900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EDUCAÇÃO</a:t>
            </a:r>
          </a:p>
          <a:p>
            <a:pPr algn="ctr"/>
            <a:r>
              <a:rPr lang="pt-BR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SAÚDE</a:t>
            </a:r>
          </a:p>
        </p:txBody>
      </p:sp>
      <p:cxnSp>
        <p:nvCxnSpPr>
          <p:cNvPr id="44" name="Conector de seta reta 43"/>
          <p:cNvCxnSpPr/>
          <p:nvPr/>
        </p:nvCxnSpPr>
        <p:spPr>
          <a:xfrm flipH="1">
            <a:off x="6178565" y="3302936"/>
            <a:ext cx="50400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2447560" y="3302936"/>
            <a:ext cx="504000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3115997" y="4077072"/>
            <a:ext cx="2916000" cy="612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Monitoramento dos usuários em atendimento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115997" y="4761216"/>
            <a:ext cx="2916000" cy="612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Vigilância dos sinais de alerta para urgências</a:t>
            </a:r>
          </a:p>
        </p:txBody>
      </p:sp>
      <p:sp>
        <p:nvSpPr>
          <p:cNvPr id="27" name="Elipse 26"/>
          <p:cNvSpPr/>
          <p:nvPr/>
        </p:nvSpPr>
        <p:spPr>
          <a:xfrm>
            <a:off x="3115997" y="6309320"/>
            <a:ext cx="2916000" cy="576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Agendamento de retorno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4573997" y="6021288"/>
            <a:ext cx="0" cy="324000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4573997" y="3753064"/>
            <a:ext cx="0" cy="25200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3115997" y="3329992"/>
            <a:ext cx="2916000" cy="432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Pós-atendimento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5496" y="2852936"/>
            <a:ext cx="2340000" cy="90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ATENDIMENTO</a:t>
            </a:r>
            <a:endParaRPr lang="pt-BR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7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820150" cy="446610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Multiprofissional e interdisciplinar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Cada profissional tem a sua competência e contribuição específica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Composição geral: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29600" cy="994122"/>
          </a:xfrm>
        </p:spPr>
        <p:txBody>
          <a:bodyPr/>
          <a:lstStyle/>
          <a:p>
            <a:pPr algn="l"/>
            <a:r>
              <a:rPr lang="pt-BR" sz="4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Equipe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0362" y="3429000"/>
            <a:ext cx="8820150" cy="23778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Enfermeiro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Psicólogo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Fisioterapeuta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Farmacêutico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Assistente social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Médico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Dentista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84168" y="3853059"/>
            <a:ext cx="2808312" cy="1531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Profissionais especialistas de acordo com a rede de atenção, principalmente o enfermeiro e o médico</a:t>
            </a:r>
          </a:p>
        </p:txBody>
      </p:sp>
      <p:sp>
        <p:nvSpPr>
          <p:cNvPr id="10" name="Texto explicativo em seta para a direita 9"/>
          <p:cNvSpPr/>
          <p:nvPr/>
        </p:nvSpPr>
        <p:spPr>
          <a:xfrm>
            <a:off x="773993" y="3502620"/>
            <a:ext cx="4896544" cy="2720380"/>
          </a:xfrm>
          <a:prstGeom prst="rightArrowCallout">
            <a:avLst>
              <a:gd name="adj1" fmla="val 23673"/>
              <a:gd name="adj2" fmla="val 32298"/>
              <a:gd name="adj3" fmla="val 56183"/>
              <a:gd name="adj4" fmla="val 60469"/>
            </a:avLst>
          </a:prstGeom>
          <a:solidFill>
            <a:schemeClr val="accent2">
              <a:alpha val="1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28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5260"/>
            <a:ext cx="8820150" cy="446610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Adesão ao modelo de atenção praticado no Centro</a:t>
            </a: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Compartilha do conhecimento e ação clínica com os demais profissionais da equipe</a:t>
            </a: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Responsabilidade pelo cuidado</a:t>
            </a: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Competência para a utilização de novas tecnologias de atenção às condições crônicas</a:t>
            </a: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Compromisso com as metas estabelecidas</a:t>
            </a: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Disponibilidade para interação com o usuário, para apoio ao autocuidado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29600" cy="994122"/>
          </a:xfrm>
        </p:spPr>
        <p:txBody>
          <a:bodyPr/>
          <a:lstStyle/>
          <a:p>
            <a:pPr algn="l"/>
            <a:r>
              <a:rPr lang="pt-BR" sz="4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Equipe</a:t>
            </a:r>
          </a:p>
        </p:txBody>
      </p:sp>
    </p:spTree>
    <p:extLst>
      <p:ext uri="{BB962C8B-B14F-4D97-AF65-F5344CB8AC3E}">
        <p14:creationId xmlns:p14="http://schemas.microsoft.com/office/powerpoint/2010/main" val="179359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5260"/>
            <a:ext cx="8064574" cy="446610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Organizado com a utilização das novas tecnologias de atenção às condições crônicas: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Atenção contínua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Atenção compartilhada em grupo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Grupo operativo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Grupo de pares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Autocuidado apoiado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29600" cy="994122"/>
          </a:xfrm>
        </p:spPr>
        <p:txBody>
          <a:bodyPr/>
          <a:lstStyle/>
          <a:p>
            <a:pPr algn="l"/>
            <a:r>
              <a:rPr lang="pt-BR" sz="4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Atendimento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6948264" y="3861048"/>
            <a:ext cx="504056" cy="5040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436096" y="4653136"/>
            <a:ext cx="3456384" cy="201622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" dist="254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 fundamental a compreensão, adesão e participação do usuário</a:t>
            </a:r>
          </a:p>
        </p:txBody>
      </p:sp>
    </p:spTree>
    <p:extLst>
      <p:ext uri="{BB962C8B-B14F-4D97-AF65-F5344CB8AC3E}">
        <p14:creationId xmlns:p14="http://schemas.microsoft.com/office/powerpoint/2010/main" val="73611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5260"/>
            <a:ext cx="8064574" cy="446610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Organizado com a utilização das novas tecnologias de atenção às condições crônicas: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Atenção contínua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Atenção compartilhada em grupo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Grupo operativo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Grupo de pares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Autocuidado apoiado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29600" cy="994122"/>
          </a:xfrm>
        </p:spPr>
        <p:txBody>
          <a:bodyPr/>
          <a:lstStyle/>
          <a:p>
            <a:pPr algn="l"/>
            <a:r>
              <a:rPr lang="pt-BR" sz="4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Atendimento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6876060" y="3861048"/>
            <a:ext cx="504056" cy="5040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5364088" y="4797152"/>
            <a:ext cx="3528000" cy="7920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" dist="254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 de Cuidado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5364088" y="5760397"/>
            <a:ext cx="3528000" cy="7920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" dist="254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 de Autocuidado</a:t>
            </a:r>
          </a:p>
        </p:txBody>
      </p:sp>
    </p:spTree>
    <p:extLst>
      <p:ext uri="{BB962C8B-B14F-4D97-AF65-F5344CB8AC3E}">
        <p14:creationId xmlns:p14="http://schemas.microsoft.com/office/powerpoint/2010/main" val="31281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74838"/>
            <a:ext cx="8229600" cy="2218258"/>
          </a:xfrm>
        </p:spPr>
        <p:txBody>
          <a:bodyPr/>
          <a:lstStyle/>
          <a:p>
            <a:r>
              <a:rPr lang="pt-BR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ATENÇÃO</a:t>
            </a:r>
            <a:br>
              <a:rPr lang="pt-BR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CONTÍNUA</a:t>
            </a:r>
          </a:p>
        </p:txBody>
      </p:sp>
    </p:spTree>
    <p:extLst>
      <p:ext uri="{BB962C8B-B14F-4D97-AF65-F5344CB8AC3E}">
        <p14:creationId xmlns:p14="http://schemas.microsoft.com/office/powerpoint/2010/main" val="35924838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5260"/>
            <a:ext cx="8064574" cy="4466108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Atendimento de forma sequenciada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Diferentes profissionais de saúde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Num mesmo turno de trabalho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 marL="1435100" indent="0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None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Benefício para o usuário: comparecimento único com vários atendimentos; boa compreensão da sua situação de saúde; um único plano de cuidado, completo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29600" cy="994122"/>
          </a:xfrm>
        </p:spPr>
        <p:txBody>
          <a:bodyPr/>
          <a:lstStyle/>
          <a:p>
            <a:pPr algn="l"/>
            <a:r>
              <a:rPr lang="pt-BR" sz="4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Atenção contínua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755576" y="4365104"/>
            <a:ext cx="720080" cy="50405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12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791" y="1804632"/>
            <a:ext cx="8693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 Extremamente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centrada nos encontros clínicos individuais faca a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face;</a:t>
            </a:r>
          </a:p>
          <a:p>
            <a:pPr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 charset="0"/>
              <a:ea typeface="Arial Unicode MS" charset="0"/>
              <a:cs typeface="Arial Unicode MS" charset="0"/>
            </a:endParaRPr>
          </a:p>
          <a:p>
            <a:pPr marL="342900" indent="-342900" algn="just">
              <a:spcAft>
                <a:spcPts val="0"/>
              </a:spcAft>
              <a:buFont typeface="Arial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 As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consultas médicas e de enfermagem e as atividades de grupos que envolve profissionais do NASF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, realizadas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em geral de forma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tradicional;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36128" y="929133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Clínica </a:t>
            </a:r>
            <a:r>
              <a:rPr lang="pt-BR" sz="3200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da ESF 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357809" y="4734160"/>
            <a:ext cx="8587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Implantar </a:t>
            </a:r>
            <a:r>
              <a:rPr lang="pt-BR" sz="2800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as inovações de novas formas de atenção profissional, incorporadas pelo MACC, </a:t>
            </a:r>
            <a:r>
              <a:rPr lang="pt-BR" sz="2800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é um </a:t>
            </a:r>
            <a:r>
              <a:rPr lang="pt-BR" sz="2800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grande </a:t>
            </a:r>
            <a:r>
              <a:rPr lang="pt-BR" sz="2800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desafio.</a:t>
            </a:r>
            <a:endParaRPr lang="pt-BR" sz="2400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5260"/>
            <a:ext cx="8568630" cy="446610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None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Indicação: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Avaliação inicial de pessoas portadoras de condições crônicas que se beneficiam de diferentes abordagens profissionais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29600" cy="994122"/>
          </a:xfrm>
        </p:spPr>
        <p:txBody>
          <a:bodyPr/>
          <a:lstStyle/>
          <a:p>
            <a:pPr algn="l"/>
            <a:r>
              <a:rPr lang="pt-BR" sz="4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Atenção contínua</a:t>
            </a:r>
          </a:p>
        </p:txBody>
      </p:sp>
    </p:spTree>
    <p:extLst>
      <p:ext uri="{BB962C8B-B14F-4D97-AF65-F5344CB8AC3E}">
        <p14:creationId xmlns:p14="http://schemas.microsoft.com/office/powerpoint/2010/main" val="75487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5260"/>
            <a:ext cx="8568630" cy="446610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Atendimentos sequenciais pelos vários profissionais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Objetivos, com duração média de 15 minutos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Ponto de coordenação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29600" cy="994122"/>
          </a:xfrm>
        </p:spPr>
        <p:txBody>
          <a:bodyPr/>
          <a:lstStyle/>
          <a:p>
            <a:pPr algn="l"/>
            <a:r>
              <a:rPr lang="pt-BR" sz="4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Atenção contínua</a:t>
            </a:r>
          </a:p>
        </p:txBody>
      </p:sp>
    </p:spTree>
    <p:extLst>
      <p:ext uri="{BB962C8B-B14F-4D97-AF65-F5344CB8AC3E}">
        <p14:creationId xmlns:p14="http://schemas.microsoft.com/office/powerpoint/2010/main" val="206756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5260"/>
            <a:ext cx="8568630" cy="446610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Conteúdo: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Avaliação clínica específica de cada área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Exames específicos: exame do pé, exame oftalmológico, exames complementares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Diagnósticos, estabelece o cuidado necessário (recomendações, exames, medicamentos,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etc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Atenção farmacêutica: efeitos adversos, adesão aos medicamentos, conciliação medicamentosa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Comunicação ao usuário da sua situação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Educação em saúde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29600" cy="994122"/>
          </a:xfrm>
        </p:spPr>
        <p:txBody>
          <a:bodyPr/>
          <a:lstStyle/>
          <a:p>
            <a:pPr algn="l"/>
            <a:r>
              <a:rPr lang="pt-BR" sz="4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Atenção contínua</a:t>
            </a:r>
          </a:p>
        </p:txBody>
      </p:sp>
    </p:spTree>
    <p:extLst>
      <p:ext uri="{BB962C8B-B14F-4D97-AF65-F5344CB8AC3E}">
        <p14:creationId xmlns:p14="http://schemas.microsoft.com/office/powerpoint/2010/main" val="118001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o 55"/>
          <p:cNvGrpSpPr>
            <a:grpSpLocks/>
          </p:cNvGrpSpPr>
          <p:nvPr/>
        </p:nvGrpSpPr>
        <p:grpSpPr bwMode="auto">
          <a:xfrm>
            <a:off x="1009967" y="583414"/>
            <a:ext cx="7124065" cy="5723255"/>
            <a:chOff x="0" y="0"/>
            <a:chExt cx="86057" cy="67413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1" y="6278"/>
              <a:ext cx="56087" cy="5602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grpSp>
          <p:nvGrpSpPr>
            <p:cNvPr id="58" name="Grupo 57"/>
            <p:cNvGrpSpPr>
              <a:grpSpLocks/>
            </p:cNvGrpSpPr>
            <p:nvPr/>
          </p:nvGrpSpPr>
          <p:grpSpPr bwMode="auto">
            <a:xfrm>
              <a:off x="14044" y="4413"/>
              <a:ext cx="59760" cy="59753"/>
              <a:chOff x="14044" y="4413"/>
              <a:chExt cx="59760" cy="59753"/>
            </a:xfrm>
          </p:grpSpPr>
          <p:sp>
            <p:nvSpPr>
              <p:cNvPr id="88" name="Triângulo 87"/>
              <p:cNvSpPr>
                <a:spLocks noChangeArrowheads="1"/>
              </p:cNvSpPr>
              <p:nvPr/>
            </p:nvSpPr>
            <p:spPr bwMode="auto">
              <a:xfrm rot="-2216262">
                <a:off x="60587" y="13256"/>
                <a:ext cx="7991" cy="3902"/>
              </a:xfrm>
              <a:prstGeom prst="triangle">
                <a:avLst>
                  <a:gd name="adj" fmla="val 52032"/>
                </a:avLst>
              </a:prstGeom>
              <a:solidFill>
                <a:srgbClr val="D0CECE"/>
              </a:solidFill>
              <a:ln>
                <a:noFill/>
              </a:ln>
              <a:effectLst>
                <a:outerShdw dist="25401" dir="18900000" sx="100999" sy="100999" algn="bl" rotWithShape="0">
                  <a:srgbClr val="80808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89" name="Semicírculos 35"/>
              <p:cNvSpPr>
                <a:spLocks noChangeAspect="1"/>
              </p:cNvSpPr>
              <p:nvPr/>
            </p:nvSpPr>
            <p:spPr bwMode="auto">
              <a:xfrm rot="10800000">
                <a:off x="14044" y="4413"/>
                <a:ext cx="59760" cy="59753"/>
              </a:xfrm>
              <a:custGeom>
                <a:avLst/>
                <a:gdLst>
                  <a:gd name="T0" fmla="*/ 660706 w 5976000"/>
                  <a:gd name="T1" fmla="*/ 4861451 h 5975336"/>
                  <a:gd name="T2" fmla="*/ 544599 w 5976000"/>
                  <a:gd name="T3" fmla="*/ 1267995 h 5975336"/>
                  <a:gd name="T4" fmla="*/ 3966354 w 5976000"/>
                  <a:gd name="T5" fmla="*/ 164691 h 5975336"/>
                  <a:gd name="T6" fmla="*/ 5971652 w 5976000"/>
                  <a:gd name="T7" fmla="*/ 3148806 h 5975336"/>
                  <a:gd name="T8" fmla="*/ 5615263 w 5976000"/>
                  <a:gd name="T9" fmla="*/ 3129558 h 5975336"/>
                  <a:gd name="T10" fmla="*/ 3849480 w 5976000"/>
                  <a:gd name="T11" fmla="*/ 501920 h 5975336"/>
                  <a:gd name="T12" fmla="*/ 836465 w 5976000"/>
                  <a:gd name="T13" fmla="*/ 1473413 h 5975336"/>
                  <a:gd name="T14" fmla="*/ 938705 w 5976000"/>
                  <a:gd name="T15" fmla="*/ 4637625 h 5975336"/>
                  <a:gd name="T16" fmla="*/ 660706 w 5976000"/>
                  <a:gd name="T17" fmla="*/ 4861451 h 5975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76000" h="5975336">
                    <a:moveTo>
                      <a:pt x="660706" y="4861451"/>
                    </a:moveTo>
                    <a:cubicBezTo>
                      <a:pt x="-175124" y="3823556"/>
                      <a:pt x="-222488" y="2357670"/>
                      <a:pt x="544599" y="1267995"/>
                    </a:cubicBezTo>
                    <a:cubicBezTo>
                      <a:pt x="1311562" y="178495"/>
                      <a:pt x="2707324" y="-271552"/>
                      <a:pt x="3966354" y="164691"/>
                    </a:cubicBezTo>
                    <a:cubicBezTo>
                      <a:pt x="5225517" y="600979"/>
                      <a:pt x="6043526" y="1818271"/>
                      <a:pt x="5971652" y="3148806"/>
                    </a:cubicBezTo>
                    <a:lnTo>
                      <a:pt x="5615263" y="3129558"/>
                    </a:lnTo>
                    <a:cubicBezTo>
                      <a:pt x="5678553" y="1957964"/>
                      <a:pt x="4958247" y="886086"/>
                      <a:pt x="3849480" y="501920"/>
                    </a:cubicBezTo>
                    <a:cubicBezTo>
                      <a:pt x="2740846" y="117800"/>
                      <a:pt x="1511817" y="514079"/>
                      <a:pt x="836465" y="1473413"/>
                    </a:cubicBezTo>
                    <a:cubicBezTo>
                      <a:pt x="160990" y="2432922"/>
                      <a:pt x="202697" y="3723711"/>
                      <a:pt x="938705" y="4637625"/>
                    </a:cubicBezTo>
                    <a:lnTo>
                      <a:pt x="660706" y="4861451"/>
                    </a:lnTo>
                    <a:close/>
                  </a:path>
                </a:pathLst>
              </a:custGeom>
              <a:solidFill>
                <a:srgbClr val="D0CECE"/>
              </a:solidFill>
              <a:ln>
                <a:noFill/>
              </a:ln>
              <a:effectLst>
                <a:outerShdw sx="100999" sy="100999" algn="ctr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pt-BR"/>
              </a:p>
            </p:txBody>
          </p:sp>
        </p:grpSp>
        <p:sp>
          <p:nvSpPr>
            <p:cNvPr id="59" name="Retângulo 58"/>
            <p:cNvSpPr>
              <a:spLocks noChangeArrowheads="1"/>
            </p:cNvSpPr>
            <p:nvPr/>
          </p:nvSpPr>
          <p:spPr bwMode="auto">
            <a:xfrm>
              <a:off x="32764" y="16695"/>
              <a:ext cx="22320" cy="4320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Acolhida</a:t>
              </a:r>
              <a:r>
                <a:rPr lang="en-US" sz="1200" kern="1200" dirty="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 do </a:t>
              </a:r>
              <a:r>
                <a:rPr lang="en-US" sz="1200" kern="1200" dirty="0" err="1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cidadão</a:t>
              </a:r>
              <a:endParaRPr lang="pt-B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60" name="Conector de seta reta 6"/>
            <p:cNvCxnSpPr>
              <a:cxnSpLocks noChangeShapeType="1"/>
            </p:cNvCxnSpPr>
            <p:nvPr/>
          </p:nvCxnSpPr>
          <p:spPr bwMode="auto">
            <a:xfrm>
              <a:off x="43563" y="0"/>
              <a:ext cx="0" cy="6120"/>
            </a:xfrm>
            <a:prstGeom prst="straightConnector1">
              <a:avLst/>
            </a:prstGeom>
            <a:noFill/>
            <a:ln w="57150">
              <a:solidFill>
                <a:srgbClr val="ED7D3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Conector de seta reta 33"/>
            <p:cNvCxnSpPr>
              <a:cxnSpLocks noChangeShapeType="1"/>
            </p:cNvCxnSpPr>
            <p:nvPr/>
          </p:nvCxnSpPr>
          <p:spPr bwMode="auto">
            <a:xfrm>
              <a:off x="43924" y="21602"/>
              <a:ext cx="0" cy="2521"/>
            </a:xfrm>
            <a:prstGeom prst="straightConnector1">
              <a:avLst/>
            </a:prstGeom>
            <a:noFill/>
            <a:ln w="38100">
              <a:solidFill>
                <a:srgbClr val="ED7D3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Retângulo 61"/>
            <p:cNvSpPr>
              <a:spLocks noChangeArrowheads="1"/>
            </p:cNvSpPr>
            <p:nvPr/>
          </p:nvSpPr>
          <p:spPr bwMode="auto">
            <a:xfrm>
              <a:off x="32764" y="42667"/>
              <a:ext cx="22320" cy="5040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kern="1200" dirty="0" err="1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Pós-atendimento</a:t>
              </a:r>
              <a:endParaRPr lang="pt-B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85" name="Conector de seta reta 31"/>
            <p:cNvCxnSpPr>
              <a:cxnSpLocks noChangeShapeType="1"/>
            </p:cNvCxnSpPr>
            <p:nvPr/>
          </p:nvCxnSpPr>
          <p:spPr bwMode="auto">
            <a:xfrm>
              <a:off x="43924" y="47586"/>
              <a:ext cx="0" cy="2521"/>
            </a:xfrm>
            <a:prstGeom prst="straightConnector1">
              <a:avLst/>
            </a:prstGeom>
            <a:noFill/>
            <a:ln w="38100">
              <a:solidFill>
                <a:srgbClr val="ED7D3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Retângulo 64"/>
            <p:cNvSpPr>
              <a:spLocks noChangeArrowheads="1"/>
            </p:cNvSpPr>
            <p:nvPr/>
          </p:nvSpPr>
          <p:spPr bwMode="auto">
            <a:xfrm>
              <a:off x="70929" y="32953"/>
              <a:ext cx="14040" cy="5040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Assistente social</a:t>
              </a:r>
              <a:endParaRPr lang="pt-BR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66" name="Retângulo 65"/>
            <p:cNvSpPr>
              <a:spLocks noChangeArrowheads="1"/>
            </p:cNvSpPr>
            <p:nvPr/>
          </p:nvSpPr>
          <p:spPr bwMode="auto">
            <a:xfrm>
              <a:off x="0" y="20608"/>
              <a:ext cx="25200" cy="900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b="1" kern="1200">
                  <a:solidFill>
                    <a:srgbClr val="ED7D31"/>
                  </a:solidFill>
                  <a:effectLst/>
                  <a:latin typeface="Calibri" charset="0"/>
                  <a:ea typeface="Times New Roman" charset="0"/>
                </a:rPr>
                <a:t>ATENÇÃO</a:t>
              </a:r>
              <a:endParaRPr lang="pt-BR" sz="1200">
                <a:effectLst/>
                <a:latin typeface="Times New Roman" charset="0"/>
                <a:ea typeface="Times New Roman" charset="0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en-US" sz="1200" b="1" kern="1200">
                  <a:solidFill>
                    <a:srgbClr val="ED7D31"/>
                  </a:solidFill>
                  <a:effectLst/>
                  <a:latin typeface="Calibri" charset="0"/>
                  <a:ea typeface="Times New Roman" charset="0"/>
                </a:rPr>
                <a:t>CONTÍNUA</a:t>
              </a:r>
              <a:endParaRPr lang="pt-BR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67" name="Retângulo 66"/>
            <p:cNvSpPr>
              <a:spLocks noChangeArrowheads="1"/>
            </p:cNvSpPr>
            <p:nvPr/>
          </p:nvSpPr>
          <p:spPr bwMode="auto">
            <a:xfrm>
              <a:off x="1233" y="34290"/>
              <a:ext cx="14608" cy="5040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Enfermeiro </a:t>
              </a:r>
              <a:endParaRPr lang="pt-BR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68" name="Retângulo 67"/>
            <p:cNvSpPr>
              <a:spLocks noChangeArrowheads="1"/>
            </p:cNvSpPr>
            <p:nvPr/>
          </p:nvSpPr>
          <p:spPr bwMode="auto">
            <a:xfrm>
              <a:off x="9719" y="51572"/>
              <a:ext cx="19695" cy="5038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Nutricionista</a:t>
              </a:r>
              <a:endParaRPr lang="pt-BR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69" name="Retângulo 68"/>
            <p:cNvSpPr>
              <a:spLocks noChangeArrowheads="1"/>
            </p:cNvSpPr>
            <p:nvPr/>
          </p:nvSpPr>
          <p:spPr bwMode="auto">
            <a:xfrm>
              <a:off x="30068" y="62373"/>
              <a:ext cx="14040" cy="5040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Fisioterapeuta</a:t>
              </a:r>
              <a:endParaRPr lang="pt-BR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70" name="Retângulo 69"/>
            <p:cNvSpPr>
              <a:spLocks noChangeArrowheads="1"/>
            </p:cNvSpPr>
            <p:nvPr/>
          </p:nvSpPr>
          <p:spPr bwMode="auto">
            <a:xfrm>
              <a:off x="3962" y="43651"/>
              <a:ext cx="14040" cy="5040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Psicólogo</a:t>
              </a:r>
              <a:endParaRPr lang="pt-BR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71" name="Retângulo 70"/>
            <p:cNvSpPr>
              <a:spLocks noChangeArrowheads="1"/>
            </p:cNvSpPr>
            <p:nvPr/>
          </p:nvSpPr>
          <p:spPr bwMode="auto">
            <a:xfrm>
              <a:off x="55989" y="58287"/>
              <a:ext cx="14423" cy="5040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Médico</a:t>
              </a:r>
              <a:endParaRPr lang="pt-BR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72" name="Retângulo 71"/>
            <p:cNvSpPr>
              <a:spLocks noChangeArrowheads="1"/>
            </p:cNvSpPr>
            <p:nvPr/>
          </p:nvSpPr>
          <p:spPr bwMode="auto">
            <a:xfrm>
              <a:off x="70763" y="41766"/>
              <a:ext cx="13794" cy="5040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Farmacêutico</a:t>
              </a:r>
              <a:endParaRPr lang="pt-BR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73" name="Retângulo 72"/>
            <p:cNvSpPr>
              <a:spLocks noChangeArrowheads="1"/>
            </p:cNvSpPr>
            <p:nvPr/>
          </p:nvSpPr>
          <p:spPr bwMode="auto">
            <a:xfrm>
              <a:off x="72017" y="23964"/>
              <a:ext cx="14040" cy="5040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US" sz="1050" kern="1200">
                  <a:solidFill>
                    <a:srgbClr val="000000"/>
                  </a:solidFill>
                  <a:effectLst/>
                  <a:latin typeface="Calibri" charset="0"/>
                  <a:ea typeface="Times New Roman" charset="0"/>
                </a:rPr>
                <a:t>Exames complementareSs</a:t>
              </a:r>
              <a:endParaRPr lang="pt-BR" sz="12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74" name="Seta para a direita 20"/>
            <p:cNvSpPr>
              <a:spLocks noChangeArrowheads="1"/>
            </p:cNvSpPr>
            <p:nvPr/>
          </p:nvSpPr>
          <p:spPr bwMode="auto">
            <a:xfrm rot="10500000">
              <a:off x="19516" y="35496"/>
              <a:ext cx="3348" cy="1800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5" name="Seta para a esquerda e para a direita 21"/>
            <p:cNvSpPr>
              <a:spLocks noChangeArrowheads="1"/>
            </p:cNvSpPr>
            <p:nvPr/>
          </p:nvSpPr>
          <p:spPr bwMode="auto">
            <a:xfrm rot="9360000">
              <a:off x="21352" y="42768"/>
              <a:ext cx="3348" cy="1800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6" name="Seta para a esquerda e para a direita 22"/>
            <p:cNvSpPr>
              <a:spLocks noChangeArrowheads="1"/>
            </p:cNvSpPr>
            <p:nvPr/>
          </p:nvSpPr>
          <p:spPr bwMode="auto">
            <a:xfrm rot="8220000">
              <a:off x="25456" y="47772"/>
              <a:ext cx="3348" cy="1800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7" name="Seta para a esquerda e para a direita 23"/>
            <p:cNvSpPr>
              <a:spLocks noChangeArrowheads="1"/>
            </p:cNvSpPr>
            <p:nvPr/>
          </p:nvSpPr>
          <p:spPr bwMode="auto">
            <a:xfrm rot="5940000">
              <a:off x="38488" y="56124"/>
              <a:ext cx="3348" cy="1800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8" name="Seta para a esquerda e para a direita 24"/>
            <p:cNvSpPr>
              <a:spLocks noChangeArrowheads="1"/>
            </p:cNvSpPr>
            <p:nvPr/>
          </p:nvSpPr>
          <p:spPr bwMode="auto">
            <a:xfrm rot="4800000">
              <a:off x="53060" y="53575"/>
              <a:ext cx="3348" cy="1800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79" name="Seta para a esquerda e para a direita 25"/>
            <p:cNvSpPr>
              <a:spLocks noChangeArrowheads="1"/>
            </p:cNvSpPr>
            <p:nvPr/>
          </p:nvSpPr>
          <p:spPr bwMode="auto">
            <a:xfrm rot="1380000">
              <a:off x="63148" y="42768"/>
              <a:ext cx="3348" cy="1800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0" name="Seta para a esquerda e para a direita 26"/>
            <p:cNvSpPr>
              <a:spLocks noChangeArrowheads="1"/>
            </p:cNvSpPr>
            <p:nvPr/>
          </p:nvSpPr>
          <p:spPr bwMode="auto">
            <a:xfrm rot="240000">
              <a:off x="65020" y="35604"/>
              <a:ext cx="3348" cy="1800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1" name="Seta para a esquerda e para a direita 27"/>
            <p:cNvSpPr>
              <a:spLocks noChangeArrowheads="1"/>
            </p:cNvSpPr>
            <p:nvPr/>
          </p:nvSpPr>
          <p:spPr bwMode="auto">
            <a:xfrm rot="-900000">
              <a:off x="64372" y="28008"/>
              <a:ext cx="3348" cy="1800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2" name="Seta para a esquerda e para a direita 28"/>
            <p:cNvSpPr>
              <a:spLocks noChangeArrowheads="1"/>
            </p:cNvSpPr>
            <p:nvPr/>
          </p:nvSpPr>
          <p:spPr bwMode="auto">
            <a:xfrm rot="10500000">
              <a:off x="19516" y="35496"/>
              <a:ext cx="3348" cy="1800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3" name="Retângulo 82"/>
            <p:cNvSpPr>
              <a:spLocks noChangeArrowheads="1"/>
            </p:cNvSpPr>
            <p:nvPr/>
          </p:nvSpPr>
          <p:spPr bwMode="auto">
            <a:xfrm>
              <a:off x="33373" y="49163"/>
              <a:ext cx="22320" cy="5040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>
              <a:outerShdw sx="100999" sy="100999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t-BR" sz="1100" dirty="0" smtClean="0">
                  <a:effectLst/>
                  <a:latin typeface="Calibri" charset="0"/>
                  <a:ea typeface="Times New Roman" charset="0"/>
                  <a:cs typeface="Times New Roman" charset="0"/>
                </a:rPr>
                <a:t>Plano de cuidado</a:t>
              </a:r>
              <a:endParaRPr lang="pt-BR" sz="1100" dirty="0">
                <a:effectLst/>
                <a:latin typeface="Calibri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3908425" y="2727863"/>
            <a:ext cx="1420123" cy="1456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COORDENADOR DO CICLO DE ATENDIMENTO</a:t>
            </a:r>
            <a:endParaRPr lang="pt-BR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4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5260"/>
            <a:ext cx="8064574" cy="446610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None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Objetivos: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Melhorar resultados sanitários, aumentar a satisfação dos usuários, monitorar as condições crônicas, aumentar a satisfação da equipe, reduzir a utilização de serviços desnecessária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29600" cy="994122"/>
          </a:xfrm>
        </p:spPr>
        <p:txBody>
          <a:bodyPr/>
          <a:lstStyle/>
          <a:p>
            <a:pPr algn="l"/>
            <a:r>
              <a:rPr lang="pt-BR" sz="4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Atenção contínua</a:t>
            </a:r>
          </a:p>
        </p:txBody>
      </p:sp>
    </p:spTree>
    <p:extLst>
      <p:ext uri="{BB962C8B-B14F-4D97-AF65-F5344CB8AC3E}">
        <p14:creationId xmlns:p14="http://schemas.microsoft.com/office/powerpoint/2010/main" val="44027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5260"/>
            <a:ext cx="8064574" cy="446610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None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É uma sistematização: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dos diagnósticos biopsicossociais e funcionais do indivíduo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das intervenções promocionais, preventivas, curativas, paliativas e/ou reabilitadoras capazes de manter ou recuperar a sua saúde e os respectivos prazos (curto, médio, longo)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das metas terapêuticas definidas, os passos para alcançá-las, a superação de possíveis obstáculos, o suporte necessário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29600" cy="994122"/>
          </a:xfrm>
        </p:spPr>
        <p:txBody>
          <a:bodyPr/>
          <a:lstStyle/>
          <a:p>
            <a:pPr algn="l"/>
            <a:r>
              <a:rPr lang="pt-BR" sz="4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 de cuidado</a:t>
            </a:r>
          </a:p>
        </p:txBody>
      </p:sp>
    </p:spTree>
    <p:extLst>
      <p:ext uri="{BB962C8B-B14F-4D97-AF65-F5344CB8AC3E}">
        <p14:creationId xmlns:p14="http://schemas.microsoft.com/office/powerpoint/2010/main" val="165570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74838"/>
            <a:ext cx="8229600" cy="2218258"/>
          </a:xfrm>
        </p:spPr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 </a:t>
            </a:r>
            <a:br>
              <a:rPr lang="pt-BR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pt-BR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CUIDADO</a:t>
            </a:r>
            <a:endParaRPr lang="pt-BR" b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4872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5260"/>
            <a:ext cx="8064574" cy="446610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O usuário tem uma participação ativa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deve ter uma compreensão da sua situação de saúde e das intervenções necessárias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deve definir as metas terapêuticas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Deve ser monitorado e atualizado periodicamente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8229600" cy="994122"/>
          </a:xfrm>
        </p:spPr>
        <p:txBody>
          <a:bodyPr/>
          <a:lstStyle/>
          <a:p>
            <a:pPr algn="l"/>
            <a:r>
              <a:rPr lang="pt-BR" sz="4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 de cuidado</a:t>
            </a:r>
          </a:p>
        </p:txBody>
      </p:sp>
    </p:spTree>
    <p:extLst>
      <p:ext uri="{BB962C8B-B14F-4D97-AF65-F5344CB8AC3E}">
        <p14:creationId xmlns:p14="http://schemas.microsoft.com/office/powerpoint/2010/main" val="30450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15515" y="972000"/>
          <a:ext cx="8712970" cy="3614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9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1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2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43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PLANO DE CUIDADOS INDIVIDUALIZADO 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Data:      /        /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Nome: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Data de nascimento:             /             /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Idade: 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3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Ocupação: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3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Responsável: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Endereço: 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Município: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UAPS de origem: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ACS: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6427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67717" y="973569"/>
          <a:ext cx="8808567" cy="5858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7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28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353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565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313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DIAGNÓSTICO E AVALIAÇÃO CLÍNICA (incluindo aspectos psicossociais)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Assinatura e Carimbo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2572"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SETOR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2572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SETOR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2572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SETOR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763"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ESTRATIFICAÇÃO</a:t>
                      </a:r>
                      <a:endParaRPr lang="pt-BR" sz="16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RISCO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Hipertensão: </a:t>
                      </a:r>
                      <a:endParaRPr lang="pt-B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) Baixo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Moderado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Alto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Muito Alto</a:t>
                      </a: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763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Diabetes: </a:t>
                      </a:r>
                      <a:endParaRPr lang="pt-B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) Baixo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Moderado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Alto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Muito Alto</a:t>
                      </a: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763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Criança</a:t>
                      </a:r>
                      <a:r>
                        <a:rPr lang="pt-BR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endParaRPr lang="pt-B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) Baixo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Moderado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Alto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Muito Alto</a:t>
                      </a: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3458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Gestante:</a:t>
                      </a:r>
                      <a:endParaRPr lang="pt-B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) Baixo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Moderado</a:t>
                      </a: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Alto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    ) Muito Alto</a:t>
                      </a:r>
                    </a:p>
                  </a:txBody>
                  <a:tcPr marL="68580" marR="68580" marT="5397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4534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350" dirty="0"/>
              <a:t>Consulta médica</a:t>
            </a:r>
          </a:p>
          <a:p>
            <a:pPr lvl="0"/>
            <a:r>
              <a:rPr lang="pt-BR" sz="1350" dirty="0"/>
              <a:t>Consulta enfermeiro</a:t>
            </a:r>
          </a:p>
          <a:p>
            <a:pPr lvl="0"/>
            <a:r>
              <a:rPr lang="pt-BR" sz="1350" dirty="0"/>
              <a:t>Consulta por equipe multidisciplinar</a:t>
            </a:r>
          </a:p>
          <a:p>
            <a:pPr lvl="0"/>
            <a:r>
              <a:rPr lang="pt-BR" sz="1350" dirty="0"/>
              <a:t>Farmácia clínica</a:t>
            </a:r>
          </a:p>
          <a:p>
            <a:pPr lvl="0"/>
            <a:r>
              <a:rPr lang="pt-BR" sz="1350" dirty="0"/>
              <a:t>Abordagem funcional do idoso</a:t>
            </a:r>
          </a:p>
          <a:p>
            <a:pPr lvl="0"/>
            <a:r>
              <a:rPr lang="pt-BR" sz="1350" dirty="0"/>
              <a:t>Estratificação de risco e manejo de acordo com o estrato de risco</a:t>
            </a:r>
          </a:p>
          <a:p>
            <a:pPr lvl="0"/>
            <a:r>
              <a:rPr lang="pt-BR" sz="1350" dirty="0"/>
              <a:t>Avaliação de estabilidade e instabilidade clínica</a:t>
            </a:r>
          </a:p>
          <a:p>
            <a:pPr lvl="0"/>
            <a:r>
              <a:rPr lang="pt-BR" sz="1350" dirty="0"/>
              <a:t>Exames laboratoriais</a:t>
            </a:r>
          </a:p>
          <a:p>
            <a:pPr lvl="0"/>
            <a:r>
              <a:rPr lang="pt-BR" sz="1350" dirty="0"/>
              <a:t>Rastreamento: pé diabético, função renal, retinopatia, complicações cardiovasculares</a:t>
            </a:r>
          </a:p>
          <a:p>
            <a:pPr lvl="0"/>
            <a:r>
              <a:rPr lang="pt-BR" sz="1350" dirty="0"/>
              <a:t>Tratamento medicamentoso</a:t>
            </a:r>
          </a:p>
          <a:p>
            <a:pPr lvl="0"/>
            <a:r>
              <a:rPr lang="pt-BR" sz="1350" dirty="0"/>
              <a:t>Plano de cuidado</a:t>
            </a:r>
          </a:p>
          <a:p>
            <a:pPr lvl="0"/>
            <a:r>
              <a:rPr lang="pt-BR" sz="1350" dirty="0"/>
              <a:t>Atividade educacional</a:t>
            </a:r>
          </a:p>
          <a:p>
            <a:pPr lvl="0"/>
            <a:r>
              <a:rPr lang="pt-BR" sz="1350" dirty="0"/>
              <a:t>Abordagem dos fatores de risco / Ações preventivas / Autocuidado apoiado</a:t>
            </a:r>
          </a:p>
          <a:p>
            <a:pPr lvl="0"/>
            <a:r>
              <a:rPr lang="pt-BR" sz="1350" dirty="0"/>
              <a:t>Visita domiciliar</a:t>
            </a:r>
          </a:p>
          <a:p>
            <a:pPr lvl="0"/>
            <a:r>
              <a:rPr lang="pt-BR" sz="1350" dirty="0"/>
              <a:t>Visita domiciliar com foco monitoramento do plano de cuidado</a:t>
            </a:r>
          </a:p>
        </p:txBody>
      </p:sp>
      <p:sp>
        <p:nvSpPr>
          <p:cNvPr id="298" name="Retângulo: Cantos Arredondados 297">
            <a:extLst>
              <a:ext uri="{FF2B5EF4-FFF2-40B4-BE49-F238E27FC236}">
                <a16:creationId xmlns:a16="http://schemas.microsoft.com/office/drawing/2014/main" xmlns="" id="{EEFA86E9-272B-457E-B4BD-3BF00708F1D6}"/>
              </a:ext>
            </a:extLst>
          </p:cNvPr>
          <p:cNvSpPr/>
          <p:nvPr/>
        </p:nvSpPr>
        <p:spPr>
          <a:xfrm>
            <a:off x="597429" y="1035174"/>
            <a:ext cx="1537394" cy="68440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7000" tIns="27000" rIns="27000" bIns="27000" anchor="ctr">
            <a:noAutofit/>
          </a:bodyPr>
          <a:lstStyle/>
          <a:p>
            <a:pPr algn="ctr"/>
            <a:r>
              <a:rPr lang="pt-BR" sz="1350" dirty="0">
                <a:solidFill>
                  <a:srgbClr val="000000"/>
                </a:solidFill>
              </a:rPr>
              <a:t>Acompanhamento</a:t>
            </a:r>
            <a:endParaRPr lang="pt-BR" sz="1350" b="1" dirty="0">
              <a:solidFill>
                <a:schemeClr val="accent2"/>
              </a:solidFill>
            </a:endParaRPr>
          </a:p>
        </p:txBody>
      </p:sp>
      <p:sp>
        <p:nvSpPr>
          <p:cNvPr id="24" name="Retângulo: Cantos Arredondados 4">
            <a:extLst>
              <a:ext uri="{FF2B5EF4-FFF2-40B4-BE49-F238E27FC236}">
                <a16:creationId xmlns:a16="http://schemas.microsoft.com/office/drawing/2014/main" xmlns="" id="{2639AB1F-AB16-4667-9E7B-CDF4222D4888}"/>
              </a:ext>
            </a:extLst>
          </p:cNvPr>
          <p:cNvSpPr txBox="1"/>
          <p:nvPr/>
        </p:nvSpPr>
        <p:spPr>
          <a:xfrm>
            <a:off x="2902206" y="1035174"/>
            <a:ext cx="5891520" cy="4854963"/>
          </a:xfrm>
          <a:prstGeom prst="accentCallout2">
            <a:avLst>
              <a:gd name="adj1" fmla="val 17511"/>
              <a:gd name="adj2" fmla="val 1000"/>
              <a:gd name="adj3" fmla="val 17264"/>
              <a:gd name="adj4" fmla="val -7546"/>
              <a:gd name="adj5" fmla="val 7669"/>
              <a:gd name="adj6" fmla="val -1267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000" tIns="108000" rIns="17145" bIns="17145" numCol="1" spcCol="1270" anchor="t" anchorCtr="0">
            <a:noAutofit/>
          </a:bodyPr>
          <a:lstStyle/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médica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enfermeiro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Exames laboratoriais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Tratamento medicamentoso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educacional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 domiciliar</a:t>
            </a:r>
          </a:p>
          <a:p>
            <a:pPr defTabSz="200025">
              <a:spcBef>
                <a:spcPts val="225"/>
              </a:spcBef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15516" y="972000"/>
          <a:ext cx="8712968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0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2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19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METAS/OBJETIVOS TERAPÊUTICOS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Assinatura e Carimbo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4194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Condição crônica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41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41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012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006" y="1628278"/>
            <a:ext cx="8229600" cy="177707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Estilo de vida: alimentação, atividade física, abstinência de fumo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Nutrição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Vacinação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Controle glicêmico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Pressão arterial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Controle lipídico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Pé diabético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pt-BR" altLang="pt-BR" sz="24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endParaRPr lang="pt-BR" altLang="pt-BR" sz="2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966" y="253344"/>
            <a:ext cx="8324192" cy="1116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180340">
              <a:spcAft>
                <a:spcPts val="0"/>
              </a:spcAft>
            </a:pPr>
            <a:r>
              <a:rPr lang="pt-BR" sz="32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METAS E OBJETIVOS TERAPÊUTICOS</a:t>
            </a:r>
            <a:endParaRPr lang="pt-BR" sz="3200" dirty="0">
              <a:solidFill>
                <a:schemeClr val="accent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5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14012" y="972000"/>
          <a:ext cx="8715976" cy="5503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83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79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RECOMENDAÇÕES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Assinatura e Carimbo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8214"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SETOR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8214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SETOR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8214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SETOR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vert="vert27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5397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115359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74838"/>
            <a:ext cx="8229600" cy="2218258"/>
          </a:xfrm>
        </p:spPr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</a:t>
            </a:r>
            <a:br>
              <a:rPr lang="pt-BR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AUTOCUIDADO</a:t>
            </a:r>
            <a:endParaRPr lang="pt-BR" b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7130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85217" y="1489032"/>
          <a:ext cx="7918703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3409263"/>
                <a:gridCol w="4509440"/>
              </a:tblGrid>
              <a:tr h="73766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0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PLANO DE AUTOCUIDADO APOIADO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3228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Nome: 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3228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Responsável: 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32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Endereço: 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Município: 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UAPS de origem: 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ACS: 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7441">
                <a:tc gridSpan="2"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Quais são seus objetivos de vida, os seus projetos de futuro, o que realmente importa para você e como você quer estar no dia de amanhã?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773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830"/>
              </p:ext>
            </p:extLst>
          </p:nvPr>
        </p:nvGraphicFramePr>
        <p:xfrm>
          <a:off x="621793" y="318600"/>
          <a:ext cx="7918703" cy="6065520"/>
        </p:xfrm>
        <a:graphic>
          <a:graphicData uri="http://schemas.openxmlformats.org/drawingml/2006/table">
            <a:tbl>
              <a:tblPr firstRow="1" firstCol="1" bandRow="1"/>
              <a:tblGrid>
                <a:gridCol w="3409263"/>
                <a:gridCol w="2027244"/>
                <a:gridCol w="2482196"/>
              </a:tblGrid>
              <a:tr h="7135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METAS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6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Comportamentos necessários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Qual? (X)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Interesse 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(0 a 10)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Melhorar a alimentação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Aumentar a prática de atividade física semanal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Lidar melhor com o estresse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Parar de fumar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Tomar medicamentos conforme orientação da equipe de saúde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Evitar o consumo de bebidas alcoólicas e/ou outras drogas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598">
                <a:tc gridSpan="3"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pt-BR" sz="16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Escolha 1 ou 2 comportamentos com maior grau de interesse para adotar neste momento e faça a </a:t>
                      </a:r>
                      <a:r>
                        <a:rPr lang="pt-BR" sz="1600" dirty="0" err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pactuação</a:t>
                      </a:r>
                      <a:r>
                        <a:rPr lang="pt-BR" sz="16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, descrevendo seu plano de ação (o que você fará, quanto, quantas vezes no dia ou na semana, onde/quando e como). </a:t>
                      </a:r>
                      <a:r>
                        <a:rPr lang="pt-BR" sz="1600" b="1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Seja bastante específico e realista. </a:t>
                      </a:r>
                      <a:r>
                        <a:rPr lang="pt-BR" sz="16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Depois de elaborar o plano, dê uma nota de confiança de 0 a 10 onde 0 significa estar pouco ou nada confiante e 10 significa estar muito confiante, certo de conseguir executá-lo. Para isso, pense no seu dia a dia, nas adaptações que você precisa fazer na sua rotina, no esforço gasto, no custo e na necessidade de apoio de outras pessoas.</a:t>
                      </a:r>
                      <a:endParaRPr lang="pt-BR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741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93916"/>
              </p:ext>
            </p:extLst>
          </p:nvPr>
        </p:nvGraphicFramePr>
        <p:xfrm>
          <a:off x="621793" y="355176"/>
          <a:ext cx="7918703" cy="5821680"/>
        </p:xfrm>
        <a:graphic>
          <a:graphicData uri="http://schemas.openxmlformats.org/drawingml/2006/table">
            <a:tbl>
              <a:tblPr firstRow="1" firstCol="1" bandRow="1"/>
              <a:tblGrid>
                <a:gridCol w="3197526"/>
                <a:gridCol w="2238981"/>
                <a:gridCol w="2482196"/>
              </a:tblGrid>
              <a:tr h="827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PACTUAÇÃO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2768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DATA: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645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COMPORTAMENTO 1: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Confiança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(0 a 10)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O que você fará?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Quanto? Quantas vezes?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Quando? Onde?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645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COMPORTAMENTO 2: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Confiança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(0 a 10)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O que você fará?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Quanto? Quantas vezes?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1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Quando? Onde?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0131">
                <a:tc gridSpan="3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Agora assine o contrato para assumir o compromisso consigo mesmo.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Eu me comprometo a participar das atividades de autocuidado pactuadas no dia ____/____/____ , procurando realizá-las e persistir para alcançar meus objetivos.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_________________________________________________________________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pt-BR" sz="18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(assinatura) </a:t>
                      </a:r>
                      <a:endParaRPr lang="pt-BR" sz="18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23711" marR="237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43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74838"/>
            <a:ext cx="8229600" cy="2218258"/>
          </a:xfrm>
        </p:spPr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RELATO DE </a:t>
            </a:r>
            <a:br>
              <a:rPr lang="pt-BR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</a:t>
            </a:r>
            <a:r>
              <a:rPr lang="pt-BR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ÊNCIA</a:t>
            </a:r>
            <a:endParaRPr lang="pt-BR" b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23076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505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22" y="2491411"/>
            <a:ext cx="5224586" cy="356737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51520" y="1348833"/>
            <a:ext cx="8706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charset="0"/>
                <a:ea typeface="Arial" charset="0"/>
                <a:cs typeface="Arial" charset="0"/>
              </a:rPr>
              <a:t>Profissional coordenador </a:t>
            </a:r>
            <a:r>
              <a:rPr lang="pt-BR" sz="2400" dirty="0">
                <a:latin typeface="Arial" charset="0"/>
                <a:ea typeface="Arial" charset="0"/>
                <a:cs typeface="Arial" charset="0"/>
              </a:rPr>
              <a:t>do ciclo </a:t>
            </a:r>
            <a:r>
              <a:rPr lang="pt-BR" sz="2400" dirty="0" smtClean="0">
                <a:latin typeface="Arial" charset="0"/>
                <a:ea typeface="Arial" charset="0"/>
                <a:cs typeface="Arial" charset="0"/>
              </a:rPr>
              <a:t>organizou </a:t>
            </a:r>
            <a:r>
              <a:rPr lang="pt-BR" sz="2400" dirty="0">
                <a:latin typeface="Arial" charset="0"/>
                <a:ea typeface="Arial" charset="0"/>
                <a:cs typeface="Arial" charset="0"/>
              </a:rPr>
              <a:t>as salas de atendimento e coordenou a movimentação dos profissionais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520" y="490662"/>
            <a:ext cx="8229600" cy="994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Munic</a:t>
            </a:r>
            <a:r>
              <a:rPr lang="pt-BR" sz="40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ípio de Tauá</a:t>
            </a:r>
            <a:endParaRPr lang="pt-BR" sz="4000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1" y="2537873"/>
            <a:ext cx="3826994" cy="3306335"/>
          </a:xfrm>
          <a:prstGeom prst="rect">
            <a:avLst/>
          </a:prstGeom>
        </p:spPr>
      </p:pic>
      <p:pic>
        <p:nvPicPr>
          <p:cNvPr id="11" name="Picture 1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5" y="2537873"/>
            <a:ext cx="3803374" cy="330633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04534" y="1283012"/>
            <a:ext cx="6984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latin typeface="Arial" charset="0"/>
                <a:ea typeface="ＭＳ 明朝" charset="-128"/>
                <a:cs typeface="Arial Unicode MS" charset="0"/>
              </a:rPr>
              <a:t>Profissionais rodiziaram pelos consultórios</a:t>
            </a:r>
          </a:p>
        </p:txBody>
      </p:sp>
    </p:spTree>
    <p:extLst>
      <p:ext uri="{BB962C8B-B14F-4D97-AF65-F5344CB8AC3E}">
        <p14:creationId xmlns:p14="http://schemas.microsoft.com/office/powerpoint/2010/main" val="20481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350" dirty="0"/>
              <a:t>Consulta médica</a:t>
            </a:r>
          </a:p>
          <a:p>
            <a:pPr lvl="0"/>
            <a:r>
              <a:rPr lang="pt-BR" sz="1350" dirty="0"/>
              <a:t>Consulta enfermeiro</a:t>
            </a:r>
          </a:p>
          <a:p>
            <a:pPr lvl="0"/>
            <a:r>
              <a:rPr lang="pt-BR" sz="1350" dirty="0"/>
              <a:t>Consulta por equipe multidisciplinar</a:t>
            </a:r>
          </a:p>
          <a:p>
            <a:pPr lvl="0"/>
            <a:r>
              <a:rPr lang="pt-BR" sz="1350" dirty="0"/>
              <a:t>Farmácia clínica</a:t>
            </a:r>
          </a:p>
          <a:p>
            <a:pPr lvl="0"/>
            <a:r>
              <a:rPr lang="pt-BR" sz="1350" dirty="0"/>
              <a:t>Abordagem funcional do idoso</a:t>
            </a:r>
          </a:p>
          <a:p>
            <a:pPr lvl="0"/>
            <a:r>
              <a:rPr lang="pt-BR" sz="1350" dirty="0"/>
              <a:t>Estratificação de risco e manejo de acordo com o estrato de risco</a:t>
            </a:r>
          </a:p>
          <a:p>
            <a:pPr lvl="0"/>
            <a:r>
              <a:rPr lang="pt-BR" sz="1350" dirty="0"/>
              <a:t>Avaliação de estabilidade e instabilidade clínica</a:t>
            </a:r>
          </a:p>
          <a:p>
            <a:pPr lvl="0"/>
            <a:r>
              <a:rPr lang="pt-BR" sz="1350" dirty="0"/>
              <a:t>Exames laboratoriais</a:t>
            </a:r>
          </a:p>
          <a:p>
            <a:pPr lvl="0"/>
            <a:r>
              <a:rPr lang="pt-BR" sz="1350" dirty="0"/>
              <a:t>Rastreamento: pé diabético, função renal, retinopatia, complicações cardiovasculares</a:t>
            </a:r>
          </a:p>
          <a:p>
            <a:pPr lvl="0"/>
            <a:r>
              <a:rPr lang="pt-BR" sz="1350" dirty="0"/>
              <a:t>Tratamento medicamentoso</a:t>
            </a:r>
          </a:p>
          <a:p>
            <a:pPr lvl="0"/>
            <a:r>
              <a:rPr lang="pt-BR" sz="1350" dirty="0"/>
              <a:t>Plano de cuidado</a:t>
            </a:r>
          </a:p>
          <a:p>
            <a:pPr lvl="0"/>
            <a:r>
              <a:rPr lang="pt-BR" sz="1350" dirty="0"/>
              <a:t>Atividade educacional</a:t>
            </a:r>
          </a:p>
          <a:p>
            <a:pPr lvl="0"/>
            <a:r>
              <a:rPr lang="pt-BR" sz="1350" dirty="0"/>
              <a:t>Abordagem dos fatores de risco / Ações preventivas / Autocuidado apoiado</a:t>
            </a:r>
          </a:p>
          <a:p>
            <a:pPr lvl="0"/>
            <a:r>
              <a:rPr lang="pt-BR" sz="1350" dirty="0"/>
              <a:t>Visita domiciliar</a:t>
            </a:r>
          </a:p>
          <a:p>
            <a:pPr lvl="0"/>
            <a:r>
              <a:rPr lang="pt-BR" sz="1350" dirty="0"/>
              <a:t>Visita domiciliar com foco monitoramento do plano de cuidado</a:t>
            </a:r>
          </a:p>
        </p:txBody>
      </p:sp>
      <p:sp>
        <p:nvSpPr>
          <p:cNvPr id="298" name="Retângulo: Cantos Arredondados 297">
            <a:extLst>
              <a:ext uri="{FF2B5EF4-FFF2-40B4-BE49-F238E27FC236}">
                <a16:creationId xmlns:a16="http://schemas.microsoft.com/office/drawing/2014/main" xmlns="" id="{EEFA86E9-272B-457E-B4BD-3BF00708F1D6}"/>
              </a:ext>
            </a:extLst>
          </p:cNvPr>
          <p:cNvSpPr/>
          <p:nvPr/>
        </p:nvSpPr>
        <p:spPr>
          <a:xfrm>
            <a:off x="597429" y="1035174"/>
            <a:ext cx="1537394" cy="68440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7000" tIns="27000" rIns="27000" bIns="27000" anchor="ctr">
            <a:noAutofit/>
          </a:bodyPr>
          <a:lstStyle/>
          <a:p>
            <a:pPr algn="ctr"/>
            <a:r>
              <a:rPr lang="pt-BR" sz="1350" dirty="0">
                <a:solidFill>
                  <a:srgbClr val="000000"/>
                </a:solidFill>
              </a:rPr>
              <a:t>Acompanhamento</a:t>
            </a:r>
            <a:endParaRPr lang="pt-BR" sz="1350" b="1" dirty="0">
              <a:solidFill>
                <a:schemeClr val="accent2"/>
              </a:solidFill>
            </a:endParaRPr>
          </a:p>
        </p:txBody>
      </p:sp>
      <p:sp>
        <p:nvSpPr>
          <p:cNvPr id="24" name="Retângulo: Cantos Arredondados 4">
            <a:extLst>
              <a:ext uri="{FF2B5EF4-FFF2-40B4-BE49-F238E27FC236}">
                <a16:creationId xmlns:a16="http://schemas.microsoft.com/office/drawing/2014/main" xmlns="" id="{2639AB1F-AB16-4667-9E7B-CDF4222D4888}"/>
              </a:ext>
            </a:extLst>
          </p:cNvPr>
          <p:cNvSpPr txBox="1"/>
          <p:nvPr/>
        </p:nvSpPr>
        <p:spPr>
          <a:xfrm>
            <a:off x="2902206" y="1035174"/>
            <a:ext cx="5891520" cy="4854963"/>
          </a:xfrm>
          <a:prstGeom prst="accentCallout2">
            <a:avLst>
              <a:gd name="adj1" fmla="val 17511"/>
              <a:gd name="adj2" fmla="val 1000"/>
              <a:gd name="adj3" fmla="val 17264"/>
              <a:gd name="adj4" fmla="val -7546"/>
              <a:gd name="adj5" fmla="val 7669"/>
              <a:gd name="adj6" fmla="val -1267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000" tIns="108000" rIns="17145" bIns="17145" numCol="1" spcCol="1270" anchor="t" anchorCtr="0">
            <a:noAutofit/>
          </a:bodyPr>
          <a:lstStyle/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médica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enfermeiro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Exames laboratoriais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C9C400"/>
                </a:solidFill>
              </a:rPr>
              <a:t>Estratificação de risco e manejo de acordo com o estrato de risco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Tratamento medicamentoso, </a:t>
            </a:r>
            <a:r>
              <a:rPr lang="pt-BR" sz="1500" dirty="0">
                <a:solidFill>
                  <a:srgbClr val="C9C400"/>
                </a:solidFill>
              </a:rPr>
              <a:t>se necessário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educacional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 domiciliar</a:t>
            </a:r>
          </a:p>
        </p:txBody>
      </p:sp>
    </p:spTree>
    <p:extLst>
      <p:ext uri="{BB962C8B-B14F-4D97-AF65-F5344CB8AC3E}">
        <p14:creationId xmlns:p14="http://schemas.microsoft.com/office/powerpoint/2010/main" val="180881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9" y="2292626"/>
            <a:ext cx="5274365" cy="380337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177154" y="1137239"/>
            <a:ext cx="6471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>
                <a:latin typeface="Arial" charset="0"/>
                <a:ea typeface="ＭＳ 明朝" charset="-128"/>
                <a:cs typeface="Arial Unicode MS" charset="0"/>
              </a:rPr>
              <a:t>Exceção Consultório Odontológico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555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506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2222527"/>
            <a:ext cx="6294782" cy="3899978"/>
          </a:xfrm>
          <a:prstGeom prst="rect">
            <a:avLst/>
          </a:prstGeom>
        </p:spPr>
      </p:pic>
      <p:pic>
        <p:nvPicPr>
          <p:cNvPr id="11" name="Picture 6506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2262283"/>
            <a:ext cx="6294782" cy="389997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338469" y="972235"/>
            <a:ext cx="6506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charset="0"/>
                <a:ea typeface="Arial" charset="0"/>
                <a:cs typeface="Arial" charset="0"/>
              </a:rPr>
              <a:t>Profissional coordenador do ciclo</a:t>
            </a:r>
          </a:p>
          <a:p>
            <a:pPr algn="ctr"/>
            <a:r>
              <a:rPr lang="pt-BR" sz="2800" dirty="0">
                <a:latin typeface="Arial" charset="0"/>
                <a:ea typeface="Arial" charset="0"/>
                <a:cs typeface="Arial" charset="0"/>
              </a:rPr>
              <a:t>Roda de conversa com os usuários</a:t>
            </a:r>
          </a:p>
        </p:txBody>
      </p:sp>
    </p:spTree>
    <p:extLst>
      <p:ext uri="{BB962C8B-B14F-4D97-AF65-F5344CB8AC3E}">
        <p14:creationId xmlns:p14="http://schemas.microsoft.com/office/powerpoint/2010/main" val="193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0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57" y="2398641"/>
            <a:ext cx="6255026" cy="394914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7809" y="986783"/>
            <a:ext cx="8309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>
                <a:latin typeface="Arial" charset="0"/>
                <a:ea typeface="Arial" charset="0"/>
                <a:cs typeface="Arial" charset="0"/>
              </a:rPr>
              <a:t>Os profissionais discutiram o Plano de Cuidado Individual, definiram qual profissional construiria o Plano de Autocuidado Apoiado com o usuário  </a:t>
            </a:r>
            <a:endParaRPr lang="pt-BR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2626" y="2068592"/>
            <a:ext cx="4598504" cy="363912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50574" y="5902011"/>
            <a:ext cx="8083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Os profissionais organizaram os encaminhamentos, como por exemplo, encaminhamento para o CEO, </a:t>
            </a:r>
            <a:r>
              <a:rPr lang="pt-BR" sz="2000" dirty="0" err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oftolmologista</a:t>
            </a:r>
            <a:r>
              <a:rPr lang="pt-BR" sz="2000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, dentre outros.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291547" y="868263"/>
            <a:ext cx="8242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>
                <a:latin typeface="Arial" charset="0"/>
                <a:ea typeface="ＭＳ 明朝" charset="-128"/>
                <a:cs typeface="Arial Unicode MS" charset="0"/>
              </a:rPr>
              <a:t>Cada Profissional  e o ACS reuniram com um usuário </a:t>
            </a:r>
            <a:r>
              <a:rPr lang="pt-BR" sz="2400">
                <a:latin typeface="Arial" charset="0"/>
                <a:ea typeface="Arial Unicode MS" charset="0"/>
                <a:cs typeface="Arial Unicode MS" charset="0"/>
              </a:rPr>
              <a:t>preencheram o Plano de Autocuidado Apoiado, pactuando as metas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1073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1061" y="874220"/>
            <a:ext cx="877293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Potencialidades levantadas pela equipe: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000" b="1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Equipe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multiprofissional integrada e trabalhando juntos;</a:t>
            </a:r>
            <a:endParaRPr lang="pt-BR" sz="2000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Troca de experiências;</a:t>
            </a:r>
            <a:endParaRPr lang="pt-BR" sz="2000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Vínculo dos profissionais com os usuários;</a:t>
            </a:r>
            <a:endParaRPr lang="pt-BR" sz="2000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Rodízio dos profissionais nas salas;</a:t>
            </a:r>
            <a:endParaRPr lang="pt-BR" sz="2000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Participação do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ACS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e dos cuidadores;</a:t>
            </a:r>
            <a:endParaRPr lang="pt-BR" sz="2000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Discussão dos casos em conjunto;</a:t>
            </a:r>
            <a:endParaRPr lang="pt-BR" sz="2000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Registro em prontuário;</a:t>
            </a:r>
            <a:endParaRPr lang="pt-BR" sz="2000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Satisfação do usuário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;</a:t>
            </a:r>
            <a:endParaRPr lang="pt-BR" sz="2000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1061" y="1019992"/>
            <a:ext cx="877293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Potencialidades levantadas pela equipe: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000" b="1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Visão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ampliada da saúde do usuário – na avaliação de saúde, na aproximação com o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paciente e na atenção e cuidado;</a:t>
            </a:r>
            <a:endParaRPr lang="pt-BR" sz="2000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Construído junto com o usuário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dando-lhe voz –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participação em todo o processo;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Organização do processo;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Maior chance de adesão dos usuários;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Acesso destes usuários à saúde bucal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;</a:t>
            </a:r>
            <a:endParaRPr lang="pt-BR" sz="2400" dirty="0">
              <a:solidFill>
                <a:srgbClr val="000000"/>
              </a:solidFill>
              <a:latin typeface="Arial" charset="0"/>
              <a:ea typeface="ＭＳ 明朝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1061" y="874220"/>
            <a:ext cx="877293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Potencialidades levantadas pela equipe: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000" b="1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 err="1" smtClean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Corresponsabilização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Respeito às diferentes opiniões entre os profissionais;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明朝" charset="-128"/>
                <a:cs typeface="Arial Unicode MS" charset="0"/>
              </a:rPr>
              <a:t>Momento de educação em saúde - roda de conversa.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endParaRPr lang="pt-BR" sz="2000" dirty="0">
              <a:solidFill>
                <a:srgbClr val="000000"/>
              </a:solidFill>
              <a:latin typeface="Helvetica" charset="0"/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9006"/>
              </p:ext>
            </p:extLst>
          </p:nvPr>
        </p:nvGraphicFramePr>
        <p:xfrm>
          <a:off x="278297" y="1828800"/>
          <a:ext cx="8640416" cy="3560516"/>
        </p:xfrm>
        <a:graphic>
          <a:graphicData uri="http://schemas.openxmlformats.org/drawingml/2006/table">
            <a:tbl>
              <a:tblPr firstRow="1" firstCol="1" bandRow="1"/>
              <a:tblGrid>
                <a:gridCol w="1891435"/>
                <a:gridCol w="6748981"/>
              </a:tblGrid>
              <a:tr h="22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O QUE?</a:t>
                      </a:r>
                      <a:endParaRPr lang="pt-BR" sz="2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1764" marR="11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COMO?</a:t>
                      </a:r>
                      <a:endParaRPr lang="pt-BR" sz="2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1764" marR="117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2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Selecionar os pacientes</a:t>
                      </a:r>
                      <a:endParaRPr lang="pt-BR" sz="2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5" marR="7625" marT="6209" marB="6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25425" algn="l"/>
                        </a:tabLst>
                      </a:pPr>
                      <a:r>
                        <a:rPr lang="pt-BR" sz="20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Diabéticos de alto e muito alto risco</a:t>
                      </a:r>
                      <a:endParaRPr lang="pt-BR" sz="2000" dirty="0">
                        <a:effectLst/>
                        <a:latin typeface="Times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25425" algn="l"/>
                        </a:tabLst>
                      </a:pPr>
                      <a:r>
                        <a:rPr lang="pt-BR" sz="20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Dificuldade de acesso a unidade de saúde</a:t>
                      </a:r>
                      <a:endParaRPr lang="pt-BR" sz="2000" dirty="0">
                        <a:effectLst/>
                        <a:latin typeface="Times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25425" algn="l"/>
                        </a:tabLst>
                      </a:pPr>
                      <a:r>
                        <a:rPr lang="pt-BR" sz="20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Dificuldade de adesão ao plano de cuidado e controle da </a:t>
                      </a:r>
                      <a:r>
                        <a:rPr lang="pt-BR" sz="2000" dirty="0" smtClean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doença</a:t>
                      </a:r>
                      <a:endParaRPr lang="pt-BR" sz="2000" dirty="0">
                        <a:effectLst/>
                        <a:latin typeface="Times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5" marR="7625" marT="6209" marB="6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Marcar a data e horario</a:t>
                      </a:r>
                      <a:endParaRPr lang="pt-BR" sz="2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5" marR="7625" marT="6209" marB="6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pt-BR" sz="20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Prazo máximo de um mês</a:t>
                      </a:r>
                      <a:endParaRPr lang="pt-BR" sz="2000" dirty="0">
                        <a:effectLst/>
                        <a:latin typeface="Times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pt-BR" sz="20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Determinar a agenda mensal dos ciclos até o final do ano</a:t>
                      </a:r>
                      <a:endParaRPr lang="pt-BR" sz="2000" dirty="0">
                        <a:effectLst/>
                        <a:latin typeface="Times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pt-BR" sz="20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Definir a agenda com tempo suficiente para convidar os pacientes</a:t>
                      </a:r>
                      <a:endParaRPr lang="pt-BR" sz="2000" dirty="0">
                        <a:effectLst/>
                        <a:latin typeface="Times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charset="2"/>
                        <a:buChar char=""/>
                      </a:pPr>
                      <a:r>
                        <a:rPr lang="pt-BR" sz="2000" dirty="0"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Definir o melhor horário </a:t>
                      </a:r>
                      <a:endParaRPr lang="pt-BR" sz="2000" dirty="0">
                        <a:effectLst/>
                        <a:latin typeface="Times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625" marR="7625" marT="6209" marB="62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78296" y="873489"/>
            <a:ext cx="8640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>
                <a:latin typeface="Arial" charset="0"/>
                <a:ea typeface="ＭＳ 明朝" charset="-128"/>
                <a:cs typeface="Times New Roman" charset="0"/>
              </a:rPr>
              <a:t>GERENCIAMENTO DO PROCESSO DA ATENÇÃO CONTINUA E AUTOCUIDADO APOIADO</a:t>
            </a:r>
            <a:endParaRPr lang="pt-BR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350" dirty="0"/>
              <a:t>Consulta médica</a:t>
            </a:r>
          </a:p>
          <a:p>
            <a:pPr lvl="0"/>
            <a:r>
              <a:rPr lang="pt-BR" sz="1350" dirty="0"/>
              <a:t>Consulta enfermeiro</a:t>
            </a:r>
          </a:p>
          <a:p>
            <a:pPr lvl="0"/>
            <a:r>
              <a:rPr lang="pt-BR" sz="1350" dirty="0"/>
              <a:t>Consulta por equipe multidisciplinar</a:t>
            </a:r>
          </a:p>
          <a:p>
            <a:pPr lvl="0"/>
            <a:r>
              <a:rPr lang="pt-BR" sz="1350" dirty="0"/>
              <a:t>Farmácia clínica</a:t>
            </a:r>
          </a:p>
          <a:p>
            <a:pPr lvl="0"/>
            <a:r>
              <a:rPr lang="pt-BR" sz="1350" dirty="0"/>
              <a:t>Abordagem funcional do idoso</a:t>
            </a:r>
          </a:p>
          <a:p>
            <a:pPr lvl="0"/>
            <a:r>
              <a:rPr lang="pt-BR" sz="1350" dirty="0"/>
              <a:t>Estratificação de risco e manejo de acordo com o estrato de risco</a:t>
            </a:r>
          </a:p>
          <a:p>
            <a:pPr lvl="0"/>
            <a:r>
              <a:rPr lang="pt-BR" sz="1350" dirty="0"/>
              <a:t>Avaliação de estabilidade e instabilidade clínica</a:t>
            </a:r>
          </a:p>
          <a:p>
            <a:pPr lvl="0"/>
            <a:r>
              <a:rPr lang="pt-BR" sz="1350" dirty="0"/>
              <a:t>Exames laboratoriais</a:t>
            </a:r>
          </a:p>
          <a:p>
            <a:pPr lvl="0"/>
            <a:r>
              <a:rPr lang="pt-BR" sz="1350" dirty="0"/>
              <a:t>Rastreamento: pé diabético, função renal, retinopatia, complicações cardiovasculares</a:t>
            </a:r>
          </a:p>
          <a:p>
            <a:pPr lvl="0"/>
            <a:r>
              <a:rPr lang="pt-BR" sz="1350" dirty="0"/>
              <a:t>Tratamento medicamentoso</a:t>
            </a:r>
          </a:p>
          <a:p>
            <a:pPr lvl="0"/>
            <a:r>
              <a:rPr lang="pt-BR" sz="1350" dirty="0"/>
              <a:t>Plano de cuidado</a:t>
            </a:r>
          </a:p>
          <a:p>
            <a:pPr lvl="0"/>
            <a:r>
              <a:rPr lang="pt-BR" sz="1350" dirty="0"/>
              <a:t>Atividade educacional</a:t>
            </a:r>
          </a:p>
          <a:p>
            <a:pPr lvl="0"/>
            <a:r>
              <a:rPr lang="pt-BR" sz="1350" dirty="0"/>
              <a:t>Abordagem dos fatores de risco / Ações preventivas / Autocuidado apoiado</a:t>
            </a:r>
          </a:p>
          <a:p>
            <a:pPr lvl="0"/>
            <a:r>
              <a:rPr lang="pt-BR" sz="1350" dirty="0"/>
              <a:t>Visita domiciliar</a:t>
            </a:r>
          </a:p>
          <a:p>
            <a:pPr lvl="0"/>
            <a:r>
              <a:rPr lang="pt-BR" sz="1350" dirty="0"/>
              <a:t>Visita domiciliar com foco monitoramento do plano de cuidado</a:t>
            </a:r>
          </a:p>
        </p:txBody>
      </p:sp>
      <p:sp>
        <p:nvSpPr>
          <p:cNvPr id="298" name="Retângulo: Cantos Arredondados 297">
            <a:extLst>
              <a:ext uri="{FF2B5EF4-FFF2-40B4-BE49-F238E27FC236}">
                <a16:creationId xmlns:a16="http://schemas.microsoft.com/office/drawing/2014/main" xmlns="" id="{EEFA86E9-272B-457E-B4BD-3BF00708F1D6}"/>
              </a:ext>
            </a:extLst>
          </p:cNvPr>
          <p:cNvSpPr/>
          <p:nvPr/>
        </p:nvSpPr>
        <p:spPr>
          <a:xfrm>
            <a:off x="597429" y="1035174"/>
            <a:ext cx="1537394" cy="68440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7000" tIns="27000" rIns="27000" bIns="27000" anchor="ctr">
            <a:noAutofit/>
          </a:bodyPr>
          <a:lstStyle/>
          <a:p>
            <a:pPr algn="ctr"/>
            <a:r>
              <a:rPr lang="pt-BR" sz="1350" dirty="0">
                <a:solidFill>
                  <a:srgbClr val="000000"/>
                </a:solidFill>
              </a:rPr>
              <a:t>Acompanhamento</a:t>
            </a:r>
            <a:endParaRPr lang="pt-BR" sz="1350" b="1" dirty="0">
              <a:solidFill>
                <a:schemeClr val="accent2"/>
              </a:solidFill>
            </a:endParaRPr>
          </a:p>
        </p:txBody>
      </p:sp>
      <p:sp>
        <p:nvSpPr>
          <p:cNvPr id="24" name="Retângulo: Cantos Arredondados 4">
            <a:extLst>
              <a:ext uri="{FF2B5EF4-FFF2-40B4-BE49-F238E27FC236}">
                <a16:creationId xmlns:a16="http://schemas.microsoft.com/office/drawing/2014/main" xmlns="" id="{2639AB1F-AB16-4667-9E7B-CDF4222D4888}"/>
              </a:ext>
            </a:extLst>
          </p:cNvPr>
          <p:cNvSpPr txBox="1"/>
          <p:nvPr/>
        </p:nvSpPr>
        <p:spPr>
          <a:xfrm>
            <a:off x="2902206" y="1035174"/>
            <a:ext cx="5891520" cy="4854963"/>
          </a:xfrm>
          <a:prstGeom prst="accentCallout2">
            <a:avLst>
              <a:gd name="adj1" fmla="val 17511"/>
              <a:gd name="adj2" fmla="val 1000"/>
              <a:gd name="adj3" fmla="val 17264"/>
              <a:gd name="adj4" fmla="val -7546"/>
              <a:gd name="adj5" fmla="val 7669"/>
              <a:gd name="adj6" fmla="val -1267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000" tIns="108000" rIns="17145" bIns="17145" numCol="1" spcCol="1270" anchor="t" anchorCtr="0">
            <a:noAutofit/>
          </a:bodyPr>
          <a:lstStyle/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médica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enfermeiro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Atendimento por equipe multiprofissional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Exames laboratoriais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C9C400"/>
                </a:solidFill>
              </a:rPr>
              <a:t>Estratificação de risco e manejo de acordo com o estrato de risco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Tratamento medicamentoso, </a:t>
            </a:r>
            <a:r>
              <a:rPr lang="pt-BR" sz="1500" dirty="0">
                <a:solidFill>
                  <a:srgbClr val="C9C400"/>
                </a:solidFill>
              </a:rPr>
              <a:t>se necessário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Plano de cuidado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educacional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 domiciliar</a:t>
            </a:r>
          </a:p>
        </p:txBody>
      </p:sp>
    </p:spTree>
    <p:extLst>
      <p:ext uri="{BB962C8B-B14F-4D97-AF65-F5344CB8AC3E}">
        <p14:creationId xmlns:p14="http://schemas.microsoft.com/office/powerpoint/2010/main" val="74118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350" dirty="0"/>
              <a:t>Consulta médica</a:t>
            </a:r>
          </a:p>
          <a:p>
            <a:pPr lvl="0"/>
            <a:r>
              <a:rPr lang="pt-BR" sz="1350" dirty="0"/>
              <a:t>Consulta enfermeiro</a:t>
            </a:r>
          </a:p>
          <a:p>
            <a:pPr lvl="0"/>
            <a:r>
              <a:rPr lang="pt-BR" sz="1350" dirty="0"/>
              <a:t>Consulta por equipe multidisciplinar</a:t>
            </a:r>
          </a:p>
          <a:p>
            <a:pPr lvl="0"/>
            <a:r>
              <a:rPr lang="pt-BR" sz="1350" dirty="0"/>
              <a:t>Farmácia clínica</a:t>
            </a:r>
          </a:p>
          <a:p>
            <a:pPr lvl="0"/>
            <a:r>
              <a:rPr lang="pt-BR" sz="1350" dirty="0"/>
              <a:t>Abordagem funcional do idoso</a:t>
            </a:r>
          </a:p>
          <a:p>
            <a:pPr lvl="0"/>
            <a:r>
              <a:rPr lang="pt-BR" sz="1350" dirty="0"/>
              <a:t>Estratificação de risco e manejo de acordo com o estrato de risco</a:t>
            </a:r>
          </a:p>
          <a:p>
            <a:pPr lvl="0"/>
            <a:r>
              <a:rPr lang="pt-BR" sz="1350" dirty="0"/>
              <a:t>Avaliação de estabilidade e instabilidade clínica</a:t>
            </a:r>
          </a:p>
          <a:p>
            <a:pPr lvl="0"/>
            <a:r>
              <a:rPr lang="pt-BR" sz="1350" dirty="0"/>
              <a:t>Exames laboratoriais</a:t>
            </a:r>
          </a:p>
          <a:p>
            <a:pPr lvl="0"/>
            <a:r>
              <a:rPr lang="pt-BR" sz="1350" dirty="0"/>
              <a:t>Rastreamento: pé diabético, função renal, retinopatia, complicações cardiovasculares</a:t>
            </a:r>
          </a:p>
          <a:p>
            <a:pPr lvl="0"/>
            <a:r>
              <a:rPr lang="pt-BR" sz="1350" dirty="0"/>
              <a:t>Tratamento medicamentoso</a:t>
            </a:r>
          </a:p>
          <a:p>
            <a:pPr lvl="0"/>
            <a:r>
              <a:rPr lang="pt-BR" sz="1350" dirty="0"/>
              <a:t>Plano de cuidado</a:t>
            </a:r>
          </a:p>
          <a:p>
            <a:pPr lvl="0"/>
            <a:r>
              <a:rPr lang="pt-BR" sz="1350" dirty="0"/>
              <a:t>Atividade educacional</a:t>
            </a:r>
          </a:p>
          <a:p>
            <a:pPr lvl="0"/>
            <a:r>
              <a:rPr lang="pt-BR" sz="1350" dirty="0"/>
              <a:t>Abordagem dos fatores de risco / Ações preventivas / Autocuidado apoiado</a:t>
            </a:r>
          </a:p>
          <a:p>
            <a:pPr lvl="0"/>
            <a:r>
              <a:rPr lang="pt-BR" sz="1350" dirty="0"/>
              <a:t>Visita domiciliar</a:t>
            </a:r>
          </a:p>
          <a:p>
            <a:pPr lvl="0"/>
            <a:r>
              <a:rPr lang="pt-BR" sz="1350" dirty="0"/>
              <a:t>Visita domiciliar com foco monitoramento do plano de cuidado</a:t>
            </a:r>
          </a:p>
        </p:txBody>
      </p:sp>
      <p:sp>
        <p:nvSpPr>
          <p:cNvPr id="298" name="Retângulo: Cantos Arredondados 297">
            <a:extLst>
              <a:ext uri="{FF2B5EF4-FFF2-40B4-BE49-F238E27FC236}">
                <a16:creationId xmlns:a16="http://schemas.microsoft.com/office/drawing/2014/main" xmlns="" id="{EEFA86E9-272B-457E-B4BD-3BF00708F1D6}"/>
              </a:ext>
            </a:extLst>
          </p:cNvPr>
          <p:cNvSpPr/>
          <p:nvPr/>
        </p:nvSpPr>
        <p:spPr>
          <a:xfrm>
            <a:off x="597429" y="1035174"/>
            <a:ext cx="1537394" cy="68440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7000" tIns="27000" rIns="27000" bIns="27000" anchor="ctr">
            <a:noAutofit/>
          </a:bodyPr>
          <a:lstStyle/>
          <a:p>
            <a:pPr algn="ctr"/>
            <a:r>
              <a:rPr lang="pt-BR" sz="1350" dirty="0">
                <a:solidFill>
                  <a:srgbClr val="000000"/>
                </a:solidFill>
              </a:rPr>
              <a:t>Acompanhamento</a:t>
            </a:r>
            <a:endParaRPr lang="pt-BR" sz="1350" b="1" dirty="0">
              <a:solidFill>
                <a:schemeClr val="accent2"/>
              </a:solidFill>
            </a:endParaRPr>
          </a:p>
        </p:txBody>
      </p:sp>
      <p:sp>
        <p:nvSpPr>
          <p:cNvPr id="24" name="Retângulo: Cantos Arredondados 4">
            <a:extLst>
              <a:ext uri="{FF2B5EF4-FFF2-40B4-BE49-F238E27FC236}">
                <a16:creationId xmlns:a16="http://schemas.microsoft.com/office/drawing/2014/main" xmlns="" id="{2639AB1F-AB16-4667-9E7B-CDF4222D4888}"/>
              </a:ext>
            </a:extLst>
          </p:cNvPr>
          <p:cNvSpPr txBox="1"/>
          <p:nvPr/>
        </p:nvSpPr>
        <p:spPr>
          <a:xfrm>
            <a:off x="2902206" y="1035174"/>
            <a:ext cx="5891520" cy="4854963"/>
          </a:xfrm>
          <a:prstGeom prst="accentCallout2">
            <a:avLst>
              <a:gd name="adj1" fmla="val 17511"/>
              <a:gd name="adj2" fmla="val 1000"/>
              <a:gd name="adj3" fmla="val 17264"/>
              <a:gd name="adj4" fmla="val -7546"/>
              <a:gd name="adj5" fmla="val 7669"/>
              <a:gd name="adj6" fmla="val -1267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000" tIns="108000" rIns="17145" bIns="17145" numCol="1" spcCol="1270" anchor="t" anchorCtr="0">
            <a:noAutofit/>
          </a:bodyPr>
          <a:lstStyle/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médica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enfermeiro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Atendimento por equipe multiprofissional </a:t>
            </a:r>
            <a:r>
              <a:rPr lang="pt-BR" sz="1500" dirty="0">
                <a:solidFill>
                  <a:schemeClr val="accent2"/>
                </a:solidFill>
              </a:rPr>
              <a:t>e interdisciplinar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2"/>
                </a:solidFill>
              </a:rPr>
              <a:t>Novos formatos de práticas clínicas: atenção contínua, atendimento compartilhado em grupo, grupo operativo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Exames laboratoriais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C9C400"/>
                </a:solidFill>
              </a:rPr>
              <a:t>Estratificação de risco e manejo de acordo com o estrato de risco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Tratamento medicamentoso, </a:t>
            </a:r>
            <a:r>
              <a:rPr lang="pt-BR" sz="1500" dirty="0">
                <a:solidFill>
                  <a:srgbClr val="C9C400"/>
                </a:solidFill>
              </a:rPr>
              <a:t>se necessário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Plano de cuidado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educacional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 domiciliar</a:t>
            </a:r>
          </a:p>
        </p:txBody>
      </p:sp>
    </p:spTree>
    <p:extLst>
      <p:ext uri="{BB962C8B-B14F-4D97-AF65-F5344CB8AC3E}">
        <p14:creationId xmlns:p14="http://schemas.microsoft.com/office/powerpoint/2010/main" val="22150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350" dirty="0"/>
              <a:t>Consulta médica</a:t>
            </a:r>
          </a:p>
          <a:p>
            <a:pPr lvl="0"/>
            <a:r>
              <a:rPr lang="pt-BR" sz="1350" dirty="0"/>
              <a:t>Consulta enfermeiro</a:t>
            </a:r>
          </a:p>
          <a:p>
            <a:pPr lvl="0"/>
            <a:r>
              <a:rPr lang="pt-BR" sz="1350" dirty="0"/>
              <a:t>Consulta por equipe multidisciplinar</a:t>
            </a:r>
          </a:p>
          <a:p>
            <a:pPr lvl="0"/>
            <a:r>
              <a:rPr lang="pt-BR" sz="1350" dirty="0"/>
              <a:t>Farmácia clínica</a:t>
            </a:r>
          </a:p>
          <a:p>
            <a:pPr lvl="0"/>
            <a:r>
              <a:rPr lang="pt-BR" sz="1350" dirty="0"/>
              <a:t>Abordagem funcional do idoso</a:t>
            </a:r>
          </a:p>
          <a:p>
            <a:pPr lvl="0"/>
            <a:r>
              <a:rPr lang="pt-BR" sz="1350" dirty="0"/>
              <a:t>Estratificação de risco e manejo de acordo com o estrato de risco</a:t>
            </a:r>
          </a:p>
          <a:p>
            <a:pPr lvl="0"/>
            <a:r>
              <a:rPr lang="pt-BR" sz="1350" dirty="0"/>
              <a:t>Avaliação de estabilidade e instabilidade clínica</a:t>
            </a:r>
          </a:p>
          <a:p>
            <a:pPr lvl="0"/>
            <a:r>
              <a:rPr lang="pt-BR" sz="1350" dirty="0"/>
              <a:t>Exames laboratoriais</a:t>
            </a:r>
          </a:p>
          <a:p>
            <a:pPr lvl="0"/>
            <a:r>
              <a:rPr lang="pt-BR" sz="1350" dirty="0"/>
              <a:t>Rastreamento: pé diabético, função renal, retinopatia, complicações cardiovasculares</a:t>
            </a:r>
          </a:p>
          <a:p>
            <a:pPr lvl="0"/>
            <a:r>
              <a:rPr lang="pt-BR" sz="1350" dirty="0"/>
              <a:t>Tratamento medicamentoso</a:t>
            </a:r>
          </a:p>
          <a:p>
            <a:pPr lvl="0"/>
            <a:r>
              <a:rPr lang="pt-BR" sz="1350" dirty="0"/>
              <a:t>Plano de cuidado</a:t>
            </a:r>
          </a:p>
          <a:p>
            <a:pPr lvl="0"/>
            <a:r>
              <a:rPr lang="pt-BR" sz="1350" dirty="0"/>
              <a:t>Atividade educacional</a:t>
            </a:r>
          </a:p>
          <a:p>
            <a:pPr lvl="0"/>
            <a:r>
              <a:rPr lang="pt-BR" sz="1350" dirty="0"/>
              <a:t>Abordagem dos fatores de risco / Ações preventivas / Autocuidado apoiado</a:t>
            </a:r>
          </a:p>
          <a:p>
            <a:pPr lvl="0"/>
            <a:r>
              <a:rPr lang="pt-BR" sz="1350" dirty="0"/>
              <a:t>Visita domiciliar</a:t>
            </a:r>
          </a:p>
          <a:p>
            <a:pPr lvl="0"/>
            <a:r>
              <a:rPr lang="pt-BR" sz="1350" dirty="0"/>
              <a:t>Visita domiciliar com foco monitoramento do plano de cuidado</a:t>
            </a:r>
          </a:p>
        </p:txBody>
      </p:sp>
      <p:sp>
        <p:nvSpPr>
          <p:cNvPr id="298" name="Retângulo: Cantos Arredondados 297">
            <a:extLst>
              <a:ext uri="{FF2B5EF4-FFF2-40B4-BE49-F238E27FC236}">
                <a16:creationId xmlns:a16="http://schemas.microsoft.com/office/drawing/2014/main" xmlns="" id="{EEFA86E9-272B-457E-B4BD-3BF00708F1D6}"/>
              </a:ext>
            </a:extLst>
          </p:cNvPr>
          <p:cNvSpPr/>
          <p:nvPr/>
        </p:nvSpPr>
        <p:spPr>
          <a:xfrm>
            <a:off x="597429" y="1035174"/>
            <a:ext cx="1537394" cy="68440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7000" tIns="27000" rIns="27000" bIns="27000" anchor="ctr">
            <a:noAutofit/>
          </a:bodyPr>
          <a:lstStyle/>
          <a:p>
            <a:pPr algn="ctr"/>
            <a:r>
              <a:rPr lang="pt-BR" sz="1350" dirty="0">
                <a:solidFill>
                  <a:srgbClr val="000000"/>
                </a:solidFill>
              </a:rPr>
              <a:t>Acompanhamento</a:t>
            </a:r>
            <a:endParaRPr lang="pt-BR" sz="1350" b="1" dirty="0">
              <a:solidFill>
                <a:schemeClr val="accent2"/>
              </a:solidFill>
            </a:endParaRPr>
          </a:p>
        </p:txBody>
      </p:sp>
      <p:sp>
        <p:nvSpPr>
          <p:cNvPr id="24" name="Retângulo: Cantos Arredondados 4">
            <a:extLst>
              <a:ext uri="{FF2B5EF4-FFF2-40B4-BE49-F238E27FC236}">
                <a16:creationId xmlns:a16="http://schemas.microsoft.com/office/drawing/2014/main" xmlns="" id="{2639AB1F-AB16-4667-9E7B-CDF4222D4888}"/>
              </a:ext>
            </a:extLst>
          </p:cNvPr>
          <p:cNvSpPr txBox="1"/>
          <p:nvPr/>
        </p:nvSpPr>
        <p:spPr>
          <a:xfrm>
            <a:off x="2902206" y="1035174"/>
            <a:ext cx="5891520" cy="4854963"/>
          </a:xfrm>
          <a:prstGeom prst="accentCallout2">
            <a:avLst>
              <a:gd name="adj1" fmla="val 17511"/>
              <a:gd name="adj2" fmla="val 1000"/>
              <a:gd name="adj3" fmla="val 17264"/>
              <a:gd name="adj4" fmla="val -7546"/>
              <a:gd name="adj5" fmla="val 7669"/>
              <a:gd name="adj6" fmla="val -1267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000" tIns="108000" rIns="17145" bIns="17145" numCol="1" spcCol="1270" anchor="t" anchorCtr="0">
            <a:noAutofit/>
          </a:bodyPr>
          <a:lstStyle/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médica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enfermeiro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Atendimento por equipe multiprofissional </a:t>
            </a:r>
            <a:r>
              <a:rPr lang="pt-BR" sz="1500" dirty="0">
                <a:solidFill>
                  <a:schemeClr val="accent2"/>
                </a:solidFill>
              </a:rPr>
              <a:t>e interdisciplinar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2"/>
                </a:solidFill>
              </a:rPr>
              <a:t>Novos formatos de práticas clínicas: atenção contínua, atendimento compartilhado em grupo, grupo operativo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Exames laboratoriais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C9C400"/>
                </a:solidFill>
              </a:rPr>
              <a:t>Estratificação de risco e manejo de acordo com o estrato de risco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Tratamento medicamentoso, </a:t>
            </a:r>
            <a:r>
              <a:rPr lang="pt-BR" sz="1500" dirty="0">
                <a:solidFill>
                  <a:srgbClr val="C9C400"/>
                </a:solidFill>
              </a:rPr>
              <a:t>se necessário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Plano de cuidado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educacional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00B050"/>
                </a:solidFill>
              </a:rPr>
              <a:t>Abordagem dos fatores de risco / Tecnologias para mudança de comportamento / Ações preventivas / Autocuidado apoiado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 domiciliar</a:t>
            </a:r>
          </a:p>
        </p:txBody>
      </p:sp>
    </p:spTree>
    <p:extLst>
      <p:ext uri="{BB962C8B-B14F-4D97-AF65-F5344CB8AC3E}">
        <p14:creationId xmlns:p14="http://schemas.microsoft.com/office/powerpoint/2010/main" val="131795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350" dirty="0"/>
              <a:t>Consulta médica</a:t>
            </a:r>
          </a:p>
          <a:p>
            <a:pPr lvl="0"/>
            <a:r>
              <a:rPr lang="pt-BR" sz="1350" dirty="0"/>
              <a:t>Consulta enfermeiro</a:t>
            </a:r>
          </a:p>
          <a:p>
            <a:pPr lvl="0"/>
            <a:r>
              <a:rPr lang="pt-BR" sz="1350" dirty="0"/>
              <a:t>Consulta por equipe multidisciplinar</a:t>
            </a:r>
          </a:p>
          <a:p>
            <a:pPr lvl="0"/>
            <a:r>
              <a:rPr lang="pt-BR" sz="1350" dirty="0"/>
              <a:t>Farmácia clínica</a:t>
            </a:r>
          </a:p>
          <a:p>
            <a:pPr lvl="0"/>
            <a:r>
              <a:rPr lang="pt-BR" sz="1350" dirty="0"/>
              <a:t>Abordagem funcional do idoso</a:t>
            </a:r>
          </a:p>
          <a:p>
            <a:pPr lvl="0"/>
            <a:r>
              <a:rPr lang="pt-BR" sz="1350" dirty="0"/>
              <a:t>Estratificação de risco e manejo de acordo com o estrato de risco</a:t>
            </a:r>
          </a:p>
          <a:p>
            <a:pPr lvl="0"/>
            <a:r>
              <a:rPr lang="pt-BR" sz="1350" dirty="0"/>
              <a:t>Avaliação de estabilidade e instabilidade clínica</a:t>
            </a:r>
          </a:p>
          <a:p>
            <a:pPr lvl="0"/>
            <a:r>
              <a:rPr lang="pt-BR" sz="1350" dirty="0"/>
              <a:t>Exames laboratoriais</a:t>
            </a:r>
          </a:p>
          <a:p>
            <a:pPr lvl="0"/>
            <a:r>
              <a:rPr lang="pt-BR" sz="1350" dirty="0"/>
              <a:t>Rastreamento: pé diabético, função renal, retinopatia, complicações cardiovasculares</a:t>
            </a:r>
          </a:p>
          <a:p>
            <a:pPr lvl="0"/>
            <a:r>
              <a:rPr lang="pt-BR" sz="1350" dirty="0"/>
              <a:t>Tratamento medicamentoso</a:t>
            </a:r>
          </a:p>
          <a:p>
            <a:pPr lvl="0"/>
            <a:r>
              <a:rPr lang="pt-BR" sz="1350" dirty="0"/>
              <a:t>Plano de cuidado</a:t>
            </a:r>
          </a:p>
          <a:p>
            <a:pPr lvl="0"/>
            <a:r>
              <a:rPr lang="pt-BR" sz="1350" dirty="0"/>
              <a:t>Atividade educacional</a:t>
            </a:r>
          </a:p>
          <a:p>
            <a:pPr lvl="0"/>
            <a:r>
              <a:rPr lang="pt-BR" sz="1350" dirty="0"/>
              <a:t>Abordagem dos fatores de risco / Ações preventivas / Autocuidado apoiado</a:t>
            </a:r>
          </a:p>
          <a:p>
            <a:pPr lvl="0"/>
            <a:r>
              <a:rPr lang="pt-BR" sz="1350" dirty="0"/>
              <a:t>Visita domiciliar</a:t>
            </a:r>
          </a:p>
          <a:p>
            <a:pPr lvl="0"/>
            <a:r>
              <a:rPr lang="pt-BR" sz="1350" dirty="0"/>
              <a:t>Visita domiciliar com foco monitoramento do plano de cuidado</a:t>
            </a:r>
          </a:p>
        </p:txBody>
      </p:sp>
      <p:sp>
        <p:nvSpPr>
          <p:cNvPr id="298" name="Retângulo: Cantos Arredondados 297">
            <a:extLst>
              <a:ext uri="{FF2B5EF4-FFF2-40B4-BE49-F238E27FC236}">
                <a16:creationId xmlns:a16="http://schemas.microsoft.com/office/drawing/2014/main" xmlns="" id="{EEFA86E9-272B-457E-B4BD-3BF00708F1D6}"/>
              </a:ext>
            </a:extLst>
          </p:cNvPr>
          <p:cNvSpPr/>
          <p:nvPr/>
        </p:nvSpPr>
        <p:spPr>
          <a:xfrm>
            <a:off x="597429" y="1035174"/>
            <a:ext cx="1537394" cy="68440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7000" tIns="27000" rIns="27000" bIns="27000" anchor="ctr">
            <a:noAutofit/>
          </a:bodyPr>
          <a:lstStyle/>
          <a:p>
            <a:pPr algn="ctr"/>
            <a:r>
              <a:rPr lang="pt-BR" sz="1350" dirty="0">
                <a:solidFill>
                  <a:srgbClr val="000000"/>
                </a:solidFill>
              </a:rPr>
              <a:t>Acompanhamento</a:t>
            </a:r>
            <a:endParaRPr lang="pt-BR" sz="1350" b="1" dirty="0">
              <a:solidFill>
                <a:schemeClr val="accent2"/>
              </a:solidFill>
            </a:endParaRPr>
          </a:p>
        </p:txBody>
      </p:sp>
      <p:sp>
        <p:nvSpPr>
          <p:cNvPr id="24" name="Retângulo: Cantos Arredondados 4">
            <a:extLst>
              <a:ext uri="{FF2B5EF4-FFF2-40B4-BE49-F238E27FC236}">
                <a16:creationId xmlns:a16="http://schemas.microsoft.com/office/drawing/2014/main" xmlns="" id="{2639AB1F-AB16-4667-9E7B-CDF4222D4888}"/>
              </a:ext>
            </a:extLst>
          </p:cNvPr>
          <p:cNvSpPr txBox="1"/>
          <p:nvPr/>
        </p:nvSpPr>
        <p:spPr>
          <a:xfrm>
            <a:off x="2902206" y="1035174"/>
            <a:ext cx="5891520" cy="4854963"/>
          </a:xfrm>
          <a:prstGeom prst="accentCallout2">
            <a:avLst>
              <a:gd name="adj1" fmla="val 17511"/>
              <a:gd name="adj2" fmla="val 1000"/>
              <a:gd name="adj3" fmla="val 17264"/>
              <a:gd name="adj4" fmla="val -7546"/>
              <a:gd name="adj5" fmla="val 7669"/>
              <a:gd name="adj6" fmla="val -1267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000" tIns="108000" rIns="17145" bIns="17145" numCol="1" spcCol="1270" anchor="t" anchorCtr="0">
            <a:noAutofit/>
          </a:bodyPr>
          <a:lstStyle/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médica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enfermeiro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Atendimento por equipe multiprofissional </a:t>
            </a:r>
            <a:r>
              <a:rPr lang="pt-BR" sz="1500" dirty="0">
                <a:solidFill>
                  <a:schemeClr val="accent2"/>
                </a:solidFill>
              </a:rPr>
              <a:t>e interdisciplinar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2"/>
                </a:solidFill>
              </a:rPr>
              <a:t>Novos formatos de práticas clínicas: atenção contínua, atendimento compartilhado em grupo, grupo operativo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Exames laboratoriais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F0000"/>
                </a:solidFill>
              </a:rPr>
              <a:t>Rastreamento: pé diabético, função renal, retinopatia, complicações cardiovasculares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C9C400"/>
                </a:solidFill>
              </a:rPr>
              <a:t>Estratificação de risco e manejo de acordo com o estrato de risco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Tratamento medicamentoso, </a:t>
            </a:r>
            <a:r>
              <a:rPr lang="pt-BR" sz="1500" dirty="0">
                <a:solidFill>
                  <a:srgbClr val="C9C400"/>
                </a:solidFill>
              </a:rPr>
              <a:t>se necessário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Plano de cuidado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educacional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00B050"/>
                </a:solidFill>
              </a:rPr>
              <a:t>Abordagem dos fatores de risco / Tecnologias para mudança de comportamento / Ações preventivas / Autocuidado apoiado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 domiciliar</a:t>
            </a:r>
          </a:p>
        </p:txBody>
      </p:sp>
    </p:spTree>
    <p:extLst>
      <p:ext uri="{BB962C8B-B14F-4D97-AF65-F5344CB8AC3E}">
        <p14:creationId xmlns:p14="http://schemas.microsoft.com/office/powerpoint/2010/main" val="169747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350" dirty="0"/>
              <a:t>Consulta médica</a:t>
            </a:r>
          </a:p>
          <a:p>
            <a:pPr lvl="0"/>
            <a:r>
              <a:rPr lang="pt-BR" sz="1350" dirty="0"/>
              <a:t>Consulta enfermeiro</a:t>
            </a:r>
          </a:p>
          <a:p>
            <a:pPr lvl="0"/>
            <a:r>
              <a:rPr lang="pt-BR" sz="1350" dirty="0"/>
              <a:t>Consulta por equipe multidisciplinar</a:t>
            </a:r>
          </a:p>
          <a:p>
            <a:pPr lvl="0"/>
            <a:r>
              <a:rPr lang="pt-BR" sz="1350" dirty="0"/>
              <a:t>Farmácia clínica</a:t>
            </a:r>
          </a:p>
          <a:p>
            <a:pPr lvl="0"/>
            <a:r>
              <a:rPr lang="pt-BR" sz="1350" dirty="0"/>
              <a:t>Abordagem funcional do idoso</a:t>
            </a:r>
          </a:p>
          <a:p>
            <a:pPr lvl="0"/>
            <a:r>
              <a:rPr lang="pt-BR" sz="1350" dirty="0"/>
              <a:t>Estratificação de risco e manejo de acordo com o estrato de risco</a:t>
            </a:r>
          </a:p>
          <a:p>
            <a:pPr lvl="0"/>
            <a:r>
              <a:rPr lang="pt-BR" sz="1350" dirty="0"/>
              <a:t>Avaliação de estabilidade e instabilidade clínica</a:t>
            </a:r>
          </a:p>
          <a:p>
            <a:pPr lvl="0"/>
            <a:r>
              <a:rPr lang="pt-BR" sz="1350" dirty="0"/>
              <a:t>Exames laboratoriais</a:t>
            </a:r>
          </a:p>
          <a:p>
            <a:pPr lvl="0"/>
            <a:r>
              <a:rPr lang="pt-BR" sz="1350" dirty="0"/>
              <a:t>Rastreamento: pé diabético, função renal, retinopatia, complicações cardiovasculares</a:t>
            </a:r>
          </a:p>
          <a:p>
            <a:pPr lvl="0"/>
            <a:r>
              <a:rPr lang="pt-BR" sz="1350" dirty="0"/>
              <a:t>Tratamento medicamentoso</a:t>
            </a:r>
          </a:p>
          <a:p>
            <a:pPr lvl="0"/>
            <a:r>
              <a:rPr lang="pt-BR" sz="1350" dirty="0"/>
              <a:t>Plano de cuidado</a:t>
            </a:r>
          </a:p>
          <a:p>
            <a:pPr lvl="0"/>
            <a:r>
              <a:rPr lang="pt-BR" sz="1350" dirty="0"/>
              <a:t>Atividade educacional</a:t>
            </a:r>
          </a:p>
          <a:p>
            <a:pPr lvl="0"/>
            <a:r>
              <a:rPr lang="pt-BR" sz="1350" dirty="0"/>
              <a:t>Abordagem dos fatores de risco / Ações preventivas / Autocuidado apoiado</a:t>
            </a:r>
          </a:p>
          <a:p>
            <a:pPr lvl="0"/>
            <a:r>
              <a:rPr lang="pt-BR" sz="1350" dirty="0"/>
              <a:t>Visita domiciliar</a:t>
            </a:r>
          </a:p>
          <a:p>
            <a:pPr lvl="0"/>
            <a:r>
              <a:rPr lang="pt-BR" sz="1350" dirty="0"/>
              <a:t>Visita domiciliar com foco monitoramento do plano de cuidado</a:t>
            </a:r>
          </a:p>
        </p:txBody>
      </p:sp>
      <p:sp>
        <p:nvSpPr>
          <p:cNvPr id="298" name="Retângulo: Cantos Arredondados 297">
            <a:extLst>
              <a:ext uri="{FF2B5EF4-FFF2-40B4-BE49-F238E27FC236}">
                <a16:creationId xmlns:a16="http://schemas.microsoft.com/office/drawing/2014/main" xmlns="" id="{EEFA86E9-272B-457E-B4BD-3BF00708F1D6}"/>
              </a:ext>
            </a:extLst>
          </p:cNvPr>
          <p:cNvSpPr/>
          <p:nvPr/>
        </p:nvSpPr>
        <p:spPr>
          <a:xfrm>
            <a:off x="597429" y="1035174"/>
            <a:ext cx="1537394" cy="68440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7000" tIns="27000" rIns="27000" bIns="27000" anchor="ctr">
            <a:noAutofit/>
          </a:bodyPr>
          <a:lstStyle/>
          <a:p>
            <a:pPr algn="ctr"/>
            <a:r>
              <a:rPr lang="pt-BR" sz="1350" dirty="0">
                <a:solidFill>
                  <a:srgbClr val="000000"/>
                </a:solidFill>
              </a:rPr>
              <a:t>Acompanhamento</a:t>
            </a:r>
            <a:endParaRPr lang="pt-BR" sz="1350" b="1" dirty="0">
              <a:solidFill>
                <a:schemeClr val="accent2"/>
              </a:solidFill>
            </a:endParaRPr>
          </a:p>
        </p:txBody>
      </p:sp>
      <p:sp>
        <p:nvSpPr>
          <p:cNvPr id="24" name="Retângulo: Cantos Arredondados 4">
            <a:extLst>
              <a:ext uri="{FF2B5EF4-FFF2-40B4-BE49-F238E27FC236}">
                <a16:creationId xmlns:a16="http://schemas.microsoft.com/office/drawing/2014/main" xmlns="" id="{2639AB1F-AB16-4667-9E7B-CDF4222D4888}"/>
              </a:ext>
            </a:extLst>
          </p:cNvPr>
          <p:cNvSpPr txBox="1"/>
          <p:nvPr/>
        </p:nvSpPr>
        <p:spPr>
          <a:xfrm>
            <a:off x="2902206" y="1035174"/>
            <a:ext cx="5891520" cy="4854963"/>
          </a:xfrm>
          <a:prstGeom prst="accentCallout2">
            <a:avLst>
              <a:gd name="adj1" fmla="val 17511"/>
              <a:gd name="adj2" fmla="val 1000"/>
              <a:gd name="adj3" fmla="val 17264"/>
              <a:gd name="adj4" fmla="val -7546"/>
              <a:gd name="adj5" fmla="val 7669"/>
              <a:gd name="adj6" fmla="val -1267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000" tIns="108000" rIns="17145" bIns="17145" numCol="1" spcCol="1270" anchor="t" anchorCtr="0">
            <a:noAutofit/>
          </a:bodyPr>
          <a:lstStyle/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médica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 enfermeiro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Atendimento por equipe multiprofissional </a:t>
            </a:r>
            <a:r>
              <a:rPr lang="pt-BR" sz="1500" dirty="0">
                <a:solidFill>
                  <a:schemeClr val="accent2"/>
                </a:solidFill>
              </a:rPr>
              <a:t>e interdisciplinar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2"/>
                </a:solidFill>
              </a:rPr>
              <a:t>Novos formatos de práticas clínicas: atenção contínua, atendimento compartilhado em grupo, grupo operativo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5"/>
                </a:solidFill>
              </a:rPr>
              <a:t>Farmácia clínica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accent5"/>
                </a:solidFill>
              </a:rPr>
              <a:t>Abordagem funcional do idoso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Exames laboratoriais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F0000"/>
                </a:solidFill>
              </a:rPr>
              <a:t>Rastreamento: pé diabético, função renal, retinopatia, complicações cardiovasculares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C9C400"/>
                </a:solidFill>
              </a:rPr>
              <a:t>Estratificação de risco e manejo de acordo com o estrato de risco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Tratamento medicamentoso, </a:t>
            </a:r>
            <a:r>
              <a:rPr lang="pt-BR" sz="1500" dirty="0">
                <a:solidFill>
                  <a:srgbClr val="C9C400"/>
                </a:solidFill>
              </a:rPr>
              <a:t>se necessário</a:t>
            </a: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F2902D"/>
                </a:solidFill>
              </a:rPr>
              <a:t>Plano de cuidado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 educacional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rgbClr val="00B050"/>
                </a:solidFill>
              </a:rPr>
              <a:t>Abordagem dos fatores de risco / Tecnologias para mudança de comportamento / Ações preventivas / Autocuidado apoiado</a:t>
            </a:r>
          </a:p>
          <a:p>
            <a:pPr marL="332185" indent="-332185" defTabSz="200025">
              <a:spcBef>
                <a:spcPts val="225"/>
              </a:spcBef>
              <a:buFont typeface="+mj-lt"/>
              <a:buAutoNum type="arabicPeriod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Visita domiciliar</a:t>
            </a:r>
          </a:p>
          <a:p>
            <a:pPr defTabSz="200025">
              <a:spcBef>
                <a:spcPts val="225"/>
              </a:spcBef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6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4230</TotalTime>
  <Words>2601</Words>
  <Application>Microsoft Macintosh PowerPoint</Application>
  <PresentationFormat>Apresentação na tela (4:3)</PresentationFormat>
  <Paragraphs>565</Paragraphs>
  <Slides>47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60" baseType="lpstr">
      <vt:lpstr>Arial Unicode MS</vt:lpstr>
      <vt:lpstr>Calibri</vt:lpstr>
      <vt:lpstr>Calibri Light</vt:lpstr>
      <vt:lpstr>Cambria</vt:lpstr>
      <vt:lpstr>Helvetica</vt:lpstr>
      <vt:lpstr>ＭＳ 明朝</vt:lpstr>
      <vt:lpstr>Symbol</vt:lpstr>
      <vt:lpstr>Times</vt:lpstr>
      <vt:lpstr>Times New Roman</vt:lpstr>
      <vt:lpstr>Verdana</vt:lpstr>
      <vt:lpstr>Wingdings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Equipe</vt:lpstr>
      <vt:lpstr>Equipe</vt:lpstr>
      <vt:lpstr>Atendimento</vt:lpstr>
      <vt:lpstr>Atendimento</vt:lpstr>
      <vt:lpstr>ATENÇÃO CONTÍNUA</vt:lpstr>
      <vt:lpstr>Atenção contínua</vt:lpstr>
      <vt:lpstr>Atenção contínua</vt:lpstr>
      <vt:lpstr>Atenção contínua</vt:lpstr>
      <vt:lpstr>Atenção contínua</vt:lpstr>
      <vt:lpstr>Apresentação do PowerPoint</vt:lpstr>
      <vt:lpstr>Atenção contínua</vt:lpstr>
      <vt:lpstr>Plano de cuidado</vt:lpstr>
      <vt:lpstr>PLANO  DE CUIDADO</vt:lpstr>
      <vt:lpstr>Plano de cuidado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PLANO DE AUTOCUIDADO</vt:lpstr>
      <vt:lpstr>Apresentação do PowerPoint</vt:lpstr>
      <vt:lpstr>Apresentação do PowerPoint</vt:lpstr>
      <vt:lpstr>Apresentação do PowerPoint</vt:lpstr>
      <vt:lpstr>RELATO DE  EXPERIÊNCIA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Rubia Barra</dc:creator>
  <cp:lastModifiedBy>Rubia Barra</cp:lastModifiedBy>
  <cp:revision>60</cp:revision>
  <dcterms:created xsi:type="dcterms:W3CDTF">2017-02-12T22:49:25Z</dcterms:created>
  <dcterms:modified xsi:type="dcterms:W3CDTF">2017-09-22T14:36:29Z</dcterms:modified>
</cp:coreProperties>
</file>