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7" r:id="rId3"/>
    <p:sldId id="265" r:id="rId4"/>
    <p:sldId id="258" r:id="rId5"/>
    <p:sldId id="266" r:id="rId6"/>
    <p:sldId id="268" r:id="rId7"/>
    <p:sldId id="270" r:id="rId8"/>
    <p:sldId id="271" r:id="rId9"/>
    <p:sldId id="272" r:id="rId10"/>
    <p:sldId id="274" r:id="rId11"/>
    <p:sldId id="275" r:id="rId12"/>
    <p:sldId id="261" r:id="rId13"/>
    <p:sldId id="276" r:id="rId14"/>
    <p:sldId id="262" r:id="rId15"/>
    <p:sldId id="263" r:id="rId16"/>
    <p:sldId id="277" r:id="rId17"/>
    <p:sldId id="264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6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6C418-9779-4482-8F65-39D1A10E0C17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A35194E-9583-41B1-8D53-B7A208752B22}">
      <dgm:prSet phldrT="[Texto]"/>
      <dgm:spPr/>
      <dgm:t>
        <a:bodyPr/>
        <a:lstStyle/>
        <a:p>
          <a:r>
            <a:rPr lang="pt-BR" dirty="0" smtClean="0"/>
            <a:t>STPE</a:t>
          </a:r>
          <a:endParaRPr lang="pt-BR" dirty="0"/>
        </a:p>
      </dgm:t>
    </dgm:pt>
    <dgm:pt modelId="{E42F4D24-C27C-439A-BA39-9C321AECE14B}" type="parTrans" cxnId="{7BD257C2-B5F8-4B7B-A691-8C4B5EC48173}">
      <dgm:prSet/>
      <dgm:spPr/>
      <dgm:t>
        <a:bodyPr/>
        <a:lstStyle/>
        <a:p>
          <a:endParaRPr lang="pt-BR"/>
        </a:p>
      </dgm:t>
    </dgm:pt>
    <dgm:pt modelId="{8C95CB5B-1E15-49C3-B5BB-DB2DE9D90731}" type="sibTrans" cxnId="{7BD257C2-B5F8-4B7B-A691-8C4B5EC48173}">
      <dgm:prSet/>
      <dgm:spPr/>
      <dgm:t>
        <a:bodyPr/>
        <a:lstStyle/>
        <a:p>
          <a:endParaRPr lang="pt-BR"/>
        </a:p>
      </dgm:t>
    </dgm:pt>
    <dgm:pt modelId="{9DB8C62E-E63D-4460-AC5F-D2A6AB4B98E2}">
      <dgm:prSet phldrT="[Texto]"/>
      <dgm:spPr/>
      <dgm:t>
        <a:bodyPr/>
        <a:lstStyle/>
        <a:p>
          <a:r>
            <a:rPr lang="pt-BR" dirty="0" smtClean="0"/>
            <a:t>Custos Fixos</a:t>
          </a:r>
          <a:endParaRPr lang="pt-BR" dirty="0"/>
        </a:p>
      </dgm:t>
    </dgm:pt>
    <dgm:pt modelId="{465DC6EB-7A67-4DC4-A84D-2AE0BB5E2915}" type="parTrans" cxnId="{A4D4DC9B-7BE1-4146-A073-1D8176F9F7C0}">
      <dgm:prSet/>
      <dgm:spPr/>
      <dgm:t>
        <a:bodyPr/>
        <a:lstStyle/>
        <a:p>
          <a:endParaRPr lang="pt-BR"/>
        </a:p>
      </dgm:t>
    </dgm:pt>
    <dgm:pt modelId="{8D9181E0-5FAC-41D9-9954-187587646840}" type="sibTrans" cxnId="{A4D4DC9B-7BE1-4146-A073-1D8176F9F7C0}">
      <dgm:prSet/>
      <dgm:spPr/>
      <dgm:t>
        <a:bodyPr/>
        <a:lstStyle/>
        <a:p>
          <a:endParaRPr lang="pt-BR"/>
        </a:p>
      </dgm:t>
    </dgm:pt>
    <dgm:pt modelId="{F27C18FF-8F30-48BC-A3D6-51B4C2330369}">
      <dgm:prSet phldrT="[Texto]"/>
      <dgm:spPr/>
      <dgm:t>
        <a:bodyPr/>
        <a:lstStyle/>
        <a:p>
          <a:r>
            <a:rPr lang="pt-BR" dirty="0" smtClean="0"/>
            <a:t>Custos Variáveis</a:t>
          </a:r>
          <a:endParaRPr lang="pt-BR" dirty="0"/>
        </a:p>
      </dgm:t>
    </dgm:pt>
    <dgm:pt modelId="{14A148BA-A81B-4457-8E80-6239DD74D4C1}" type="parTrans" cxnId="{64237608-E504-4649-82BA-6EEB2F9262FA}">
      <dgm:prSet/>
      <dgm:spPr/>
      <dgm:t>
        <a:bodyPr/>
        <a:lstStyle/>
        <a:p>
          <a:endParaRPr lang="pt-BR"/>
        </a:p>
      </dgm:t>
    </dgm:pt>
    <dgm:pt modelId="{3791813F-D932-4728-A3B5-118E9B9C6CCC}" type="sibTrans" cxnId="{64237608-E504-4649-82BA-6EEB2F9262FA}">
      <dgm:prSet/>
      <dgm:spPr/>
      <dgm:t>
        <a:bodyPr/>
        <a:lstStyle/>
        <a:p>
          <a:endParaRPr lang="pt-BR"/>
        </a:p>
      </dgm:t>
    </dgm:pt>
    <dgm:pt modelId="{E181B84F-8507-4C5C-A3FD-CE9903F1C7BF}" type="pres">
      <dgm:prSet presAssocID="{77E6C418-9779-4482-8F65-39D1A10E0C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7BC73F-6179-47DC-9E0C-43891ED98AFA}" type="pres">
      <dgm:prSet presAssocID="{1A35194E-9583-41B1-8D53-B7A208752B22}" presName="centerShape" presStyleLbl="node0" presStyleIdx="0" presStyleCnt="1"/>
      <dgm:spPr/>
      <dgm:t>
        <a:bodyPr/>
        <a:lstStyle/>
        <a:p>
          <a:endParaRPr lang="pt-BR"/>
        </a:p>
      </dgm:t>
    </dgm:pt>
    <dgm:pt modelId="{4A2DBB35-72E5-4FE9-8288-2CF22680CA4E}" type="pres">
      <dgm:prSet presAssocID="{465DC6EB-7A67-4DC4-A84D-2AE0BB5E2915}" presName="parTrans" presStyleLbl="bgSibTrans2D1" presStyleIdx="0" presStyleCnt="2"/>
      <dgm:spPr/>
      <dgm:t>
        <a:bodyPr/>
        <a:lstStyle/>
        <a:p>
          <a:endParaRPr lang="pt-BR"/>
        </a:p>
      </dgm:t>
    </dgm:pt>
    <dgm:pt modelId="{FC856C79-1606-4E9F-9608-DCE34A05B738}" type="pres">
      <dgm:prSet presAssocID="{9DB8C62E-E63D-4460-AC5F-D2A6AB4B98E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0A5BF-DD85-41D7-B1DB-0ABCAAFD55B7}" type="pres">
      <dgm:prSet presAssocID="{14A148BA-A81B-4457-8E80-6239DD74D4C1}" presName="parTrans" presStyleLbl="bgSibTrans2D1" presStyleIdx="1" presStyleCnt="2"/>
      <dgm:spPr/>
      <dgm:t>
        <a:bodyPr/>
        <a:lstStyle/>
        <a:p>
          <a:endParaRPr lang="pt-BR"/>
        </a:p>
      </dgm:t>
    </dgm:pt>
    <dgm:pt modelId="{25C6647E-3671-498C-979F-F0B2436AB41F}" type="pres">
      <dgm:prSet presAssocID="{F27C18FF-8F30-48BC-A3D6-51B4C233036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237608-E504-4649-82BA-6EEB2F9262FA}" srcId="{1A35194E-9583-41B1-8D53-B7A208752B22}" destId="{F27C18FF-8F30-48BC-A3D6-51B4C2330369}" srcOrd="1" destOrd="0" parTransId="{14A148BA-A81B-4457-8E80-6239DD74D4C1}" sibTransId="{3791813F-D932-4728-A3B5-118E9B9C6CCC}"/>
    <dgm:cxn modelId="{68C85654-1977-4023-9F18-0A4C4C90C231}" type="presOf" srcId="{14A148BA-A81B-4457-8E80-6239DD74D4C1}" destId="{7FD0A5BF-DD85-41D7-B1DB-0ABCAAFD55B7}" srcOrd="0" destOrd="0" presId="urn:microsoft.com/office/officeart/2005/8/layout/radial4"/>
    <dgm:cxn modelId="{C731D117-057D-46E5-9D66-64E7788FF61F}" type="presOf" srcId="{9DB8C62E-E63D-4460-AC5F-D2A6AB4B98E2}" destId="{FC856C79-1606-4E9F-9608-DCE34A05B738}" srcOrd="0" destOrd="0" presId="urn:microsoft.com/office/officeart/2005/8/layout/radial4"/>
    <dgm:cxn modelId="{A4D4DC9B-7BE1-4146-A073-1D8176F9F7C0}" srcId="{1A35194E-9583-41B1-8D53-B7A208752B22}" destId="{9DB8C62E-E63D-4460-AC5F-D2A6AB4B98E2}" srcOrd="0" destOrd="0" parTransId="{465DC6EB-7A67-4DC4-A84D-2AE0BB5E2915}" sibTransId="{8D9181E0-5FAC-41D9-9954-187587646840}"/>
    <dgm:cxn modelId="{7BD257C2-B5F8-4B7B-A691-8C4B5EC48173}" srcId="{77E6C418-9779-4482-8F65-39D1A10E0C17}" destId="{1A35194E-9583-41B1-8D53-B7A208752B22}" srcOrd="0" destOrd="0" parTransId="{E42F4D24-C27C-439A-BA39-9C321AECE14B}" sibTransId="{8C95CB5B-1E15-49C3-B5BB-DB2DE9D90731}"/>
    <dgm:cxn modelId="{4F87D0DD-A05B-42D7-930A-6848CC57E451}" type="presOf" srcId="{77E6C418-9779-4482-8F65-39D1A10E0C17}" destId="{E181B84F-8507-4C5C-A3FD-CE9903F1C7BF}" srcOrd="0" destOrd="0" presId="urn:microsoft.com/office/officeart/2005/8/layout/radial4"/>
    <dgm:cxn modelId="{50375CE8-386C-4C0E-B5AF-FCA417D9E9A4}" type="presOf" srcId="{1A35194E-9583-41B1-8D53-B7A208752B22}" destId="{697BC73F-6179-47DC-9E0C-43891ED98AFA}" srcOrd="0" destOrd="0" presId="urn:microsoft.com/office/officeart/2005/8/layout/radial4"/>
    <dgm:cxn modelId="{2B00C813-D5E9-41DB-85AA-AF3B7128079D}" type="presOf" srcId="{465DC6EB-7A67-4DC4-A84D-2AE0BB5E2915}" destId="{4A2DBB35-72E5-4FE9-8288-2CF22680CA4E}" srcOrd="0" destOrd="0" presId="urn:microsoft.com/office/officeart/2005/8/layout/radial4"/>
    <dgm:cxn modelId="{4826692F-7EA9-40FF-9C58-E953A103E8EB}" type="presOf" srcId="{F27C18FF-8F30-48BC-A3D6-51B4C2330369}" destId="{25C6647E-3671-498C-979F-F0B2436AB41F}" srcOrd="0" destOrd="0" presId="urn:microsoft.com/office/officeart/2005/8/layout/radial4"/>
    <dgm:cxn modelId="{F7542735-E4DC-4878-9579-EDE5670B1C53}" type="presParOf" srcId="{E181B84F-8507-4C5C-A3FD-CE9903F1C7BF}" destId="{697BC73F-6179-47DC-9E0C-43891ED98AFA}" srcOrd="0" destOrd="0" presId="urn:microsoft.com/office/officeart/2005/8/layout/radial4"/>
    <dgm:cxn modelId="{249B4CFE-D232-48BA-AA2B-A34958371D2C}" type="presParOf" srcId="{E181B84F-8507-4C5C-A3FD-CE9903F1C7BF}" destId="{4A2DBB35-72E5-4FE9-8288-2CF22680CA4E}" srcOrd="1" destOrd="0" presId="urn:microsoft.com/office/officeart/2005/8/layout/radial4"/>
    <dgm:cxn modelId="{84A85661-8BA1-476A-9CC8-3BB41541D9D8}" type="presParOf" srcId="{E181B84F-8507-4C5C-A3FD-CE9903F1C7BF}" destId="{FC856C79-1606-4E9F-9608-DCE34A05B738}" srcOrd="2" destOrd="0" presId="urn:microsoft.com/office/officeart/2005/8/layout/radial4"/>
    <dgm:cxn modelId="{27A53C09-E28A-49D5-9308-6A78849D6A16}" type="presParOf" srcId="{E181B84F-8507-4C5C-A3FD-CE9903F1C7BF}" destId="{7FD0A5BF-DD85-41D7-B1DB-0ABCAAFD55B7}" srcOrd="3" destOrd="0" presId="urn:microsoft.com/office/officeart/2005/8/layout/radial4"/>
    <dgm:cxn modelId="{FD5E011B-3FA1-44DA-B3E9-492BF5B1F7BE}" type="presParOf" srcId="{E181B84F-8507-4C5C-A3FD-CE9903F1C7BF}" destId="{25C6647E-3671-498C-979F-F0B2436AB4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E6C418-9779-4482-8F65-39D1A10E0C17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A35194E-9583-41B1-8D53-B7A208752B22}">
      <dgm:prSet phldrT="[Texto]"/>
      <dgm:spPr/>
      <dgm:t>
        <a:bodyPr/>
        <a:lstStyle/>
        <a:p>
          <a:r>
            <a:rPr lang="pt-BR" dirty="0" smtClean="0"/>
            <a:t>STPE</a:t>
          </a:r>
          <a:endParaRPr lang="pt-BR" dirty="0"/>
        </a:p>
      </dgm:t>
    </dgm:pt>
    <dgm:pt modelId="{E42F4D24-C27C-439A-BA39-9C321AECE14B}" type="parTrans" cxnId="{7BD257C2-B5F8-4B7B-A691-8C4B5EC48173}">
      <dgm:prSet/>
      <dgm:spPr/>
      <dgm:t>
        <a:bodyPr/>
        <a:lstStyle/>
        <a:p>
          <a:endParaRPr lang="pt-BR"/>
        </a:p>
      </dgm:t>
    </dgm:pt>
    <dgm:pt modelId="{8C95CB5B-1E15-49C3-B5BB-DB2DE9D90731}" type="sibTrans" cxnId="{7BD257C2-B5F8-4B7B-A691-8C4B5EC48173}">
      <dgm:prSet/>
      <dgm:spPr/>
      <dgm:t>
        <a:bodyPr/>
        <a:lstStyle/>
        <a:p>
          <a:endParaRPr lang="pt-BR"/>
        </a:p>
      </dgm:t>
    </dgm:pt>
    <dgm:pt modelId="{9DB8C62E-E63D-4460-AC5F-D2A6AB4B98E2}">
      <dgm:prSet phldrT="[Texto]"/>
      <dgm:spPr/>
      <dgm:t>
        <a:bodyPr/>
        <a:lstStyle/>
        <a:p>
          <a:r>
            <a:rPr lang="pt-BR" dirty="0" smtClean="0"/>
            <a:t>Custos Fixos</a:t>
          </a:r>
          <a:endParaRPr lang="pt-BR" dirty="0"/>
        </a:p>
      </dgm:t>
    </dgm:pt>
    <dgm:pt modelId="{465DC6EB-7A67-4DC4-A84D-2AE0BB5E2915}" type="parTrans" cxnId="{A4D4DC9B-7BE1-4146-A073-1D8176F9F7C0}">
      <dgm:prSet/>
      <dgm:spPr/>
      <dgm:t>
        <a:bodyPr/>
        <a:lstStyle/>
        <a:p>
          <a:endParaRPr lang="pt-BR"/>
        </a:p>
      </dgm:t>
    </dgm:pt>
    <dgm:pt modelId="{8D9181E0-5FAC-41D9-9954-187587646840}" type="sibTrans" cxnId="{A4D4DC9B-7BE1-4146-A073-1D8176F9F7C0}">
      <dgm:prSet/>
      <dgm:spPr/>
      <dgm:t>
        <a:bodyPr/>
        <a:lstStyle/>
        <a:p>
          <a:endParaRPr lang="pt-BR"/>
        </a:p>
      </dgm:t>
    </dgm:pt>
    <dgm:pt modelId="{F27C18FF-8F30-48BC-A3D6-51B4C2330369}">
      <dgm:prSet phldrT="[Texto]"/>
      <dgm:spPr/>
      <dgm:t>
        <a:bodyPr/>
        <a:lstStyle/>
        <a:p>
          <a:r>
            <a:rPr lang="pt-BR" dirty="0" smtClean="0"/>
            <a:t>Custos Variáveis</a:t>
          </a:r>
          <a:endParaRPr lang="pt-BR" dirty="0"/>
        </a:p>
      </dgm:t>
    </dgm:pt>
    <dgm:pt modelId="{14A148BA-A81B-4457-8E80-6239DD74D4C1}" type="parTrans" cxnId="{64237608-E504-4649-82BA-6EEB2F9262FA}">
      <dgm:prSet/>
      <dgm:spPr/>
      <dgm:t>
        <a:bodyPr/>
        <a:lstStyle/>
        <a:p>
          <a:endParaRPr lang="pt-BR"/>
        </a:p>
      </dgm:t>
    </dgm:pt>
    <dgm:pt modelId="{3791813F-D932-4728-A3B5-118E9B9C6CCC}" type="sibTrans" cxnId="{64237608-E504-4649-82BA-6EEB2F9262FA}">
      <dgm:prSet/>
      <dgm:spPr/>
      <dgm:t>
        <a:bodyPr/>
        <a:lstStyle/>
        <a:p>
          <a:endParaRPr lang="pt-BR"/>
        </a:p>
      </dgm:t>
    </dgm:pt>
    <dgm:pt modelId="{E181B84F-8507-4C5C-A3FD-CE9903F1C7BF}" type="pres">
      <dgm:prSet presAssocID="{77E6C418-9779-4482-8F65-39D1A10E0C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7BC73F-6179-47DC-9E0C-43891ED98AFA}" type="pres">
      <dgm:prSet presAssocID="{1A35194E-9583-41B1-8D53-B7A208752B22}" presName="centerShape" presStyleLbl="node0" presStyleIdx="0" presStyleCnt="1"/>
      <dgm:spPr/>
      <dgm:t>
        <a:bodyPr/>
        <a:lstStyle/>
        <a:p>
          <a:endParaRPr lang="pt-BR"/>
        </a:p>
      </dgm:t>
    </dgm:pt>
    <dgm:pt modelId="{4A2DBB35-72E5-4FE9-8288-2CF22680CA4E}" type="pres">
      <dgm:prSet presAssocID="{465DC6EB-7A67-4DC4-A84D-2AE0BB5E2915}" presName="parTrans" presStyleLbl="bgSibTrans2D1" presStyleIdx="0" presStyleCnt="2"/>
      <dgm:spPr/>
      <dgm:t>
        <a:bodyPr/>
        <a:lstStyle/>
        <a:p>
          <a:endParaRPr lang="pt-BR"/>
        </a:p>
      </dgm:t>
    </dgm:pt>
    <dgm:pt modelId="{FC856C79-1606-4E9F-9608-DCE34A05B738}" type="pres">
      <dgm:prSet presAssocID="{9DB8C62E-E63D-4460-AC5F-D2A6AB4B98E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D0A5BF-DD85-41D7-B1DB-0ABCAAFD55B7}" type="pres">
      <dgm:prSet presAssocID="{14A148BA-A81B-4457-8E80-6239DD74D4C1}" presName="parTrans" presStyleLbl="bgSibTrans2D1" presStyleIdx="1" presStyleCnt="2"/>
      <dgm:spPr/>
      <dgm:t>
        <a:bodyPr/>
        <a:lstStyle/>
        <a:p>
          <a:endParaRPr lang="pt-BR"/>
        </a:p>
      </dgm:t>
    </dgm:pt>
    <dgm:pt modelId="{25C6647E-3671-498C-979F-F0B2436AB41F}" type="pres">
      <dgm:prSet presAssocID="{F27C18FF-8F30-48BC-A3D6-51B4C233036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237608-E504-4649-82BA-6EEB2F9262FA}" srcId="{1A35194E-9583-41B1-8D53-B7A208752B22}" destId="{F27C18FF-8F30-48BC-A3D6-51B4C2330369}" srcOrd="1" destOrd="0" parTransId="{14A148BA-A81B-4457-8E80-6239DD74D4C1}" sibTransId="{3791813F-D932-4728-A3B5-118E9B9C6CCC}"/>
    <dgm:cxn modelId="{FD2CC39C-9AD9-4F0A-9CB6-8CAF4B9C14A8}" type="presOf" srcId="{F27C18FF-8F30-48BC-A3D6-51B4C2330369}" destId="{25C6647E-3671-498C-979F-F0B2436AB41F}" srcOrd="0" destOrd="0" presId="urn:microsoft.com/office/officeart/2005/8/layout/radial4"/>
    <dgm:cxn modelId="{44723F37-6AB2-4399-A6D4-CCF884895F8B}" type="presOf" srcId="{14A148BA-A81B-4457-8E80-6239DD74D4C1}" destId="{7FD0A5BF-DD85-41D7-B1DB-0ABCAAFD55B7}" srcOrd="0" destOrd="0" presId="urn:microsoft.com/office/officeart/2005/8/layout/radial4"/>
    <dgm:cxn modelId="{A4D4DC9B-7BE1-4146-A073-1D8176F9F7C0}" srcId="{1A35194E-9583-41B1-8D53-B7A208752B22}" destId="{9DB8C62E-E63D-4460-AC5F-D2A6AB4B98E2}" srcOrd="0" destOrd="0" parTransId="{465DC6EB-7A67-4DC4-A84D-2AE0BB5E2915}" sibTransId="{8D9181E0-5FAC-41D9-9954-187587646840}"/>
    <dgm:cxn modelId="{7BD257C2-B5F8-4B7B-A691-8C4B5EC48173}" srcId="{77E6C418-9779-4482-8F65-39D1A10E0C17}" destId="{1A35194E-9583-41B1-8D53-B7A208752B22}" srcOrd="0" destOrd="0" parTransId="{E42F4D24-C27C-439A-BA39-9C321AECE14B}" sibTransId="{8C95CB5B-1E15-49C3-B5BB-DB2DE9D90731}"/>
    <dgm:cxn modelId="{2A76EEE7-41BB-4F27-9C83-C180CF09B1E6}" type="presOf" srcId="{9DB8C62E-E63D-4460-AC5F-D2A6AB4B98E2}" destId="{FC856C79-1606-4E9F-9608-DCE34A05B738}" srcOrd="0" destOrd="0" presId="urn:microsoft.com/office/officeart/2005/8/layout/radial4"/>
    <dgm:cxn modelId="{C2BFD36C-86C8-481D-87D9-02B4D5B27F76}" type="presOf" srcId="{1A35194E-9583-41B1-8D53-B7A208752B22}" destId="{697BC73F-6179-47DC-9E0C-43891ED98AFA}" srcOrd="0" destOrd="0" presId="urn:microsoft.com/office/officeart/2005/8/layout/radial4"/>
    <dgm:cxn modelId="{A6354CC5-C58F-4A4D-BE45-9E288206FD31}" type="presOf" srcId="{465DC6EB-7A67-4DC4-A84D-2AE0BB5E2915}" destId="{4A2DBB35-72E5-4FE9-8288-2CF22680CA4E}" srcOrd="0" destOrd="0" presId="urn:microsoft.com/office/officeart/2005/8/layout/radial4"/>
    <dgm:cxn modelId="{276768ED-07D9-4635-A3EF-72E9D661AF3E}" type="presOf" srcId="{77E6C418-9779-4482-8F65-39D1A10E0C17}" destId="{E181B84F-8507-4C5C-A3FD-CE9903F1C7BF}" srcOrd="0" destOrd="0" presId="urn:microsoft.com/office/officeart/2005/8/layout/radial4"/>
    <dgm:cxn modelId="{B210CE3D-4B26-4F7E-9390-CFBCDF8D997D}" type="presParOf" srcId="{E181B84F-8507-4C5C-A3FD-CE9903F1C7BF}" destId="{697BC73F-6179-47DC-9E0C-43891ED98AFA}" srcOrd="0" destOrd="0" presId="urn:microsoft.com/office/officeart/2005/8/layout/radial4"/>
    <dgm:cxn modelId="{4A794C0C-5C7E-4FC9-BB5B-6765FC3E12CD}" type="presParOf" srcId="{E181B84F-8507-4C5C-A3FD-CE9903F1C7BF}" destId="{4A2DBB35-72E5-4FE9-8288-2CF22680CA4E}" srcOrd="1" destOrd="0" presId="urn:microsoft.com/office/officeart/2005/8/layout/radial4"/>
    <dgm:cxn modelId="{55F367E2-EE94-463E-9DB1-60F8EEAC0539}" type="presParOf" srcId="{E181B84F-8507-4C5C-A3FD-CE9903F1C7BF}" destId="{FC856C79-1606-4E9F-9608-DCE34A05B738}" srcOrd="2" destOrd="0" presId="urn:microsoft.com/office/officeart/2005/8/layout/radial4"/>
    <dgm:cxn modelId="{68AAF602-4E85-4929-8731-E6FF620A13E6}" type="presParOf" srcId="{E181B84F-8507-4C5C-A3FD-CE9903F1C7BF}" destId="{7FD0A5BF-DD85-41D7-B1DB-0ABCAAFD55B7}" srcOrd="3" destOrd="0" presId="urn:microsoft.com/office/officeart/2005/8/layout/radial4"/>
    <dgm:cxn modelId="{C08E98D1-CEA6-49A9-B672-3D80550CC385}" type="presParOf" srcId="{E181B84F-8507-4C5C-A3FD-CE9903F1C7BF}" destId="{25C6647E-3671-498C-979F-F0B2436AB41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BC73F-6179-47DC-9E0C-43891ED98AFA}">
      <dsp:nvSpPr>
        <dsp:cNvPr id="0" name=""/>
        <dsp:cNvSpPr/>
      </dsp:nvSpPr>
      <dsp:spPr>
        <a:xfrm>
          <a:off x="2887603" y="1310055"/>
          <a:ext cx="2073665" cy="2073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STPE</a:t>
          </a:r>
          <a:endParaRPr lang="pt-BR" sz="4100" kern="1200" dirty="0"/>
        </a:p>
      </dsp:txBody>
      <dsp:txXfrm>
        <a:off x="3191284" y="1613736"/>
        <a:ext cx="1466303" cy="1466303"/>
      </dsp:txXfrm>
    </dsp:sp>
    <dsp:sp modelId="{4A2DBB35-72E5-4FE9-8288-2CF22680CA4E}">
      <dsp:nvSpPr>
        <dsp:cNvPr id="0" name=""/>
        <dsp:cNvSpPr/>
      </dsp:nvSpPr>
      <dsp:spPr>
        <a:xfrm rot="12900000">
          <a:off x="1555489" y="948421"/>
          <a:ext cx="1587484" cy="59099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56C79-1606-4E9F-9608-DCE34A05B738}">
      <dsp:nvSpPr>
        <dsp:cNvPr id="0" name=""/>
        <dsp:cNvSpPr/>
      </dsp:nvSpPr>
      <dsp:spPr>
        <a:xfrm>
          <a:off x="714045" y="654"/>
          <a:ext cx="1969982" cy="157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Custos Fixos</a:t>
          </a:r>
          <a:endParaRPr lang="pt-BR" sz="3100" kern="1200" dirty="0"/>
        </a:p>
      </dsp:txBody>
      <dsp:txXfrm>
        <a:off x="760204" y="46813"/>
        <a:ext cx="1877664" cy="1483668"/>
      </dsp:txXfrm>
    </dsp:sp>
    <dsp:sp modelId="{7FD0A5BF-DD85-41D7-B1DB-0ABCAAFD55B7}">
      <dsp:nvSpPr>
        <dsp:cNvPr id="0" name=""/>
        <dsp:cNvSpPr/>
      </dsp:nvSpPr>
      <dsp:spPr>
        <a:xfrm rot="19500000">
          <a:off x="4705897" y="948421"/>
          <a:ext cx="1587484" cy="59099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6647E-3671-498C-979F-F0B2436AB41F}">
      <dsp:nvSpPr>
        <dsp:cNvPr id="0" name=""/>
        <dsp:cNvSpPr/>
      </dsp:nvSpPr>
      <dsp:spPr>
        <a:xfrm>
          <a:off x="5164844" y="654"/>
          <a:ext cx="1969982" cy="157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Custos Variáveis</a:t>
          </a:r>
          <a:endParaRPr lang="pt-BR" sz="3100" kern="1200" dirty="0"/>
        </a:p>
      </dsp:txBody>
      <dsp:txXfrm>
        <a:off x="5211003" y="46813"/>
        <a:ext cx="1877664" cy="148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BC73F-6179-47DC-9E0C-43891ED98AFA}">
      <dsp:nvSpPr>
        <dsp:cNvPr id="0" name=""/>
        <dsp:cNvSpPr/>
      </dsp:nvSpPr>
      <dsp:spPr>
        <a:xfrm>
          <a:off x="2887603" y="1310055"/>
          <a:ext cx="2073665" cy="2073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STPE</a:t>
          </a:r>
          <a:endParaRPr lang="pt-BR" sz="4100" kern="1200" dirty="0"/>
        </a:p>
      </dsp:txBody>
      <dsp:txXfrm>
        <a:off x="3191284" y="1613736"/>
        <a:ext cx="1466303" cy="1466303"/>
      </dsp:txXfrm>
    </dsp:sp>
    <dsp:sp modelId="{4A2DBB35-72E5-4FE9-8288-2CF22680CA4E}">
      <dsp:nvSpPr>
        <dsp:cNvPr id="0" name=""/>
        <dsp:cNvSpPr/>
      </dsp:nvSpPr>
      <dsp:spPr>
        <a:xfrm rot="12900000">
          <a:off x="1555489" y="948421"/>
          <a:ext cx="1587484" cy="59099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56C79-1606-4E9F-9608-DCE34A05B738}">
      <dsp:nvSpPr>
        <dsp:cNvPr id="0" name=""/>
        <dsp:cNvSpPr/>
      </dsp:nvSpPr>
      <dsp:spPr>
        <a:xfrm>
          <a:off x="714045" y="654"/>
          <a:ext cx="1969982" cy="157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Custos Fixos</a:t>
          </a:r>
          <a:endParaRPr lang="pt-BR" sz="3100" kern="1200" dirty="0"/>
        </a:p>
      </dsp:txBody>
      <dsp:txXfrm>
        <a:off x="760204" y="46813"/>
        <a:ext cx="1877664" cy="1483668"/>
      </dsp:txXfrm>
    </dsp:sp>
    <dsp:sp modelId="{7FD0A5BF-DD85-41D7-B1DB-0ABCAAFD55B7}">
      <dsp:nvSpPr>
        <dsp:cNvPr id="0" name=""/>
        <dsp:cNvSpPr/>
      </dsp:nvSpPr>
      <dsp:spPr>
        <a:xfrm rot="19500000">
          <a:off x="4705897" y="948421"/>
          <a:ext cx="1587484" cy="590994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6647E-3671-498C-979F-F0B2436AB41F}">
      <dsp:nvSpPr>
        <dsp:cNvPr id="0" name=""/>
        <dsp:cNvSpPr/>
      </dsp:nvSpPr>
      <dsp:spPr>
        <a:xfrm>
          <a:off x="5164844" y="654"/>
          <a:ext cx="1969982" cy="1575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Custos Variáveis</a:t>
          </a:r>
          <a:endParaRPr lang="pt-BR" sz="3100" kern="1200" dirty="0"/>
        </a:p>
      </dsp:txBody>
      <dsp:txXfrm>
        <a:off x="5211003" y="46813"/>
        <a:ext cx="1877664" cy="148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D10F-80B2-46A6-B9FC-5C54020E7F5A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2826-A4BF-41EA-87FC-82318582F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5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Produtividade por que a frota será</a:t>
            </a:r>
            <a:r>
              <a:rPr lang="pt-BR" baseline="0" dirty="0" smtClean="0"/>
              <a:t> de responsabilidade de uma Unidade de Gerenciamento.</a:t>
            </a:r>
          </a:p>
          <a:p>
            <a:r>
              <a:rPr lang="pt-BR" baseline="0" dirty="0" smtClean="0"/>
              <a:t>Todas as manutenções, abastecimentos e controle será desta UG. Deixando o gestor municipal focado no seu maior desavio, cuidar da saude da população.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Sistema de Agendamento em Rede.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2826-A4BF-41EA-87FC-82318582F7F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00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Iniciando pelos veículos</a:t>
            </a:r>
            <a:r>
              <a:rPr lang="pt-BR" baseline="0" dirty="0" smtClean="0"/>
              <a:t> onde contam com TV, DVD e Som</a:t>
            </a:r>
          </a:p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Profissionais capacitados em direção defensiva,</a:t>
            </a:r>
            <a:r>
              <a:rPr lang="pt-BR" baseline="0" dirty="0" smtClean="0"/>
              <a:t> Direção econômica, Princípios do SUS, Acolhimento e Primeiro Socorros.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92826-A4BF-41EA-87FC-82318582F7F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4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0ABEAA-E601-4BB6-A564-D7D445D27F90}" type="datetime1">
              <a:rPr lang="pt-BR" smtClean="0"/>
              <a:t>23/04/2015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BA4A-3B4C-42A3-97B1-063915ACD7FF}" type="datetime1">
              <a:rPr lang="pt-BR" smtClean="0"/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E08F-F11D-4742-80E9-55B68BBCE98C}" type="datetime1">
              <a:rPr lang="pt-BR" smtClean="0"/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5C4E9D-84D9-4DCE-9450-3DA36CB8A9CB}" type="datetime1">
              <a:rPr lang="pt-BR" smtClean="0"/>
              <a:t>23/04/2015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84BA13-E4ED-4008-9105-7B5DAB3E5286}" type="datetime1">
              <a:rPr lang="pt-BR" smtClean="0"/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2A50-5254-4048-84FD-E42FBAD16552}" type="datetime1">
              <a:rPr lang="pt-BR" smtClean="0"/>
              <a:t>23/04/2015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39C2-E245-467E-9EB1-235B029325E7}" type="datetime1">
              <a:rPr lang="pt-BR" smtClean="0"/>
              <a:t>23/04/2015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60100C-6BF5-4BC4-9AAB-1216FB7DCCE0}" type="datetime1">
              <a:rPr lang="pt-BR" smtClean="0"/>
              <a:t>23/04/2015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633FD-6BF9-4867-A3A9-39555DC03D58}" type="datetime1">
              <a:rPr lang="pt-BR" smtClean="0"/>
              <a:t>23/04/2015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14EEB3-7984-4CDC-97B7-6A27DED13C3B}" type="datetime1">
              <a:rPr lang="pt-BR" smtClean="0"/>
              <a:t>23/04/2015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01D43C-A83A-46AE-A8B5-44EDCB45A3D2}" type="datetime1">
              <a:rPr lang="pt-BR" smtClean="0"/>
              <a:t>23/04/2015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F651F0-EE4B-4F96-85D2-68A249FF8CEF}" type="datetime1">
              <a:rPr lang="pt-BR" smtClean="0"/>
              <a:t>23/04/2015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1C58B4-8905-4F75-80FB-1310AA945D4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egocios.fbr@gmail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34" y="0"/>
            <a:ext cx="8110978" cy="68595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Transporte de Pacientes Eletivos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pt-BR" dirty="0" smtClean="0"/>
              <a:t>Felipe Braga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2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644139" cy="42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7817296" cy="1143000"/>
          </a:xfrm>
        </p:spPr>
        <p:txBody>
          <a:bodyPr anchor="ctr">
            <a:normAutofit/>
          </a:bodyPr>
          <a:lstStyle/>
          <a:p>
            <a:r>
              <a:rPr lang="pt-BR" sz="3200" dirty="0" smtClean="0"/>
              <a:t>Rastreamento dos veículos </a:t>
            </a:r>
            <a:r>
              <a:rPr lang="pt-BR" sz="2000" dirty="0" smtClean="0"/>
              <a:t>(Visão Geral)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979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1484784"/>
            <a:ext cx="515302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7817296" cy="1143000"/>
          </a:xfrm>
        </p:spPr>
        <p:txBody>
          <a:bodyPr anchor="ctr">
            <a:normAutofit/>
          </a:bodyPr>
          <a:lstStyle/>
          <a:p>
            <a:r>
              <a:rPr lang="pt-BR" sz="3200" dirty="0" smtClean="0"/>
              <a:t>Rastreamento dos veículos </a:t>
            </a:r>
            <a:r>
              <a:rPr lang="pt-BR" sz="2000" dirty="0" smtClean="0"/>
              <a:t>(Visão rastro)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215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12</a:t>
            </a:fld>
            <a:endParaRPr lang="pt-BR"/>
          </a:p>
        </p:txBody>
      </p:sp>
      <p:sp>
        <p:nvSpPr>
          <p:cNvPr id="7" name="Título 5"/>
          <p:cNvSpPr>
            <a:spLocks noGrp="1"/>
          </p:cNvSpPr>
          <p:nvPr>
            <p:ph type="title"/>
          </p:nvPr>
        </p:nvSpPr>
        <p:spPr>
          <a:xfrm>
            <a:off x="4451742" y="2708920"/>
            <a:ext cx="4248472" cy="1143000"/>
          </a:xfrm>
        </p:spPr>
        <p:txBody>
          <a:bodyPr anchor="ctr">
            <a:noAutofit/>
          </a:bodyPr>
          <a:lstStyle/>
          <a:p>
            <a:pPr algn="ctr"/>
            <a:r>
              <a:rPr lang="pt-BR" sz="4000" dirty="0" smtClean="0"/>
              <a:t>Financiamento do Serviço</a:t>
            </a:r>
            <a:endParaRPr lang="pt-BR" sz="4000" dirty="0"/>
          </a:p>
        </p:txBody>
      </p:sp>
      <p:pic>
        <p:nvPicPr>
          <p:cNvPr id="4098" name="Picture 2" descr="https://comandodegreve.files.wordpress.com/2013/04/calcul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8840"/>
            <a:ext cx="426635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5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13</a:t>
            </a:fld>
            <a:endParaRPr lang="pt-BR"/>
          </a:p>
        </p:txBody>
      </p:sp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179512" y="2924944"/>
            <a:ext cx="3240360" cy="1143000"/>
          </a:xfrm>
        </p:spPr>
        <p:txBody>
          <a:bodyPr anchor="ctr">
            <a:noAutofit/>
          </a:bodyPr>
          <a:lstStyle/>
          <a:p>
            <a:pPr algn="ctr"/>
            <a:r>
              <a:rPr lang="pt-BR" sz="4000" dirty="0" smtClean="0"/>
              <a:t>Números</a:t>
            </a:r>
            <a:endParaRPr lang="pt-BR" sz="40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443511" y="724464"/>
            <a:ext cx="3309858" cy="16863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 smtClean="0"/>
              <a:t>1.2</a:t>
            </a:r>
            <a:r>
              <a:rPr lang="pt-BR" sz="2800" dirty="0" smtClean="0"/>
              <a:t> </a:t>
            </a:r>
            <a:r>
              <a:rPr lang="pt-BR" dirty="0"/>
              <a:t>milhões de habitantes de cobertura</a:t>
            </a:r>
            <a:endParaRPr lang="pt-BR" sz="2800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862066" y="724464"/>
            <a:ext cx="1623963" cy="16863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 smtClean="0"/>
              <a:t>31</a:t>
            </a:r>
            <a:r>
              <a:rPr lang="pt-BR" sz="1400" dirty="0" smtClean="0"/>
              <a:t> </a:t>
            </a:r>
            <a:r>
              <a:rPr lang="pt-BR" sz="1400" dirty="0"/>
              <a:t>Municípios beneficiados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3443511" y="2648668"/>
            <a:ext cx="1623963" cy="168631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400" dirty="0" smtClean="0"/>
              <a:t>30</a:t>
            </a:r>
          </a:p>
          <a:p>
            <a:pPr algn="ctr">
              <a:defRPr/>
            </a:pPr>
            <a:r>
              <a:rPr lang="pt-BR" sz="2400" dirty="0" smtClean="0"/>
              <a:t> </a:t>
            </a:r>
            <a:r>
              <a:rPr lang="pt-BR" sz="1200" dirty="0"/>
              <a:t>Micro-ônibus adquiridos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164502" y="2648668"/>
            <a:ext cx="1623963" cy="168631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5400" dirty="0" smtClean="0"/>
              <a:t>01</a:t>
            </a:r>
            <a:r>
              <a:rPr lang="pt-BR" dirty="0" smtClean="0"/>
              <a:t> </a:t>
            </a:r>
            <a:r>
              <a:rPr lang="pt-BR" sz="1300" dirty="0"/>
              <a:t>Microrregiões beneficiadas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77143" y="2648668"/>
            <a:ext cx="1623963" cy="16863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800" dirty="0" smtClean="0"/>
              <a:t>6.8</a:t>
            </a:r>
          </a:p>
          <a:p>
            <a:pPr algn="ctr">
              <a:defRPr/>
            </a:pPr>
            <a:r>
              <a:rPr lang="pt-BR" sz="1400" dirty="0" smtClean="0"/>
              <a:t>mil viagens</a:t>
            </a:r>
            <a:endParaRPr lang="pt-BR" sz="1400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443511" y="4509120"/>
            <a:ext cx="5026405" cy="16863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4800" dirty="0" smtClean="0"/>
              <a:t>178 mil </a:t>
            </a:r>
          </a:p>
          <a:p>
            <a:pPr algn="ctr">
              <a:defRPr/>
            </a:pPr>
            <a:r>
              <a:rPr lang="pt-BR" sz="2000" dirty="0" smtClean="0"/>
              <a:t>Possibilidade de transporte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13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14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702">
            <a:off x="0" y="838047"/>
            <a:ext cx="9144000" cy="51819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5702">
            <a:off x="650160" y="2080119"/>
            <a:ext cx="9117379" cy="51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15</a:t>
            </a:fld>
            <a:endParaRPr lang="pt-BR"/>
          </a:p>
        </p:txBody>
      </p:sp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-17541" y="0"/>
            <a:ext cx="5544616" cy="1143000"/>
          </a:xfrm>
        </p:spPr>
        <p:txBody>
          <a:bodyPr anchor="ctr">
            <a:noAutofit/>
          </a:bodyPr>
          <a:lstStyle/>
          <a:p>
            <a:pPr algn="ctr"/>
            <a:r>
              <a:rPr lang="pt-BR" sz="4000" dirty="0" smtClean="0"/>
              <a:t>Custeio do serviço</a:t>
            </a:r>
            <a:endParaRPr lang="pt-BR" sz="40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91640618"/>
              </p:ext>
            </p:extLst>
          </p:nvPr>
        </p:nvGraphicFramePr>
        <p:xfrm>
          <a:off x="611560" y="1340768"/>
          <a:ext cx="78488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cima 7"/>
          <p:cNvSpPr/>
          <p:nvPr/>
        </p:nvSpPr>
        <p:spPr>
          <a:xfrm rot="10800000">
            <a:off x="4211960" y="4797152"/>
            <a:ext cx="720080" cy="72008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650736" y="5733256"/>
            <a:ext cx="5832648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u="sng" dirty="0" smtClean="0"/>
              <a:t>~</a:t>
            </a:r>
            <a:r>
              <a:rPr lang="pt-BR" sz="4800" dirty="0" smtClean="0"/>
              <a:t> R$ 3.5 milhões</a:t>
            </a:r>
            <a:r>
              <a:rPr lang="pt-BR" sz="2400" dirty="0" smtClean="0"/>
              <a:t>/ano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9515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16</a:t>
            </a:fld>
            <a:endParaRPr lang="pt-BR"/>
          </a:p>
        </p:txBody>
      </p:sp>
      <p:sp>
        <p:nvSpPr>
          <p:cNvPr id="5" name="Título 5"/>
          <p:cNvSpPr>
            <a:spLocks noGrp="1"/>
          </p:cNvSpPr>
          <p:nvPr>
            <p:ph type="title"/>
          </p:nvPr>
        </p:nvSpPr>
        <p:spPr>
          <a:xfrm>
            <a:off x="143508" y="-12701"/>
            <a:ext cx="5544616" cy="1143000"/>
          </a:xfrm>
        </p:spPr>
        <p:txBody>
          <a:bodyPr anchor="ctr">
            <a:noAutofit/>
          </a:bodyPr>
          <a:lstStyle/>
          <a:p>
            <a:pPr algn="ctr"/>
            <a:r>
              <a:rPr lang="pt-BR" sz="4000" dirty="0" smtClean="0"/>
              <a:t>Custeio do serviço</a:t>
            </a:r>
            <a:endParaRPr lang="pt-BR" sz="4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4228867"/>
              </p:ext>
            </p:extLst>
          </p:nvPr>
        </p:nvGraphicFramePr>
        <p:xfrm>
          <a:off x="755576" y="3356992"/>
          <a:ext cx="78488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755576" y="1416581"/>
            <a:ext cx="3240360" cy="1872208"/>
            <a:chOff x="755576" y="1412776"/>
            <a:chExt cx="3240360" cy="1872208"/>
          </a:xfrm>
        </p:grpSpPr>
        <p:sp>
          <p:nvSpPr>
            <p:cNvPr id="2" name="Seta para cima 1"/>
            <p:cNvSpPr/>
            <p:nvPr/>
          </p:nvSpPr>
          <p:spPr>
            <a:xfrm>
              <a:off x="2051720" y="2564904"/>
              <a:ext cx="720080" cy="720080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755576" y="1412776"/>
              <a:ext cx="3240360" cy="9361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4800" dirty="0" smtClean="0"/>
                <a:t>64%</a:t>
              </a:r>
              <a:endParaRPr lang="pt-BR" sz="48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292080" y="1412776"/>
            <a:ext cx="3240360" cy="1872208"/>
            <a:chOff x="5292080" y="1412776"/>
            <a:chExt cx="3240360" cy="1872208"/>
          </a:xfrm>
        </p:grpSpPr>
        <p:sp>
          <p:nvSpPr>
            <p:cNvPr id="7" name="Seta para cima 6"/>
            <p:cNvSpPr/>
            <p:nvPr/>
          </p:nvSpPr>
          <p:spPr>
            <a:xfrm>
              <a:off x="6588224" y="2564904"/>
              <a:ext cx="720080" cy="720080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5292080" y="1412776"/>
              <a:ext cx="3240360" cy="9361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4800" dirty="0" smtClean="0"/>
                <a:t>36%</a:t>
              </a:r>
              <a:endParaRPr lang="pt-BR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76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5588" cy="68650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28" y="1484784"/>
            <a:ext cx="5328592" cy="41044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6600" b="1" dirty="0" smtClean="0"/>
              <a:t>Obrigado</a:t>
            </a: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Contatos:</a:t>
            </a:r>
            <a:r>
              <a:rPr lang="pt-BR" sz="3600" smtClean="0"/>
              <a:t/>
            </a:r>
            <a:br>
              <a:rPr lang="pt-BR" sz="3600" smtClean="0"/>
            </a:br>
            <a:r>
              <a:rPr lang="pt-BR" sz="3600" smtClean="0">
                <a:hlinkClick r:id="rId3"/>
              </a:rPr>
              <a:t>negocios.fbr@gmail.com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(31) 8568-5334</a:t>
            </a:r>
            <a:endParaRPr lang="pt-BR" sz="36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3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91264" cy="41805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600" i="1" smtClean="0"/>
              <a:t>Sistema de Transporte de Pacientes</a:t>
            </a:r>
            <a:endParaRPr lang="pt-BR" sz="1600" i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2</a:t>
            </a:fld>
            <a:endParaRPr lang="pt-BR"/>
          </a:p>
        </p:txBody>
      </p:sp>
      <p:pic>
        <p:nvPicPr>
          <p:cNvPr id="4098" name="Picture 2" descr="https://outofspacetime.files.wordpress.com/2012/03/who_am_i_by_manischdepress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536504" cy="4922106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8219256" cy="1143000"/>
          </a:xfrm>
        </p:spPr>
        <p:txBody>
          <a:bodyPr anchor="ctr"/>
          <a:lstStyle/>
          <a:p>
            <a:r>
              <a:rPr lang="pt-BR" dirty="0" smtClean="0"/>
              <a:t>Sistema de Transporte de Pacientes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3</a:t>
            </a:fld>
            <a:endParaRPr lang="pt-BR"/>
          </a:p>
        </p:txBody>
      </p:sp>
      <p:pic>
        <p:nvPicPr>
          <p:cNvPr id="3074" name="Picture 2" descr="http://www.luzdegaia.net/luz/jredstone/duvid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30833"/>
            <a:ext cx="3886682" cy="266934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rredondar Retângulo em um Canto Diagonal 6"/>
          <p:cNvSpPr/>
          <p:nvPr/>
        </p:nvSpPr>
        <p:spPr>
          <a:xfrm>
            <a:off x="4396666" y="1484784"/>
            <a:ext cx="4321355" cy="5184576"/>
          </a:xfrm>
          <a:prstGeom prst="round2Diag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i="1" dirty="0" smtClean="0">
                <a:solidFill>
                  <a:schemeClr val="tx1"/>
                </a:solidFill>
              </a:rPr>
              <a:t>Implantar um Sistema de Transporte de Pacientes Eletivos que garanta o deslocamento do cidadão a realização de sua consulta e/ou exame fora de seu domicilio de forma eficiente e humanizado</a:t>
            </a:r>
            <a:endParaRPr lang="pt-BR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24000" fill="hold" nodeType="click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7.40741E-7 L -0.24409 -0.00301 " pathEditMode="relative" rAng="0" ptsTypes="AA" p14:bounceEnd="10000">
                                          <p:cBhvr>
                                            <p:cTn id="6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05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2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7.40741E-7 L -0.24409 -0.00301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05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91264" cy="41805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600" i="1" smtClean="0"/>
              <a:t>Sistema de Transporte de Pacientes</a:t>
            </a:r>
            <a:endParaRPr lang="pt-BR" sz="1600" i="1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4</a:t>
            </a:fld>
            <a:endParaRPr lang="pt-BR"/>
          </a:p>
        </p:txBody>
      </p:sp>
      <p:pic>
        <p:nvPicPr>
          <p:cNvPr id="10" name="Picture 5" descr="Transporte Sanitário (Martinha) 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5" y="1124744"/>
            <a:ext cx="6888309" cy="520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-22060" y="2492896"/>
            <a:ext cx="8784778" cy="2925017"/>
            <a:chOff x="0" y="2933056"/>
            <a:chExt cx="8784778" cy="2925017"/>
          </a:xfrm>
        </p:grpSpPr>
        <p:pic>
          <p:nvPicPr>
            <p:cNvPr id="13" name="Picture 7" descr="HPIM199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933056"/>
              <a:ext cx="3924746" cy="292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9585"/>
              <a:ext cx="4752528" cy="2723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67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5</a:t>
            </a:fld>
            <a:endParaRPr lang="pt-BR"/>
          </a:p>
        </p:txBody>
      </p:sp>
      <p:pic>
        <p:nvPicPr>
          <p:cNvPr id="8" name="Picture 10" descr="http://thinkandstart.com/assets/2012/06/quality_main-e13442932593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6" y="1647203"/>
            <a:ext cx="471859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48064" y="2564904"/>
            <a:ext cx="3528392" cy="1143000"/>
          </a:xfrm>
        </p:spPr>
        <p:txBody>
          <a:bodyPr anchor="ctr">
            <a:no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Diferenciação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7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6</a:t>
            </a:fld>
            <a:endParaRPr lang="pt-BR"/>
          </a:p>
        </p:txBody>
      </p:sp>
      <p:sp>
        <p:nvSpPr>
          <p:cNvPr id="5" name="AutoShape 2" descr="data:image/jpeg;base64,/9j/4AAQSkZJRgABAQAAAQABAAD/2wCEAAkGBxQTERUUExQWFRUWGB8YGBgYFxUYHBQYHBgYGhgcFRgYHSggHBolGxcYIjEhJSkrLi4uHB8zODMsNygtLisBCgoKDQwMDgwMDisZFBk3NyssKyssKysrKysrKywrKzcrKysrKysrKysrKysrKysrKysrKysrKysrKysrKysrK//AABEIAKQBMgMBIgACEQEDEQH/xAAcAAABBQEBAQAAAAAAAAAAAAAABAUGBwgDAgH/xABMEAACAQIEAgcFBQUEBwYHAAABAgMAEQQFEiEGMQcTIkFRYXEIMoGRoRRScrHBI0JiotEzgpKzFSRDssLw8SU1VKPD4TREZHN0g5P/xAAVAQEBAAAAAAAAAAAAAAAAAAAAAf/EABQRAQAAAAAAAAAAAAAAAAAAAAD/2gAMAwEAAhEDEQA/ALxqKdInG0eV4dZGXrJJDpjjvp1EC7EmxsouLm3ePGpXWfvaTnJxWFT91YmYerPY/wC6KCY8C9McOOnXDzQnDyyG0ZDa0du5SbAqx7tredWhWUehvBNLnGG0qSELSNbbSqodz5aio+NauoCiiuWKxCxozuwVFF2Y7AAeNBTPS/xh1OOEPWuoRFusbHZmuxL2POxXb+tS/okz84rDyq0wlMTC3a1Mqst11d9rhrX8D4VTvTjmeExGPWTCsWbqwsxsQCwJ02uAS2ki/dsvnVk9AMeFjwJ6twcRKdU17iwDMsai+xtfu72NBatFFFAUnx+NjhjeWVwkaDUzNsFApRVT+0ZjimXwxhrdbONQ+8qoxt6aip9QKCY8OdIGX42TqsPiA0ncjK6FgPuawNWwJsN6k9YoyadkxETo4jZZFIckqEOoblgCQB3mx2q/MJ01I2MGHkihjjV3Ek4xBkjKoCdUR6tS2oggbb7Wvegtuio2vHuWkKft2G7VrXlQEXF+0L3X42tT/hcSkiK8bq6MLqysGVh4qw2IoOtFFVn095++Gy4RRhgcS3VlwbaVA1ML+LDa3hqoLCwmYxSkiKWOQr7wR1bT62O1Kqyd0QTSrnGFEJsWYqwvYNHpJkDeI0gn1APdWsaAqEdIHSXh8sYRsjSzMuoIpUAC9gXY8uR7jU3rM/T1k+IjzIzyktDMAIW7lCgAx27iCSfPVfxoLO4D6XoMfOMPJEYJW9y7B1cjfTewIa3K43+QqyqyZ0T5K2KzXDqrBeqYTklS20TK1rAjmbC9++tZ0BSTGZgkbxRm5eZiqAC52UszHwUAbnzA7xTTx1xVFl2EedyC9rRRk2Mr9wHfYcye4XqNdEOcT5ikuOxWgvfqIwsZURKO2+hixuHLJfkewLk2FgeelPPZMFlk00LBJBpVWK6rFmC3A5XsSQTcbcjVAZF0p5lh5hI2IeZb9uOQ6lYd4H3T5i1Xl00ZNLisrdIEeSRXRwiXuwBseyD2rAk233A2rPPBGQDE4gNNdMJD+0xMpB0pGu9ifvMbKAN9+WxoNeQS6lVhyYA/MXrpXLCzI6K0bKyEAqVIKkdxUjYiutAVQ/tD5/iUxEOGR3jhMWshWK9YxZlIa3MAKNuW9XuTVI+0aEePDMkbMyMwaVb6UVrWRiNrswuPwt40C32dc8llhxEEjM6wlGQsb6Q+oFRfe11v8TVxVSvs5IiQYmRrq0kgUMRZSqL3N43c3+FXSDflQfaKg/ST0jRZUEXqzNNICVTVpCqDbU7WPfyAG9jyqIcGdNxxGKSDFQxxJIdKyKxsjH3dYbuJ2vfagueivMcgYAqQQdwQbgjyIr1QFFFFBHOPeK1y3BtiGQyHUERAdOpje1z3CwJ5GsucZ8Uy5jiTiJgqtpCKqAgKoJIG5JJ7R3q9faJS+VofDEIf5JB+tZtoLI4H4hxeUYRcWIIJcLiJCgYkCQsAdShh2lH7Pkwt3jnetFcO5umLwsWJjBCyoGAPNfEG3eCCPhWQIs5YYN8Id0aZZ139yRVdDt4Mr7/hWtF9AmM6zJ0W9zFK8Z8tw4HycUE/xmJSKN5JGCoilmY8lUC5J9AKy5x30iz5hiuyzJhkcdXENtQB2aS3vOfDkOQ8TbPtCYx0yxVSQIskoV1sbyCxawPcAVBPjt8aW4Yy2RIftbR3iaUQIbdppCjv2L/ugJYn+IedBz4vy86uuFtNgG8b3Nj6WsKJMrkGDQgnUh6wBSeRAO/8QtfanbiM/wCqyHcbDw72XY/OlsS/sgP4AP5aC6eiPOpMXlUEkr65RqR2PMlXYLfz0ad++pjWfvZyzOcYqbDDeAxmVwR7jgooKnxINiO8DyrQNBWfTB0kNlwTD4YKcRIuoswuIkuQDp5FiQbX2Ft71n7OM9xeOkU4iaSdr2UE7An7qjYX8hUv6e3vnEg8I4x/Lfb51GuFsplaeOQoQim5J2vbla/PfwoGePBO0ZkCkoDYnwsLn4AEb+Yrgo8KtfhiTCtmWDwZVGiLuJEsCh/ZSaVYHYkuQbeIFP3HHDeXwYtBhIurmLC/VySLZzZUjjVWABbvA33FrUFfx8Zvhk6g5bglbSurrcOxckKQHYO3Mgg+Hzq3uiLi/Vlcs+LaGGKCUxrpRYkRdCNYKvfdzsBc3qwUy2JkjDxK+hQF6wByu1vee5vVV9K2HWWUYdoFSFBdLIF1MwGp1IHdYL8D40EI4+6W8Vi5WTCyPh8MLhdPZeQfedhuPwg+t6gGIzOaRSrzSOpNyrOzAnuJBNr05cScOfZUifrUkEurZb3j0kWElx7xB7ttuZpioJJ0f8VHLcYuI6sSjSUKk2OlrXKn721ao4W4jgx+GXEYcko2xBFmRhzVx3EfLvFYzq8PZpx5vjICduxIo8D2lc/HsfKgvOsxdKfSU+YM0ESIuGRuy1gXlsdiWPuqSAdI8rk1pfGKTG4X3ipA9bG31rEkiFSQQQQbEEWII5gjxoLh9nTN4UxE2HMX7eUall59hBcoR+7vvcc+/kKn3SH0qYfL9UUVp8V9wHsx/wD3WHf/AAjf051mGGZkYMjFWHIqSCPQirY6OOijrUTGY8hcOQHSJWBaYHdSxU7KfAbnyoEnA+R4vO8euKxySTYa7a3LdWgsDpSMDu1WuqW8z46NwmFSJFjjRURRZVUABQOQAFIsuxsQCxRIVUCyqqgKqjwA5AU4yuFBY8gLn0FBQ+K4uxeYZ+mC6wx4ZMSU6pDpDrCWLGRhu2oIdibeVJ+lXilP9HRYWFgftM0s8lgovGs79XfSBe7KDc79io1wFmN8wxmK/eEM8inwaRgin5yCojnM+uZt9l7I8gPD43PxoFvDfFmLwLhsNM6C+6XujfiQ7H15+da+yrGddBFLy6yNXt4alB/WsTVr7o4lJynBE/8Ah0+i2/IUHrMcQWdgTsDYD0rjhmUMdQDIVIcEAgrzNwedrX+fjXOR7m/if/ek2YzBIpGJsAh3+BA+tAsnQKbBVQAW0qAAo56QBttffzJpwyOQ6ivcRf401h9Q1c7738b7124YzCKWVxHIjlAQwUglTe249QRfxB8DQVl7SuDbXg5dI02dCwvfVdSA3da1yP73lVS8OYHrZrkApEjTupPvxxDWyjzIFvjWvc/weGkhZsXHFJFEDIetRXVAqm7WYGxC33rHmbYmNsRK+HVo4mdtC33VCTZSR5G1vzoLn4M46/0bw7FK6GV+veKJb2HMt2m7lG/LyHo/9HHS0mOaSPFiLDSKNStrsjrexHbOzC47ze/daqdx3FEEuSw4Hq3jlgl1qQQyTatepnvupGqwAv8A0htBuBJAQCCCCLggggg8iD4UVnHJ89xK4eFVDaVjQDnyCgDur7QTn2jdX+jodI7P2gaj4diQC/xNZ5xEOnTvfUob0vfard6cifs8Aubdc1xfa+nY28edRLi3hiGDLsHiY9QeVU1gm6ktFruL7jly5UEJrQvs2zXwWJTwn1f4o1H/AA1nqrt9mrHdvGQk81SQD0LK3+8tBy6bcU+MzfCZeLhFKDbvaZlBa3LZQPTtUnz7HamWAMOogciBF90KitGpXxujEknmTenTjCaNOJixI1jCNoHjP1MgjUfxEEW8yKgudZqIDH2dV799rDag88VvbDkX5sAfPe+3yp8yhVV4Qb6AyA776QRex9O+oNnmeCdFUIVs19yD3EfrTzwhmjYjEYbC6N3dIy+oXC3ALWOxIW5tfe1BqPBZXDCzvFFHG0h1OURVLnxYgbn+ppZXxRtX2gorpJzWGPMJxKwDArYEXNurWxFvKq0zvip5LrFdE8f3m+PcPIUn43xby5ji3kN2M8g9ArlVHwAA+FMlBLOBskMriazkq4EYXUCZBZhYrvcbGwq5cZw4YI8C0u88uYwOxO5UBmfTfxuLk958bU7dCuURQZTC0ZLGe8zk9znsEDwACgfPxpy41N58tXxxoP8Ahgmb9KCVUhzfKIcSmiZNQG4O4KnxUjcUuooKG45y3Dw4x8IO0giR26wrszswCjYb2AN+e9VZxLlyQyjq/cYXG97G9iL/AC+dP3H/ABCJs4xMoAaIv1JU8njSyG/qV1A7EbUh4myiU4ho4Ym6qMBYwL2AIDHc8yWYkmgb+GMvWabS6koFJNrjfuuRWi+ifhWGCI4pU0ySgoLbDqw3h3kkcz3AVUeSYSPCiGJ2AeaVEJ82YKT+FQef9a0xhMMsaLGgsqKFUeAAsKDrWU+mXKRh83xAAsstpl/vjtfzhq1ZWavaGm1ZsotbRh0W+3a7UjX/AJrfCgrrLsIZZUjDImtgup2Cqt+9mPIVozA6Mvy5Ekm1RYdDZ3NgbktZbdxLWUbm1hvWaqvr2c8crw4jDyDU0brImoX0q62Om/IXW+33vOgnHRdHijg+uxpHWzt1iKFC9XEVXQtgL35nck7il3SNmP2fK8ZJex6llU8rM40Lbz1MKkdVX7RGY6MtjiH+2mAP4UBY/wA2mgpbhBtEWLk8IlT5yLJ/6NRomnHAZqY4ZYdIKy2JNu0GVXVd7+7+0a49KbaArX/RxFbKcED/AOHT6qD+tZIy/CNNLHEnvSOqL+JiFH1NbTy/CiKKOJfdjRUHooAH5UEbxURV9J7j9LG1eJBsadM+Ua1PfY/K+1Nbf0/Og443CCQAanQg3DRuyEGxHdsRvyYEeVQl+AZcriOZ4GeVni/aPA9iJov31Yra9lLHcHltvap9UjwahoVDC4K2IPeOW9BBekXimOTh+XEwHUuIRY1sfd6whXDW5FRqBHiLVmCp/wBIOQ4vL5Wy9C7YTETCXDoBfWfdVR36xrCkd/ZPeKgUiEEgixBsR4Ec6DzRRT1w7hkK4iWQDTHEVF7H9pKREht/CGZ/7lBo3hbKsL9hwt3UnqIt/H9mtfKk3DeAjXB4ZQq2EMY5DuRRRQVn088OyfY45I7uqzjULe6HBVST4aiq+rCoZx/OhyjBxq6s0TRo6hgWjdYSGVwNwQbjfwrSpF+dZT6Ysl+y5tOALLMevX/9ly384eghNXH0L5W2Fzp4W16xhj1gtYRyfsy6P3GxIsQe8VUGGm0Or2B0sGswuDY3sw7xVk5d0wSRmJmwkRaOV5dSPIhdpNXWaiS1w2s7G4BCn90UE/4x6OJps4jxyMpjYpqHaDQui9h7D3k1Kt9xa/I1VXTRi+sznE+CaEHlaNdX8xY/Grz6OekqHNGeMRtDMihyhYMGW9iUYAE2Nr3A94fDPXSVGy5tjQ3Pr2PwJuv0IoI1SnLMa0M0Uye9E6yL6qwYfUU88H8OHGDFmx/1fDPMLd7LbSPz+VR2g27hMQJI0deTqGHoQCPzrtUa6NsV1uVYN73PUqpPmo0n6rUloMY8VSasdim8cRKfnI1NVOvFQAx2KA3H2iW3p1jWpqoL99nHPi8M+DY36oiWPyV9nA8gwB9XNTnjFm+25UoAIOJcnflbDy/oSfgPGqB6Gc3+zZvBqYKkuqFr/wAYOj/zAlaA4lN8zytf4sQ/+GC3/HQSuot0k8UjLsBJMLdY37OIeMjXsfRRdvhUpqifaUzLt4TDg8laVh6kIp/legpR3JJJJJJuSeZJ5k1ZuYY9Ig0rkdpUe2wLEoAABffla9hy9arbBYVpZEijGp5GCKPvMxAUfEkVdPE3R4HyuYhQ2MwegM66u3HHH2lUHu7bNyuSooKZxuOeWQyMx1d38PgF8AK13wFnP2zLsNOTdnjAc/xr2X/mU1jutHezrmOvLpIid4Zjt4K4DD4ag/1oLVrIPSTjjNmuMcm/7ZlHkEOgD5KK19WOuPY9OZ4wf/USf75oGGtU9DqpJlWEnKJ1ojeHrNI1dWszKF1c9PYU25bCsrVqjoQ/7kwvrL/nyUE7qI9JeQ4efBzTzx9Y2Fw88kQLMAG6u9yAbE3RefKpdXl0BBBAIIsQdwR3gigw9RVy+0fg0jkwWhFS6SCygAWDIRsPxGqaoFOW4wwzRyr70bq49VYMPqK2tBKGVWHJgCPQi9Y74IjVsywSsqsrYmJWVgGDK0qggg7EWNbHRQAABYDYAdw8qBgzl7y28AP6/rSAn8/1pXmv9s3w/IUkI/P9aD6DUjys/sU9P1NRu3n+VSPKf7FfK/5mgUvEpIJUEqbgkA2PiPA1i3PU04mdfCVx8nNbTc2BPlWJcc5Mrk8yxJ+ZoO2X5VLOGMSF9BUEAEm7uEQC3eWYD406YfhzFJio8JNHJF1syRsCOzfUB73I2El+ffU09nnDiTHYhWF0OHOoHkf2iW+IO960LHgI1j6sIuixBWwIOr3r353ub3533oGTIsy04WBfCJB8kAr5T/DhURVVUVVUBVAAAAAsAPK1faDrVD+0uE6zBW/tNMur8N49H11/Wroz7OIsJh5MRM2mONbnxJ5BV8WJsAPE1kbi/iSXMMW+Jl2LbKt7iNB7qL5Dx7ySe+g5YHJWkwmIxPJIDGvq0jEAfAA/MU1VdfRDwnFmOUTwzPKifay37NgtyIo7agQQwF72PfSjMfZ+FyYMbYdyyRX+bq3/AA0DJ7OmFRswlc6tccN1sbAgnSwYd/MH1FNvT3l3VZu7j/bRpJ3bEL1Z/wAu/wAatToz6L2yudp2xIlLxmMoI9I3ZGBDFidtJHLv8qrv2icraPMI573WeKwF91Mezbdwsyn1JoHnoCaODA5jiXIGmwYnkFSNmF/UsapFjc38fID6CnXDZ9LHg5cIhtHNIryWPvBAdKkeF7H1AqQdFfA5zPFEOSuHhs0xHNrk6UXwLaW37gD5UGiOjbK/s2VYSI8xEGPrITIw+BcipLXmNAAABYAWA8AOVeqCh/aVZA+CRQAwErGwA2YxAX+KtUt6C+HOpywSSopbEMZRcAkRkBVF/AhdVv4qintLYE68HNbYq8ZPcCCrL87t8jVrdHwtleCA3/1eP/cFBmPMslRM5bCQkhBixEhJuQDKFG/fa/0rR+drfOMt/hhxR+Yw4qjc9yt4eJwhv2sbHIp8VeRHBHpf6Gr1x++d4Ufdwk7fOXDigkuJxCxozuwVEBZmOwVQLknytWQ+P+JTmGPlxG4QnTGD+7Guy38zuT5k1eHtCZs8WXJEhsJ5QrnxRQWK/EhfgCO+qJ4P4XnzHErBAOe7uQdMSd7N+g7ztQWP7PXCnWTPjpF7MXYhvyMhHbYfhUgf3vKrlyrbF4xe4mNvnHY/lSnhvJY8HhYsNEOxGtr7XY82ZrfvMbk+tJoNsxkH34Fb/C2n9aDLnSPky4TM8TAgsivqQeCuocAeQ1W+FTj2b8eVx2Ih7pIdZ9Y3AH0kauXtGZeEzCGUf7WGxH8SMRf/AAso+FJ/Z5w5bNGbuSByd/FkA9ef0oNJ1jTjGfXmGLbxxEn+Y1q1zxLjjBg8RMOcULuPVUJH5Vm/op4ATNWxBlleNYtNioUlmYte+rwC/UUFfVqfoPP/AGLhvIy/50lUP0m8KR5bjRh42d1MSyXfTcklgbaQNuzWrcDh1jQKihV52Hidz9TQd6KKKCifaYHbwP4ZfziqpMmylsQJ9JsYYGmse8Iyah/hYn4VcntLw9jBP4NIvzEZ/wCGqs4MlC/bBfdsFKo8z2GP8qtQceAz/wBqYH/8qH/NStjVi/heXRjcKw/dnjb5SKa2hQRDiPMoYJrTSxxF+0od1XUBYEi58aS4HNcPMXEc0UhRC7aXVtKjmzWOwqrfaOxWrMIY+5MOD8Wke/0UUr9n/Aaosye3+yWMHx1CUtb5L86CctxbgR/83h//AOqH8jUy4ZxaS4dZI2DoxJVhyYXtcfEGsY1rPoi/7mwf4D/mPQTCsg9JGUfZc0xUVrL1hdfwyWdbega3wrX1Uv7RHC6tEmPU2ZCIpBb3lJOhr+IJt6Hy3CO+zjMBmEy97Yc2+EiXrRVZR6Hc1GHzfDFjZZCYm/vqQv8APorV1AUUUUGcOnjjB8Rizg0usOHPaBFusl7z+EA2HxO9xUKxfDbR5bDjWvaaZo1HdpRefqWDD+7Wgelzg1MXhJ5YolfGaYwrEgEIkhJCliAtw7+tgO4VUfHU2I/0Tl8M0MkH2dpI2RlIEuymORDybbWDY7E/xCgnns2Yy+FxUP3ZVk/xoF/9OrjqifZswsgfFSaT1TKqh+4upJt6gNf41e1AVTntC8OYidYMRCheOBJTKQR2FsrajfusrfSrjqNdJOOSHKsW0hsDCyDa/akGhRb8TCgyPJhXVFkKkI5IVu5ittQB8RqHzFay6Msjw2Gy+A4Zf7eOOV37V5HaNbsQSdP4RsN6pfgLhuTMckxmHiA6yPEJNFqsAX0aXUE8iVHP0vbnVjdBUONhws2HxcTxrDJaLWLHfV1gUH9wEAhuR1G3Kgs2iiigrL2hIFbKgxtdJ0K/EMpt8DT70S5nHPlOF0MCY4xE470dNiGHdtYjyIpP0r8Fy5nho44ZFjaOTXZ76W7JXmL2Iv4eNVTwjlWdZRimEUCMrkK6tLF1cig7MG1gqbE2J8dx3UDj0zYtcPxBgpzYBI4ZG27lnluT/dH0qysFjY8Tm8M8Lh4zl7FWHIh50+IPY5HcVAekfo4xmYZi2Jjlw/USBFV2ktoCqAwItv2tR28e6kXDXBWa5ZiyMPNAocaesksYnW4PZv273tsAPWgjfS/xy2YYgRCNoo8M7rpZrl2vpLMthpO1rb23q5+hrhk4LLU6xAk0xMj/AHrH3A1+Vltt3EnzrjxdhjOFXF4eBwN1bQGvbnpYkkDy2qZZNmInj1DYjZh4G3d5UC+mPFbZjCfvwuvyYNT5UDzDhhw8YecuZG0rzOna55n0oGr2gMijly8YksEkw7DSSL6w7BSlxy3sR6d171A/Z3zOOLHyxOwVporR3sNTKwOkE95FyB5GrpzTI4f9HmCdBiI0s2liVDWfUNx4X+Pxqu8r6PsE+LR4oJAVYOEEx0rpIN7lb2HrQWzn0SthZ1cgK0Thie4FDe9V97PWXqmVtIDdppmJ8goCAfQn+9ViZxhetw8sdr9ZGyW8dSkfrVUezhmZMGKwrAhopBIL9wcaWFu6xj5fxUDd7SGEUTYGW3vCRGPkrRsL/wCNqvKPkPSqb9oPJMZiDA8MXWQQRSyOV5pvHrL3O4sFsAL7OeXKddGnFceYYGJww61FCTJfdXG1yPBragfPxBoJZRRRQV306ZC2JyxnQXfDsJrDmUAKyD4A6v7tUf0U5T9qzJIT7rxTq3kGw8qX+bCrZ6ceNoVwT4TDzo80r6JVRgxjjFy4a2wJIVbHexNVj0JEjO8KNxfrb+Y+zynf5CgiuFgaLFqj7NHMFbyKvY/UVtIVkIZTLPnDYcAiV8Wyn+E9adRPoAT8K16ooM9+0jhVGNw0gPaeEqR5I5IPqdZHwFTT2e8Bpyt3I/tpmPqFCp+Yaqp6acxE+bzaZutSPTGvcIios6Dxs+ok+flWhuj/ACI4LLsPhyQWRbsRyLMS7WJ5i7GgyTnGH6vETJ9yR1+TEfpWsujXCmPKcGrAg9SpIOxGrtb/AOKs2dJuWmLOMZGoJJlMgA3P7RRL3eT1oXo848w2YRpGkjnEJGDIroVJIADMCOwbseQPfyoJnUK6YHhOU4pJZFUlAUBIuzhgyBRzJJFqmtQPjzgvKXMmNxy6CFu7iR1L6VAACg2LWUAAC52oMv4CQrLGy7MrqR6ggittRm4BPhWKVIfEDqo2AaTsRrd23bsqDzZuQ862rCeyu1thse7bvoPdFFFBF+K8vYXlQmxFpFueV9jbwva/zpjmRHwmkgNZysiONQYMDbstcW2327qsNluLHcGoVneUdU/Z9xuXl5GqFPR9l2HhSXqYliYkawlwrc9J06rX58gKltR/hCMBJPEsPlbb8zUgqApNmWFWWJ42VHDKQVdQ6nw1KdiL91KaaOJsQ6RDQbFmsSPCxoIrkWIGGgl6pUjDEaERFRdR95gqgC4W2/pUl4XwRVDK5JeXe58O74m96iYw+3LYU45VmTwn7y8tJJ2/D4VRN6K5YWcOiuOTC/pXWoE+YIDFICbAqbnw2O9RDhnKFmYs/uoR2fvHz8qkvETkYd7d9gfQnekPCAARx36gfpQceMMKiwx6QF0tYAAAWIJO3wpDhckCpDI51dY6DT3BWvz8+VKuLyTIi/uhb/Ekg/QCnCQf6tAfumI/IrVH3iLLNcAWNQNB1BQLXFjcAD1vUQy/HvC2pD6g8m9RVkVFeKMrAIlUW1GzDz8fjQPmUZms6ahsR7y+B/p51wzDfFYceAdvoBUWy3ENDIHX0I+8O8VJ4plkxKOp7IhJ9LsOdQN/Gs/ZjQHmSxHpsL/Wm3hKXTiQPvKR+v6V9zzE9dKWHugaR5gX3+ZpRwthbz6u5Qfmdh+tUS6V9Kk+AJ+VRng4MzyykINRGoqiKXfndioBNge/xqSYh7IxHcCfpTBwfLZXj89Q+NgfyFQOGdZqIANSFg1x5ehv41GOBuEIYJ3xcUKwdapWytJYqWB7KFtKi6ju9LU78YSXCJ5lv0H5mnzBC0aW+6PyFB3ooooIXxDw1DE32lIIXbVdi8ELsCf3tRXVz7733rrkGNWTE6mhhD6T21jAfYWtq52tenDi3EEIsY21XLeYHd8z9KZMnlMTM4HJD8zYD62qhhXhbB4rMlxDRdU5kEl0dk1OG1BiB++W3JFrmrYqAZXD+3j/ABqfqKn9QV7xBgRHjGk6tdZ3VyqFiDz7Vr87ipvleL62JXta43HgRsfyqNcVqTOL8ggt8zf60t4bn0wSj7l2HxB/UGqGDMMxdp3dWI3IFjyHIfSpjlGXrGoYMzFlFyWJBvvsOXxqD9TU8yX/AOHj/CKBbUI6Q+DI8cUkljEnVA2s7q1juw22I29am9RzijBRqusA62bnc+ZNwTaoI/wtgsBA8ax4CFGB7MlhI6tyBDuC3x1VYdQLJ8OTPHb7wPwG5qe0BRRRQFNHEMgKhO8m/oBX3Gu2tgGNvD4UkMVAjwsrIGCki9iCPEePiLE0vw2cOPfAYeI2P9K59RXdcBf3SD9NqB4ikDKCORF6ZeJEuU9Dt8qd8KhVAD3U3ZnHd/hQJciRR1isBYr3+Avf86azh6dFity9PnXzqKBxyFCIR6m3/PrenGuWGj0qB4CutAz55iWF4wBZl3535+vlTTgpGibUtr2tv4U8ZrFdwfL9TSPqKBHjHaV9Tc+QA7vSnyfDaMOFvfTY/wAwNccuwl2ueS/n3U441bxt6UHeuGNwwkQoe/6HursK+0EMmwZVipG4ojQrextcWPmPCpDmuHvZvgf0pv6iga+oqQ8PYbShb7x+g/6mkXUU84CS6Afd2oFNRCeApIwUkWJAsbbVL6Y8ZFeRj50DRKGb3iWt4m9SfKZi0YuLW7PyApo6inbKlsnx/pQLaKK8SvpBPhQMXEaXdfw/rTdDGArg96gD11Kf0p4x7B2BHhbekvUUCfKcP+2TyN/kKldMmBjtICf+dqe6CLZxdpWv3bD05/rSeC6hgNtQsf8An5/OnfMIP2hPjv8ASk3UUDX1FSnJlIhW/wAPIX2pq6in3BraNR5UHaopmcxlcn90e6PAf+9SicXVh4g/lUf6ig68OYazM3gAB8ef5U/U15awS9+8j9aWjFr3b0Heiiig4ywKbm29IurpzpJpoE/V13widr4V9011gG9B8xV7ADvpPKLnfu2pXMtxXIrfegS9XX0JXfTRpoFS8q+1yRjeutAlxkd7Gk3V0unG1cdNBzhYrypQZNSkd9q56a6PY91B2XkK8TMQNv8ApQj2FegwNAhe55mvHV0ueEd21eDCaBJ1ddcMlmr3ppRGgHKg90ixcXav40tpPNuaBH1dK8IdrW8686a9KCOVAppNjAfhyNdo3vRKtxQN/VV86ulWmvmmg4xR9oetONJNNKu6gR4rc+lcOrpTpo00Cbq6cYiNI8hSfTXuNb7d1B5kmPcNqS9XThKlxXDTQJurr2kf5120UaaBXRQKKArm0ddKKDhauiLavJrovKgCK5FK7UUHC1Gmvb16SgEW1eqKKArwyV7ooOFq+6K66a+0HMJXpVr1RQFFFFB4MdexRRQFcStdq8OaDwFr1YigGulB4W1e68la+rQclWgrXRzXkGg8WrvXwCvtB4aOvBSu1eGFB4CV0RbUKK9UHNzXi1diKAKDwUuBX0R17ooCiiigKKKKAooooCiiig+EUAV9ooCiiigKKKKAooooCiiigKKKKAooooCvhFFFABa+0UUBRRRQfGFeVFfKKDpRRRQFFFFAUUUUBRRRQFFFFAUUU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8750" y="160338"/>
            <a:ext cx="7467600" cy="1143000"/>
          </a:xfrm>
        </p:spPr>
        <p:txBody>
          <a:bodyPr anchor="ctr"/>
          <a:lstStyle/>
          <a:p>
            <a:r>
              <a:rPr lang="pt-BR" dirty="0" smtClean="0"/>
              <a:t>Aos Municípios </a:t>
            </a: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464803" y="2132856"/>
            <a:ext cx="7911488" cy="3753127"/>
            <a:chOff x="464803" y="2132856"/>
            <a:chExt cx="7911488" cy="3753127"/>
          </a:xfrm>
        </p:grpSpPr>
        <p:pic>
          <p:nvPicPr>
            <p:cNvPr id="1029" name="Picture 5" descr="http://imagens.canaltech.com.br/28770.44071-mercad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03" y="2132856"/>
              <a:ext cx="7911488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5301208"/>
              <a:ext cx="5040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/>
                <a:t>Produtividade</a:t>
              </a:r>
              <a:endParaRPr lang="pt-BR" sz="3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403648" y="1398523"/>
            <a:ext cx="5976664" cy="5001969"/>
            <a:chOff x="1403648" y="1398523"/>
            <a:chExt cx="5976664" cy="5001969"/>
          </a:xfrm>
        </p:grpSpPr>
        <p:pic>
          <p:nvPicPr>
            <p:cNvPr id="8" name="Picture 4" descr="http://static.freepik.com/fotos-gratis/d-rede-de-computador-conectando-material-de-imagem_38-434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398523"/>
              <a:ext cx="5599392" cy="419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ixaDeTexto 10"/>
            <p:cNvSpPr txBox="1"/>
            <p:nvPr/>
          </p:nvSpPr>
          <p:spPr>
            <a:xfrm>
              <a:off x="1403648" y="5877272"/>
              <a:ext cx="597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Sistema de Agendamento em Rede</a:t>
              </a:r>
              <a:endParaRPr lang="pt-BR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13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469C95-B907-40BE-97E3-A942C9351665}" type="slidenum">
              <a:rPr lang="pt-BR" smtClean="0"/>
              <a:t>7</a:t>
            </a:fld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144017" y="950285"/>
            <a:ext cx="7884367" cy="5805265"/>
            <a:chOff x="216024" y="-1"/>
            <a:chExt cx="8676456" cy="6785517"/>
          </a:xfrm>
        </p:grpSpPr>
        <p:pic>
          <p:nvPicPr>
            <p:cNvPr id="15" name="Picture 2" descr="http://bimg1.mlstatic.com/monitor-dell-22-led-st2220l-hdmi-full-hd_MLM-F-3105639313_0920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-1"/>
              <a:ext cx="8676456" cy="678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720" y="581234"/>
              <a:ext cx="7655069" cy="44713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144017" y="1340768"/>
            <a:ext cx="5306291" cy="5495925"/>
            <a:chOff x="-36512" y="1388838"/>
            <a:chExt cx="5306291" cy="549592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78" r="41970" b="378"/>
            <a:stretch/>
          </p:blipFill>
          <p:spPr>
            <a:xfrm>
              <a:off x="-36512" y="1388838"/>
              <a:ext cx="5306291" cy="5495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m 9" descr="fot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481502">
              <a:off x="2617876" y="1976085"/>
              <a:ext cx="2077341" cy="32458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158750" y="160338"/>
            <a:ext cx="7467600" cy="1143000"/>
          </a:xfrm>
        </p:spPr>
        <p:txBody>
          <a:bodyPr anchor="ctr"/>
          <a:lstStyle/>
          <a:p>
            <a:r>
              <a:rPr lang="pt-BR" dirty="0" smtClean="0"/>
              <a:t>Aos Municípios / Aos Cidadãos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7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469C95-B907-40BE-97E3-A942C9351665}" type="slidenum">
              <a:rPr lang="pt-BR" smtClean="0"/>
              <a:t>8</a:t>
            </a:fld>
            <a:endParaRPr lang="pt-BR"/>
          </a:p>
        </p:txBody>
      </p:sp>
      <p:sp>
        <p:nvSpPr>
          <p:cNvPr id="11" name="Título 5"/>
          <p:cNvSpPr>
            <a:spLocks noGrp="1"/>
          </p:cNvSpPr>
          <p:nvPr>
            <p:ph type="title"/>
          </p:nvPr>
        </p:nvSpPr>
        <p:spPr>
          <a:xfrm>
            <a:off x="158750" y="160338"/>
            <a:ext cx="7467600" cy="1143000"/>
          </a:xfrm>
        </p:spPr>
        <p:txBody>
          <a:bodyPr anchor="ctr"/>
          <a:lstStyle/>
          <a:p>
            <a:r>
              <a:rPr lang="pt-BR" dirty="0" smtClean="0"/>
              <a:t>Aos Cidadãos</a:t>
            </a:r>
            <a:endParaRPr lang="pt-BR" dirty="0"/>
          </a:p>
        </p:txBody>
      </p:sp>
      <p:pic>
        <p:nvPicPr>
          <p:cNvPr id="12" name="Picture 14" descr="http://www.saude.pi.gov.br/uploads/post/image/6301/full_Micro-_nibus_QualiSUS_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650795" cy="4406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31475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7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17296" cy="1143000"/>
          </a:xfrm>
        </p:spPr>
        <p:txBody>
          <a:bodyPr anchor="ctr"/>
          <a:lstStyle/>
          <a:p>
            <a:r>
              <a:rPr lang="pt-BR" dirty="0" smtClean="0"/>
              <a:t>Eficiência e Segurança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1C58B4-8905-4F75-80FB-1310AA945D43}" type="slidenum">
              <a:rPr lang="pt-BR" smtClean="0"/>
              <a:t>9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4" y="1430058"/>
            <a:ext cx="9162411" cy="544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01\TELA01-IMG1.PNG"/>
  <p:tag name="PXPSDI_PNGPATH" val="01\"/>
  <p:tag name="PXPSDI_PNGFILENAME" val="TELA01-IMG1.PNG"/>
  <p:tag name="PXPSDI_LAYERNAME" val="img1"/>
  <p:tag name="PXPSDI_PSDPATH" val="01\"/>
  <p:tag name="PXPSDI_PSDFILENAME" val="tela01.psd"/>
  <p:tag name="PSDSOURCE" val="C:\Users\SLDMX-PRODUCAO-01\Desktop\IVANA\GOVERNO DE MINAS\TERCEIRO ENCONTRO ESTADUAL DE SAÚDE\01\"/>
  <p:tag name="PSDSOURCELAYER" val="img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</TotalTime>
  <Words>233</Words>
  <Application>Microsoft Office PowerPoint</Application>
  <PresentationFormat>Apresentação na tela (4:3)</PresentationFormat>
  <Paragraphs>62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Balcão Envidraçado</vt:lpstr>
      <vt:lpstr>Sistema de Transporte de Pacientes Eletivos</vt:lpstr>
      <vt:lpstr>Apresentação do PowerPoint</vt:lpstr>
      <vt:lpstr>Sistema de Transporte de Pacientes</vt:lpstr>
      <vt:lpstr>Apresentação do PowerPoint</vt:lpstr>
      <vt:lpstr>Diferenciação</vt:lpstr>
      <vt:lpstr>Aos Municípios </vt:lpstr>
      <vt:lpstr>Aos Municípios / Aos Cidadãos </vt:lpstr>
      <vt:lpstr>Aos Cidadãos</vt:lpstr>
      <vt:lpstr>Eficiência e Segurança</vt:lpstr>
      <vt:lpstr>Rastreamento dos veículos (Visão Geral)</vt:lpstr>
      <vt:lpstr>Rastreamento dos veículos (Visão rastro)</vt:lpstr>
      <vt:lpstr>Financiamento do Serviço</vt:lpstr>
      <vt:lpstr>Números</vt:lpstr>
      <vt:lpstr>Apresentação do PowerPoint</vt:lpstr>
      <vt:lpstr>Custeio do serviço</vt:lpstr>
      <vt:lpstr>Custeio do serviço</vt:lpstr>
      <vt:lpstr>Obrigado   Contatos: negocios.fbr@gmail.com (31) 8568-5334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Transporte de Pacientes Eletivos</dc:title>
  <dc:creator>Felipe Braga Ribeiro Rosa</dc:creator>
  <cp:lastModifiedBy>Felipe Braga Ribeiro Rosa</cp:lastModifiedBy>
  <cp:revision>28</cp:revision>
  <dcterms:created xsi:type="dcterms:W3CDTF">2015-04-22T22:55:31Z</dcterms:created>
  <dcterms:modified xsi:type="dcterms:W3CDTF">2015-04-23T15:25:09Z</dcterms:modified>
</cp:coreProperties>
</file>