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0" r:id="rId5"/>
    <p:sldId id="261" r:id="rId6"/>
    <p:sldId id="262" r:id="rId7"/>
    <p:sldId id="263" r:id="rId8"/>
    <p:sldId id="292" r:id="rId9"/>
    <p:sldId id="288" r:id="rId10"/>
    <p:sldId id="289" r:id="rId11"/>
    <p:sldId id="290" r:id="rId12"/>
    <p:sldId id="291" r:id="rId13"/>
    <p:sldId id="293" r:id="rId14"/>
    <p:sldId id="294" r:id="rId15"/>
    <p:sldId id="295" r:id="rId16"/>
    <p:sldId id="296" r:id="rId17"/>
    <p:sldId id="297" r:id="rId18"/>
    <p:sldId id="298" r:id="rId19"/>
    <p:sldId id="299" r:id="rId20"/>
    <p:sldId id="300" r:id="rId21"/>
    <p:sldId id="301" r:id="rId22"/>
    <p:sldId id="269" r:id="rId23"/>
    <p:sldId id="274" r:id="rId24"/>
    <p:sldId id="275" r:id="rId25"/>
    <p:sldId id="278" r:id="rId26"/>
    <p:sldId id="279" r:id="rId27"/>
    <p:sldId id="287" r:id="rId28"/>
    <p:sldId id="283" r:id="rId29"/>
    <p:sldId id="282" r:id="rId30"/>
    <p:sldId id="280" r:id="rId31"/>
    <p:sldId id="285" r:id="rId32"/>
    <p:sldId id="312" r:id="rId33"/>
    <p:sldId id="303" r:id="rId34"/>
    <p:sldId id="311" r:id="rId35"/>
    <p:sldId id="313" r:id="rId36"/>
    <p:sldId id="314" r:id="rId37"/>
    <p:sldId id="308" r:id="rId38"/>
    <p:sldId id="310" r:id="rId39"/>
    <p:sldId id="284" r:id="rId40"/>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Estilo com Tema 1 - Ênfase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Nenhum Estilo, Grade de Tabe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6103" autoAdjust="0"/>
    <p:restoredTop sz="97670" autoAdjust="0"/>
  </p:normalViewPr>
  <p:slideViewPr>
    <p:cSldViewPr snapToGrid="0">
      <p:cViewPr varScale="1">
        <p:scale>
          <a:sx n="71" d="100"/>
          <a:sy n="71" d="100"/>
        </p:scale>
        <p:origin x="-654" y="-10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3F44B64B-4D08-9BC9-343F-0B0E045B4317}"/>
              </a:ext>
            </a:extLst>
          </p:cNvPr>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xmlns="" id="{A0A3E461-14D4-933D-BE15-D8D50F70E10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xmlns="" id="{87A54A55-6245-517A-1928-1B83AA4A940F}"/>
              </a:ext>
            </a:extLst>
          </p:cNvPr>
          <p:cNvSpPr>
            <a:spLocks noGrp="1"/>
          </p:cNvSpPr>
          <p:nvPr>
            <p:ph type="dt" sz="half" idx="10"/>
          </p:nvPr>
        </p:nvSpPr>
        <p:spPr/>
        <p:txBody>
          <a:bodyPr/>
          <a:lstStyle/>
          <a:p>
            <a:fld id="{C74130A4-57A5-4F3E-8036-3853C701EF34}" type="datetimeFigureOut">
              <a:rPr lang="pt-BR" smtClean="0"/>
              <a:pPr/>
              <a:t>12/06/2024</a:t>
            </a:fld>
            <a:endParaRPr lang="pt-BR" dirty="0"/>
          </a:p>
        </p:txBody>
      </p:sp>
      <p:sp>
        <p:nvSpPr>
          <p:cNvPr id="5" name="Espaço Reservado para Rodapé 4">
            <a:extLst>
              <a:ext uri="{FF2B5EF4-FFF2-40B4-BE49-F238E27FC236}">
                <a16:creationId xmlns:a16="http://schemas.microsoft.com/office/drawing/2014/main" xmlns="" id="{E20B9AF1-2823-BA54-85DD-A3EE06812D54}"/>
              </a:ext>
            </a:extLst>
          </p:cNvPr>
          <p:cNvSpPr>
            <a:spLocks noGrp="1"/>
          </p:cNvSpPr>
          <p:nvPr>
            <p:ph type="ftr" sz="quarter" idx="11"/>
          </p:nvPr>
        </p:nvSpPr>
        <p:spPr/>
        <p:txBody>
          <a:bodyPr/>
          <a:lstStyle/>
          <a:p>
            <a:endParaRPr lang="pt-BR" dirty="0"/>
          </a:p>
        </p:txBody>
      </p:sp>
      <p:sp>
        <p:nvSpPr>
          <p:cNvPr id="6" name="Espaço Reservado para Número de Slide 5">
            <a:extLst>
              <a:ext uri="{FF2B5EF4-FFF2-40B4-BE49-F238E27FC236}">
                <a16:creationId xmlns:a16="http://schemas.microsoft.com/office/drawing/2014/main" xmlns="" id="{2FE4A88E-838A-E19C-8AD0-F8D7327BE1D5}"/>
              </a:ext>
            </a:extLst>
          </p:cNvPr>
          <p:cNvSpPr>
            <a:spLocks noGrp="1"/>
          </p:cNvSpPr>
          <p:nvPr>
            <p:ph type="sldNum" sz="quarter" idx="12"/>
          </p:nvPr>
        </p:nvSpPr>
        <p:spPr/>
        <p:txBody>
          <a:bodyPr/>
          <a:lstStyle/>
          <a:p>
            <a:fld id="{0B8DCAC3-4681-4AE1-A54D-8CBB80E588DC}" type="slidenum">
              <a:rPr lang="pt-BR" smtClean="0"/>
              <a:pPr/>
              <a:t>‹nº›</a:t>
            </a:fld>
            <a:endParaRPr lang="pt-BR" dirty="0"/>
          </a:p>
        </p:txBody>
      </p:sp>
    </p:spTree>
    <p:extLst>
      <p:ext uri="{BB962C8B-B14F-4D97-AF65-F5344CB8AC3E}">
        <p14:creationId xmlns:p14="http://schemas.microsoft.com/office/powerpoint/2010/main" xmlns="" val="35825620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7085A491-58CA-E95F-3B60-46AD40C8724A}"/>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xmlns="" id="{AB2F01AD-DDE4-024E-7428-7DCDE182B961}"/>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xmlns="" id="{155268F6-A157-1401-61C8-A69286CCD350}"/>
              </a:ext>
            </a:extLst>
          </p:cNvPr>
          <p:cNvSpPr>
            <a:spLocks noGrp="1"/>
          </p:cNvSpPr>
          <p:nvPr>
            <p:ph type="dt" sz="half" idx="10"/>
          </p:nvPr>
        </p:nvSpPr>
        <p:spPr/>
        <p:txBody>
          <a:bodyPr/>
          <a:lstStyle/>
          <a:p>
            <a:fld id="{C74130A4-57A5-4F3E-8036-3853C701EF34}" type="datetimeFigureOut">
              <a:rPr lang="pt-BR" smtClean="0"/>
              <a:pPr/>
              <a:t>12/06/2024</a:t>
            </a:fld>
            <a:endParaRPr lang="pt-BR" dirty="0"/>
          </a:p>
        </p:txBody>
      </p:sp>
      <p:sp>
        <p:nvSpPr>
          <p:cNvPr id="5" name="Espaço Reservado para Rodapé 4">
            <a:extLst>
              <a:ext uri="{FF2B5EF4-FFF2-40B4-BE49-F238E27FC236}">
                <a16:creationId xmlns:a16="http://schemas.microsoft.com/office/drawing/2014/main" xmlns="" id="{BD83273F-0DA8-3360-E581-6360E7789CE8}"/>
              </a:ext>
            </a:extLst>
          </p:cNvPr>
          <p:cNvSpPr>
            <a:spLocks noGrp="1"/>
          </p:cNvSpPr>
          <p:nvPr>
            <p:ph type="ftr" sz="quarter" idx="11"/>
          </p:nvPr>
        </p:nvSpPr>
        <p:spPr/>
        <p:txBody>
          <a:bodyPr/>
          <a:lstStyle/>
          <a:p>
            <a:endParaRPr lang="pt-BR" dirty="0"/>
          </a:p>
        </p:txBody>
      </p:sp>
      <p:sp>
        <p:nvSpPr>
          <p:cNvPr id="6" name="Espaço Reservado para Número de Slide 5">
            <a:extLst>
              <a:ext uri="{FF2B5EF4-FFF2-40B4-BE49-F238E27FC236}">
                <a16:creationId xmlns:a16="http://schemas.microsoft.com/office/drawing/2014/main" xmlns="" id="{9D89CB7A-E24F-5E81-E192-9EB3C6B27E04}"/>
              </a:ext>
            </a:extLst>
          </p:cNvPr>
          <p:cNvSpPr>
            <a:spLocks noGrp="1"/>
          </p:cNvSpPr>
          <p:nvPr>
            <p:ph type="sldNum" sz="quarter" idx="12"/>
          </p:nvPr>
        </p:nvSpPr>
        <p:spPr/>
        <p:txBody>
          <a:bodyPr/>
          <a:lstStyle/>
          <a:p>
            <a:fld id="{0B8DCAC3-4681-4AE1-A54D-8CBB80E588DC}" type="slidenum">
              <a:rPr lang="pt-BR" smtClean="0"/>
              <a:pPr/>
              <a:t>‹nº›</a:t>
            </a:fld>
            <a:endParaRPr lang="pt-BR" dirty="0"/>
          </a:p>
        </p:txBody>
      </p:sp>
    </p:spTree>
    <p:extLst>
      <p:ext uri="{BB962C8B-B14F-4D97-AF65-F5344CB8AC3E}">
        <p14:creationId xmlns:p14="http://schemas.microsoft.com/office/powerpoint/2010/main" xmlns="" val="37837677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xmlns="" id="{E752AB04-8E7C-0999-4EFB-6DE75DAF5FE1}"/>
              </a:ext>
            </a:extLst>
          </p:cNvPr>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xmlns="" id="{D5E9E5C7-4765-98D5-E2F2-59393292F78B}"/>
              </a:ext>
            </a:extLst>
          </p:cNvPr>
          <p:cNvSpPr>
            <a:spLocks noGrp="1"/>
          </p:cNvSpPr>
          <p:nvPr>
            <p:ph type="body" orient="vert" idx="1"/>
          </p:nvPr>
        </p:nvSpPr>
        <p:spPr>
          <a:xfrm>
            <a:off x="838200" y="365125"/>
            <a:ext cx="7734300"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xmlns="" id="{93F87E6D-E350-AAEC-90A1-B7118C58A94B}"/>
              </a:ext>
            </a:extLst>
          </p:cNvPr>
          <p:cNvSpPr>
            <a:spLocks noGrp="1"/>
          </p:cNvSpPr>
          <p:nvPr>
            <p:ph type="dt" sz="half" idx="10"/>
          </p:nvPr>
        </p:nvSpPr>
        <p:spPr/>
        <p:txBody>
          <a:bodyPr/>
          <a:lstStyle/>
          <a:p>
            <a:fld id="{C74130A4-57A5-4F3E-8036-3853C701EF34}" type="datetimeFigureOut">
              <a:rPr lang="pt-BR" smtClean="0"/>
              <a:pPr/>
              <a:t>12/06/2024</a:t>
            </a:fld>
            <a:endParaRPr lang="pt-BR" dirty="0"/>
          </a:p>
        </p:txBody>
      </p:sp>
      <p:sp>
        <p:nvSpPr>
          <p:cNvPr id="5" name="Espaço Reservado para Rodapé 4">
            <a:extLst>
              <a:ext uri="{FF2B5EF4-FFF2-40B4-BE49-F238E27FC236}">
                <a16:creationId xmlns:a16="http://schemas.microsoft.com/office/drawing/2014/main" xmlns="" id="{597F4975-A64A-6BAA-AC23-C553C659AD58}"/>
              </a:ext>
            </a:extLst>
          </p:cNvPr>
          <p:cNvSpPr>
            <a:spLocks noGrp="1"/>
          </p:cNvSpPr>
          <p:nvPr>
            <p:ph type="ftr" sz="quarter" idx="11"/>
          </p:nvPr>
        </p:nvSpPr>
        <p:spPr/>
        <p:txBody>
          <a:bodyPr/>
          <a:lstStyle/>
          <a:p>
            <a:endParaRPr lang="pt-BR" dirty="0"/>
          </a:p>
        </p:txBody>
      </p:sp>
      <p:sp>
        <p:nvSpPr>
          <p:cNvPr id="6" name="Espaço Reservado para Número de Slide 5">
            <a:extLst>
              <a:ext uri="{FF2B5EF4-FFF2-40B4-BE49-F238E27FC236}">
                <a16:creationId xmlns:a16="http://schemas.microsoft.com/office/drawing/2014/main" xmlns="" id="{DAE56AE9-26D8-94E8-A7CF-9A38FF643026}"/>
              </a:ext>
            </a:extLst>
          </p:cNvPr>
          <p:cNvSpPr>
            <a:spLocks noGrp="1"/>
          </p:cNvSpPr>
          <p:nvPr>
            <p:ph type="sldNum" sz="quarter" idx="12"/>
          </p:nvPr>
        </p:nvSpPr>
        <p:spPr/>
        <p:txBody>
          <a:bodyPr/>
          <a:lstStyle/>
          <a:p>
            <a:fld id="{0B8DCAC3-4681-4AE1-A54D-8CBB80E588DC}" type="slidenum">
              <a:rPr lang="pt-BR" smtClean="0"/>
              <a:pPr/>
              <a:t>‹nº›</a:t>
            </a:fld>
            <a:endParaRPr lang="pt-BR" dirty="0"/>
          </a:p>
        </p:txBody>
      </p:sp>
    </p:spTree>
    <p:extLst>
      <p:ext uri="{BB962C8B-B14F-4D97-AF65-F5344CB8AC3E}">
        <p14:creationId xmlns:p14="http://schemas.microsoft.com/office/powerpoint/2010/main" xmlns="" val="15416961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1026958F-BEF1-5C54-94C9-FD7A06798834}"/>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xmlns="" id="{0A4CDD69-18A6-E72D-F204-CF78D91AE303}"/>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xmlns="" id="{02D357E0-0F21-2341-3D74-316200AE8432}"/>
              </a:ext>
            </a:extLst>
          </p:cNvPr>
          <p:cNvSpPr>
            <a:spLocks noGrp="1"/>
          </p:cNvSpPr>
          <p:nvPr>
            <p:ph type="dt" sz="half" idx="10"/>
          </p:nvPr>
        </p:nvSpPr>
        <p:spPr/>
        <p:txBody>
          <a:bodyPr/>
          <a:lstStyle/>
          <a:p>
            <a:fld id="{C74130A4-57A5-4F3E-8036-3853C701EF34}" type="datetimeFigureOut">
              <a:rPr lang="pt-BR" smtClean="0"/>
              <a:pPr/>
              <a:t>12/06/2024</a:t>
            </a:fld>
            <a:endParaRPr lang="pt-BR" dirty="0"/>
          </a:p>
        </p:txBody>
      </p:sp>
      <p:sp>
        <p:nvSpPr>
          <p:cNvPr id="5" name="Espaço Reservado para Rodapé 4">
            <a:extLst>
              <a:ext uri="{FF2B5EF4-FFF2-40B4-BE49-F238E27FC236}">
                <a16:creationId xmlns:a16="http://schemas.microsoft.com/office/drawing/2014/main" xmlns="" id="{09D9519F-AC0F-8D0F-FD14-78C363D10E48}"/>
              </a:ext>
            </a:extLst>
          </p:cNvPr>
          <p:cNvSpPr>
            <a:spLocks noGrp="1"/>
          </p:cNvSpPr>
          <p:nvPr>
            <p:ph type="ftr" sz="quarter" idx="11"/>
          </p:nvPr>
        </p:nvSpPr>
        <p:spPr/>
        <p:txBody>
          <a:bodyPr/>
          <a:lstStyle/>
          <a:p>
            <a:endParaRPr lang="pt-BR" dirty="0"/>
          </a:p>
        </p:txBody>
      </p:sp>
      <p:sp>
        <p:nvSpPr>
          <p:cNvPr id="6" name="Espaço Reservado para Número de Slide 5">
            <a:extLst>
              <a:ext uri="{FF2B5EF4-FFF2-40B4-BE49-F238E27FC236}">
                <a16:creationId xmlns:a16="http://schemas.microsoft.com/office/drawing/2014/main" xmlns="" id="{05F2E8C6-7997-DB3A-EBEF-6630C7FBE1F2}"/>
              </a:ext>
            </a:extLst>
          </p:cNvPr>
          <p:cNvSpPr>
            <a:spLocks noGrp="1"/>
          </p:cNvSpPr>
          <p:nvPr>
            <p:ph type="sldNum" sz="quarter" idx="12"/>
          </p:nvPr>
        </p:nvSpPr>
        <p:spPr/>
        <p:txBody>
          <a:bodyPr/>
          <a:lstStyle/>
          <a:p>
            <a:fld id="{0B8DCAC3-4681-4AE1-A54D-8CBB80E588DC}" type="slidenum">
              <a:rPr lang="pt-BR" smtClean="0"/>
              <a:pPr/>
              <a:t>‹nº›</a:t>
            </a:fld>
            <a:endParaRPr lang="pt-BR" dirty="0"/>
          </a:p>
        </p:txBody>
      </p:sp>
    </p:spTree>
    <p:extLst>
      <p:ext uri="{BB962C8B-B14F-4D97-AF65-F5344CB8AC3E}">
        <p14:creationId xmlns:p14="http://schemas.microsoft.com/office/powerpoint/2010/main" xmlns="" val="32033615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C0B570F6-8F38-7B29-B631-7C869C5F371C}"/>
              </a:ext>
            </a:extLst>
          </p:cNvPr>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xmlns="" id="{AB6AEACF-FB12-5984-8E6D-236ECFD4ADC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xmlns="" id="{5F5EB8B3-287B-D7A9-F615-C9E924818A9C}"/>
              </a:ext>
            </a:extLst>
          </p:cNvPr>
          <p:cNvSpPr>
            <a:spLocks noGrp="1"/>
          </p:cNvSpPr>
          <p:nvPr>
            <p:ph type="dt" sz="half" idx="10"/>
          </p:nvPr>
        </p:nvSpPr>
        <p:spPr/>
        <p:txBody>
          <a:bodyPr/>
          <a:lstStyle/>
          <a:p>
            <a:fld id="{C74130A4-57A5-4F3E-8036-3853C701EF34}" type="datetimeFigureOut">
              <a:rPr lang="pt-BR" smtClean="0"/>
              <a:pPr/>
              <a:t>12/06/2024</a:t>
            </a:fld>
            <a:endParaRPr lang="pt-BR" dirty="0"/>
          </a:p>
        </p:txBody>
      </p:sp>
      <p:sp>
        <p:nvSpPr>
          <p:cNvPr id="5" name="Espaço Reservado para Rodapé 4">
            <a:extLst>
              <a:ext uri="{FF2B5EF4-FFF2-40B4-BE49-F238E27FC236}">
                <a16:creationId xmlns:a16="http://schemas.microsoft.com/office/drawing/2014/main" xmlns="" id="{EA28CCFC-DAC4-A6C0-C2DB-699700BA830F}"/>
              </a:ext>
            </a:extLst>
          </p:cNvPr>
          <p:cNvSpPr>
            <a:spLocks noGrp="1"/>
          </p:cNvSpPr>
          <p:nvPr>
            <p:ph type="ftr" sz="quarter" idx="11"/>
          </p:nvPr>
        </p:nvSpPr>
        <p:spPr/>
        <p:txBody>
          <a:bodyPr/>
          <a:lstStyle/>
          <a:p>
            <a:endParaRPr lang="pt-BR" dirty="0"/>
          </a:p>
        </p:txBody>
      </p:sp>
      <p:sp>
        <p:nvSpPr>
          <p:cNvPr id="6" name="Espaço Reservado para Número de Slide 5">
            <a:extLst>
              <a:ext uri="{FF2B5EF4-FFF2-40B4-BE49-F238E27FC236}">
                <a16:creationId xmlns:a16="http://schemas.microsoft.com/office/drawing/2014/main" xmlns="" id="{E75428E7-4798-D932-2358-3B017A4F4167}"/>
              </a:ext>
            </a:extLst>
          </p:cNvPr>
          <p:cNvSpPr>
            <a:spLocks noGrp="1"/>
          </p:cNvSpPr>
          <p:nvPr>
            <p:ph type="sldNum" sz="quarter" idx="12"/>
          </p:nvPr>
        </p:nvSpPr>
        <p:spPr/>
        <p:txBody>
          <a:bodyPr/>
          <a:lstStyle/>
          <a:p>
            <a:fld id="{0B8DCAC3-4681-4AE1-A54D-8CBB80E588DC}" type="slidenum">
              <a:rPr lang="pt-BR" smtClean="0"/>
              <a:pPr/>
              <a:t>‹nº›</a:t>
            </a:fld>
            <a:endParaRPr lang="pt-BR" dirty="0"/>
          </a:p>
        </p:txBody>
      </p:sp>
    </p:spTree>
    <p:extLst>
      <p:ext uri="{BB962C8B-B14F-4D97-AF65-F5344CB8AC3E}">
        <p14:creationId xmlns:p14="http://schemas.microsoft.com/office/powerpoint/2010/main" xmlns="" val="10200096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80EEA03B-9E28-1830-9A32-2AB9872154C2}"/>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xmlns="" id="{9AF6B419-9045-242C-FAA7-54206EBDE486}"/>
              </a:ext>
            </a:extLst>
          </p:cNvPr>
          <p:cNvSpPr>
            <a:spLocks noGrp="1"/>
          </p:cNvSpPr>
          <p:nvPr>
            <p:ph sz="half" idx="1"/>
          </p:nvPr>
        </p:nvSpPr>
        <p:spPr>
          <a:xfrm>
            <a:off x="838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xmlns="" id="{3C595096-5EA9-5779-DD6B-76930AEFB817}"/>
              </a:ext>
            </a:extLst>
          </p:cNvPr>
          <p:cNvSpPr>
            <a:spLocks noGrp="1"/>
          </p:cNvSpPr>
          <p:nvPr>
            <p:ph sz="half" idx="2"/>
          </p:nvPr>
        </p:nvSpPr>
        <p:spPr>
          <a:xfrm>
            <a:off x="6172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xmlns="" id="{A3B5408C-FDF8-9E8F-B1A5-C7C257C33713}"/>
              </a:ext>
            </a:extLst>
          </p:cNvPr>
          <p:cNvSpPr>
            <a:spLocks noGrp="1"/>
          </p:cNvSpPr>
          <p:nvPr>
            <p:ph type="dt" sz="half" idx="10"/>
          </p:nvPr>
        </p:nvSpPr>
        <p:spPr/>
        <p:txBody>
          <a:bodyPr/>
          <a:lstStyle/>
          <a:p>
            <a:fld id="{C74130A4-57A5-4F3E-8036-3853C701EF34}" type="datetimeFigureOut">
              <a:rPr lang="pt-BR" smtClean="0"/>
              <a:pPr/>
              <a:t>12/06/2024</a:t>
            </a:fld>
            <a:endParaRPr lang="pt-BR" dirty="0"/>
          </a:p>
        </p:txBody>
      </p:sp>
      <p:sp>
        <p:nvSpPr>
          <p:cNvPr id="6" name="Espaço Reservado para Rodapé 5">
            <a:extLst>
              <a:ext uri="{FF2B5EF4-FFF2-40B4-BE49-F238E27FC236}">
                <a16:creationId xmlns:a16="http://schemas.microsoft.com/office/drawing/2014/main" xmlns="" id="{1DF7CFEE-C56B-B700-CE79-1F4C5446C13B}"/>
              </a:ext>
            </a:extLst>
          </p:cNvPr>
          <p:cNvSpPr>
            <a:spLocks noGrp="1"/>
          </p:cNvSpPr>
          <p:nvPr>
            <p:ph type="ftr" sz="quarter" idx="11"/>
          </p:nvPr>
        </p:nvSpPr>
        <p:spPr/>
        <p:txBody>
          <a:bodyPr/>
          <a:lstStyle/>
          <a:p>
            <a:endParaRPr lang="pt-BR" dirty="0"/>
          </a:p>
        </p:txBody>
      </p:sp>
      <p:sp>
        <p:nvSpPr>
          <p:cNvPr id="7" name="Espaço Reservado para Número de Slide 6">
            <a:extLst>
              <a:ext uri="{FF2B5EF4-FFF2-40B4-BE49-F238E27FC236}">
                <a16:creationId xmlns:a16="http://schemas.microsoft.com/office/drawing/2014/main" xmlns="" id="{367F4F63-7BA7-A9E8-FB07-5146A558086C}"/>
              </a:ext>
            </a:extLst>
          </p:cNvPr>
          <p:cNvSpPr>
            <a:spLocks noGrp="1"/>
          </p:cNvSpPr>
          <p:nvPr>
            <p:ph type="sldNum" sz="quarter" idx="12"/>
          </p:nvPr>
        </p:nvSpPr>
        <p:spPr/>
        <p:txBody>
          <a:bodyPr/>
          <a:lstStyle/>
          <a:p>
            <a:fld id="{0B8DCAC3-4681-4AE1-A54D-8CBB80E588DC}" type="slidenum">
              <a:rPr lang="pt-BR" smtClean="0"/>
              <a:pPr/>
              <a:t>‹nº›</a:t>
            </a:fld>
            <a:endParaRPr lang="pt-BR" dirty="0"/>
          </a:p>
        </p:txBody>
      </p:sp>
    </p:spTree>
    <p:extLst>
      <p:ext uri="{BB962C8B-B14F-4D97-AF65-F5344CB8AC3E}">
        <p14:creationId xmlns:p14="http://schemas.microsoft.com/office/powerpoint/2010/main" xmlns="" val="8967999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67DEC220-920A-9FBE-C9F5-4355BF9E5BB5}"/>
              </a:ext>
            </a:extLst>
          </p:cNvPr>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xmlns="" id="{B3517BB4-437A-5D83-06F0-480B70B9D63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xmlns="" id="{25284EF1-6761-F86F-70EF-0F10D9B26FBB}"/>
              </a:ext>
            </a:extLst>
          </p:cNvPr>
          <p:cNvSpPr>
            <a:spLocks noGrp="1"/>
          </p:cNvSpPr>
          <p:nvPr>
            <p:ph sz="half" idx="2"/>
          </p:nvPr>
        </p:nvSpPr>
        <p:spPr>
          <a:xfrm>
            <a:off x="839788" y="2505075"/>
            <a:ext cx="515778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xmlns="" id="{AC562F0A-DA89-F1FA-ACFB-F7636DAE58A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xmlns="" id="{B9CEA337-56AB-DBDC-DD0D-154D47D81396}"/>
              </a:ext>
            </a:extLst>
          </p:cNvPr>
          <p:cNvSpPr>
            <a:spLocks noGrp="1"/>
          </p:cNvSpPr>
          <p:nvPr>
            <p:ph sz="quarter" idx="4"/>
          </p:nvPr>
        </p:nvSpPr>
        <p:spPr>
          <a:xfrm>
            <a:off x="6172200" y="2505075"/>
            <a:ext cx="51831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xmlns="" id="{7C0F0B5C-E80E-DA8A-BF12-FC10F943D937}"/>
              </a:ext>
            </a:extLst>
          </p:cNvPr>
          <p:cNvSpPr>
            <a:spLocks noGrp="1"/>
          </p:cNvSpPr>
          <p:nvPr>
            <p:ph type="dt" sz="half" idx="10"/>
          </p:nvPr>
        </p:nvSpPr>
        <p:spPr/>
        <p:txBody>
          <a:bodyPr/>
          <a:lstStyle/>
          <a:p>
            <a:fld id="{C74130A4-57A5-4F3E-8036-3853C701EF34}" type="datetimeFigureOut">
              <a:rPr lang="pt-BR" smtClean="0"/>
              <a:pPr/>
              <a:t>12/06/2024</a:t>
            </a:fld>
            <a:endParaRPr lang="pt-BR" dirty="0"/>
          </a:p>
        </p:txBody>
      </p:sp>
      <p:sp>
        <p:nvSpPr>
          <p:cNvPr id="8" name="Espaço Reservado para Rodapé 7">
            <a:extLst>
              <a:ext uri="{FF2B5EF4-FFF2-40B4-BE49-F238E27FC236}">
                <a16:creationId xmlns:a16="http://schemas.microsoft.com/office/drawing/2014/main" xmlns="" id="{6B7D19D0-EDAA-401A-8083-E29B5DAA6A99}"/>
              </a:ext>
            </a:extLst>
          </p:cNvPr>
          <p:cNvSpPr>
            <a:spLocks noGrp="1"/>
          </p:cNvSpPr>
          <p:nvPr>
            <p:ph type="ftr" sz="quarter" idx="11"/>
          </p:nvPr>
        </p:nvSpPr>
        <p:spPr/>
        <p:txBody>
          <a:bodyPr/>
          <a:lstStyle/>
          <a:p>
            <a:endParaRPr lang="pt-BR" dirty="0"/>
          </a:p>
        </p:txBody>
      </p:sp>
      <p:sp>
        <p:nvSpPr>
          <p:cNvPr id="9" name="Espaço Reservado para Número de Slide 8">
            <a:extLst>
              <a:ext uri="{FF2B5EF4-FFF2-40B4-BE49-F238E27FC236}">
                <a16:creationId xmlns:a16="http://schemas.microsoft.com/office/drawing/2014/main" xmlns="" id="{2E4B4C2F-E361-30BB-6A64-9B4366C36C8A}"/>
              </a:ext>
            </a:extLst>
          </p:cNvPr>
          <p:cNvSpPr>
            <a:spLocks noGrp="1"/>
          </p:cNvSpPr>
          <p:nvPr>
            <p:ph type="sldNum" sz="quarter" idx="12"/>
          </p:nvPr>
        </p:nvSpPr>
        <p:spPr/>
        <p:txBody>
          <a:bodyPr/>
          <a:lstStyle/>
          <a:p>
            <a:fld id="{0B8DCAC3-4681-4AE1-A54D-8CBB80E588DC}" type="slidenum">
              <a:rPr lang="pt-BR" smtClean="0"/>
              <a:pPr/>
              <a:t>‹nº›</a:t>
            </a:fld>
            <a:endParaRPr lang="pt-BR" dirty="0"/>
          </a:p>
        </p:txBody>
      </p:sp>
    </p:spTree>
    <p:extLst>
      <p:ext uri="{BB962C8B-B14F-4D97-AF65-F5344CB8AC3E}">
        <p14:creationId xmlns:p14="http://schemas.microsoft.com/office/powerpoint/2010/main" xmlns="" val="21347970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9260691D-EF0A-5F96-5121-9B554913C2FC}"/>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xmlns="" id="{775F10A7-CD77-F487-15D5-8D06141614D9}"/>
              </a:ext>
            </a:extLst>
          </p:cNvPr>
          <p:cNvSpPr>
            <a:spLocks noGrp="1"/>
          </p:cNvSpPr>
          <p:nvPr>
            <p:ph type="dt" sz="half" idx="10"/>
          </p:nvPr>
        </p:nvSpPr>
        <p:spPr/>
        <p:txBody>
          <a:bodyPr/>
          <a:lstStyle/>
          <a:p>
            <a:fld id="{C74130A4-57A5-4F3E-8036-3853C701EF34}" type="datetimeFigureOut">
              <a:rPr lang="pt-BR" smtClean="0"/>
              <a:pPr/>
              <a:t>12/06/2024</a:t>
            </a:fld>
            <a:endParaRPr lang="pt-BR" dirty="0"/>
          </a:p>
        </p:txBody>
      </p:sp>
      <p:sp>
        <p:nvSpPr>
          <p:cNvPr id="4" name="Espaço Reservado para Rodapé 3">
            <a:extLst>
              <a:ext uri="{FF2B5EF4-FFF2-40B4-BE49-F238E27FC236}">
                <a16:creationId xmlns:a16="http://schemas.microsoft.com/office/drawing/2014/main" xmlns="" id="{B8EFE5AF-0E05-6A4C-E4F7-8505FE6C3FD7}"/>
              </a:ext>
            </a:extLst>
          </p:cNvPr>
          <p:cNvSpPr>
            <a:spLocks noGrp="1"/>
          </p:cNvSpPr>
          <p:nvPr>
            <p:ph type="ftr" sz="quarter" idx="11"/>
          </p:nvPr>
        </p:nvSpPr>
        <p:spPr/>
        <p:txBody>
          <a:bodyPr/>
          <a:lstStyle/>
          <a:p>
            <a:endParaRPr lang="pt-BR" dirty="0"/>
          </a:p>
        </p:txBody>
      </p:sp>
      <p:sp>
        <p:nvSpPr>
          <p:cNvPr id="5" name="Espaço Reservado para Número de Slide 4">
            <a:extLst>
              <a:ext uri="{FF2B5EF4-FFF2-40B4-BE49-F238E27FC236}">
                <a16:creationId xmlns:a16="http://schemas.microsoft.com/office/drawing/2014/main" xmlns="" id="{CD50DB50-2D27-4DC5-3C89-DD658A9FAD6D}"/>
              </a:ext>
            </a:extLst>
          </p:cNvPr>
          <p:cNvSpPr>
            <a:spLocks noGrp="1"/>
          </p:cNvSpPr>
          <p:nvPr>
            <p:ph type="sldNum" sz="quarter" idx="12"/>
          </p:nvPr>
        </p:nvSpPr>
        <p:spPr/>
        <p:txBody>
          <a:bodyPr/>
          <a:lstStyle/>
          <a:p>
            <a:fld id="{0B8DCAC3-4681-4AE1-A54D-8CBB80E588DC}" type="slidenum">
              <a:rPr lang="pt-BR" smtClean="0"/>
              <a:pPr/>
              <a:t>‹nº›</a:t>
            </a:fld>
            <a:endParaRPr lang="pt-BR" dirty="0"/>
          </a:p>
        </p:txBody>
      </p:sp>
    </p:spTree>
    <p:extLst>
      <p:ext uri="{BB962C8B-B14F-4D97-AF65-F5344CB8AC3E}">
        <p14:creationId xmlns:p14="http://schemas.microsoft.com/office/powerpoint/2010/main" xmlns="" val="27607207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xmlns="" id="{4A928BF5-3C50-2879-01F7-63208E7ED38C}"/>
              </a:ext>
            </a:extLst>
          </p:cNvPr>
          <p:cNvSpPr>
            <a:spLocks noGrp="1"/>
          </p:cNvSpPr>
          <p:nvPr>
            <p:ph type="dt" sz="half" idx="10"/>
          </p:nvPr>
        </p:nvSpPr>
        <p:spPr/>
        <p:txBody>
          <a:bodyPr/>
          <a:lstStyle/>
          <a:p>
            <a:fld id="{C74130A4-57A5-4F3E-8036-3853C701EF34}" type="datetimeFigureOut">
              <a:rPr lang="pt-BR" smtClean="0"/>
              <a:pPr/>
              <a:t>12/06/2024</a:t>
            </a:fld>
            <a:endParaRPr lang="pt-BR" dirty="0"/>
          </a:p>
        </p:txBody>
      </p:sp>
      <p:sp>
        <p:nvSpPr>
          <p:cNvPr id="3" name="Espaço Reservado para Rodapé 2">
            <a:extLst>
              <a:ext uri="{FF2B5EF4-FFF2-40B4-BE49-F238E27FC236}">
                <a16:creationId xmlns:a16="http://schemas.microsoft.com/office/drawing/2014/main" xmlns="" id="{D4BDA25C-BEC0-463A-2E41-2BBCCF1E7B87}"/>
              </a:ext>
            </a:extLst>
          </p:cNvPr>
          <p:cNvSpPr>
            <a:spLocks noGrp="1"/>
          </p:cNvSpPr>
          <p:nvPr>
            <p:ph type="ftr" sz="quarter" idx="11"/>
          </p:nvPr>
        </p:nvSpPr>
        <p:spPr/>
        <p:txBody>
          <a:bodyPr/>
          <a:lstStyle/>
          <a:p>
            <a:endParaRPr lang="pt-BR" dirty="0"/>
          </a:p>
        </p:txBody>
      </p:sp>
      <p:sp>
        <p:nvSpPr>
          <p:cNvPr id="4" name="Espaço Reservado para Número de Slide 3">
            <a:extLst>
              <a:ext uri="{FF2B5EF4-FFF2-40B4-BE49-F238E27FC236}">
                <a16:creationId xmlns:a16="http://schemas.microsoft.com/office/drawing/2014/main" xmlns="" id="{E3286BA4-406B-2B52-CE5F-6AC5BEB7DD12}"/>
              </a:ext>
            </a:extLst>
          </p:cNvPr>
          <p:cNvSpPr>
            <a:spLocks noGrp="1"/>
          </p:cNvSpPr>
          <p:nvPr>
            <p:ph type="sldNum" sz="quarter" idx="12"/>
          </p:nvPr>
        </p:nvSpPr>
        <p:spPr/>
        <p:txBody>
          <a:bodyPr/>
          <a:lstStyle/>
          <a:p>
            <a:fld id="{0B8DCAC3-4681-4AE1-A54D-8CBB80E588DC}" type="slidenum">
              <a:rPr lang="pt-BR" smtClean="0"/>
              <a:pPr/>
              <a:t>‹nº›</a:t>
            </a:fld>
            <a:endParaRPr lang="pt-BR" dirty="0"/>
          </a:p>
        </p:txBody>
      </p:sp>
    </p:spTree>
    <p:extLst>
      <p:ext uri="{BB962C8B-B14F-4D97-AF65-F5344CB8AC3E}">
        <p14:creationId xmlns:p14="http://schemas.microsoft.com/office/powerpoint/2010/main" xmlns="" val="41870364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26E01EEB-1A88-FD15-C8E4-0E0D4BA58950}"/>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xmlns="" id="{5B7C1BF0-B6BA-84B2-87F5-702D5026822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xmlns="" id="{1F50D1A2-E351-71C9-1612-E168754FF4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xmlns="" id="{304E9AF3-7B54-697F-9887-1129AE0047DE}"/>
              </a:ext>
            </a:extLst>
          </p:cNvPr>
          <p:cNvSpPr>
            <a:spLocks noGrp="1"/>
          </p:cNvSpPr>
          <p:nvPr>
            <p:ph type="dt" sz="half" idx="10"/>
          </p:nvPr>
        </p:nvSpPr>
        <p:spPr/>
        <p:txBody>
          <a:bodyPr/>
          <a:lstStyle/>
          <a:p>
            <a:fld id="{C74130A4-57A5-4F3E-8036-3853C701EF34}" type="datetimeFigureOut">
              <a:rPr lang="pt-BR" smtClean="0"/>
              <a:pPr/>
              <a:t>12/06/2024</a:t>
            </a:fld>
            <a:endParaRPr lang="pt-BR" dirty="0"/>
          </a:p>
        </p:txBody>
      </p:sp>
      <p:sp>
        <p:nvSpPr>
          <p:cNvPr id="6" name="Espaço Reservado para Rodapé 5">
            <a:extLst>
              <a:ext uri="{FF2B5EF4-FFF2-40B4-BE49-F238E27FC236}">
                <a16:creationId xmlns:a16="http://schemas.microsoft.com/office/drawing/2014/main" xmlns="" id="{8CA23563-5AEA-B675-4647-0AE913850AF2}"/>
              </a:ext>
            </a:extLst>
          </p:cNvPr>
          <p:cNvSpPr>
            <a:spLocks noGrp="1"/>
          </p:cNvSpPr>
          <p:nvPr>
            <p:ph type="ftr" sz="quarter" idx="11"/>
          </p:nvPr>
        </p:nvSpPr>
        <p:spPr/>
        <p:txBody>
          <a:bodyPr/>
          <a:lstStyle/>
          <a:p>
            <a:endParaRPr lang="pt-BR" dirty="0"/>
          </a:p>
        </p:txBody>
      </p:sp>
      <p:sp>
        <p:nvSpPr>
          <p:cNvPr id="7" name="Espaço Reservado para Número de Slide 6">
            <a:extLst>
              <a:ext uri="{FF2B5EF4-FFF2-40B4-BE49-F238E27FC236}">
                <a16:creationId xmlns:a16="http://schemas.microsoft.com/office/drawing/2014/main" xmlns="" id="{533A67C9-7F34-9FE5-C497-5E8539FDE385}"/>
              </a:ext>
            </a:extLst>
          </p:cNvPr>
          <p:cNvSpPr>
            <a:spLocks noGrp="1"/>
          </p:cNvSpPr>
          <p:nvPr>
            <p:ph type="sldNum" sz="quarter" idx="12"/>
          </p:nvPr>
        </p:nvSpPr>
        <p:spPr/>
        <p:txBody>
          <a:bodyPr/>
          <a:lstStyle/>
          <a:p>
            <a:fld id="{0B8DCAC3-4681-4AE1-A54D-8CBB80E588DC}" type="slidenum">
              <a:rPr lang="pt-BR" smtClean="0"/>
              <a:pPr/>
              <a:t>‹nº›</a:t>
            </a:fld>
            <a:endParaRPr lang="pt-BR" dirty="0"/>
          </a:p>
        </p:txBody>
      </p:sp>
    </p:spTree>
    <p:extLst>
      <p:ext uri="{BB962C8B-B14F-4D97-AF65-F5344CB8AC3E}">
        <p14:creationId xmlns:p14="http://schemas.microsoft.com/office/powerpoint/2010/main" xmlns="" val="37289892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A0AC273D-11DD-BE97-42B6-4B07CBF2DAE6}"/>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xmlns="" id="{1DC15965-6315-03BA-743F-9267CC14890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dirty="0"/>
          </a:p>
        </p:txBody>
      </p:sp>
      <p:sp>
        <p:nvSpPr>
          <p:cNvPr id="4" name="Espaço Reservado para Texto 3">
            <a:extLst>
              <a:ext uri="{FF2B5EF4-FFF2-40B4-BE49-F238E27FC236}">
                <a16:creationId xmlns:a16="http://schemas.microsoft.com/office/drawing/2014/main" xmlns="" id="{10E725BE-0CF0-2C14-2C47-775AAB5E1F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xmlns="" id="{E170BEA7-8252-6F1F-0E01-ED20F50E300E}"/>
              </a:ext>
            </a:extLst>
          </p:cNvPr>
          <p:cNvSpPr>
            <a:spLocks noGrp="1"/>
          </p:cNvSpPr>
          <p:nvPr>
            <p:ph type="dt" sz="half" idx="10"/>
          </p:nvPr>
        </p:nvSpPr>
        <p:spPr/>
        <p:txBody>
          <a:bodyPr/>
          <a:lstStyle/>
          <a:p>
            <a:fld id="{C74130A4-57A5-4F3E-8036-3853C701EF34}" type="datetimeFigureOut">
              <a:rPr lang="pt-BR" smtClean="0"/>
              <a:pPr/>
              <a:t>12/06/2024</a:t>
            </a:fld>
            <a:endParaRPr lang="pt-BR" dirty="0"/>
          </a:p>
        </p:txBody>
      </p:sp>
      <p:sp>
        <p:nvSpPr>
          <p:cNvPr id="6" name="Espaço Reservado para Rodapé 5">
            <a:extLst>
              <a:ext uri="{FF2B5EF4-FFF2-40B4-BE49-F238E27FC236}">
                <a16:creationId xmlns:a16="http://schemas.microsoft.com/office/drawing/2014/main" xmlns="" id="{5B29263B-26B3-7CAA-FBE0-9A658938A55B}"/>
              </a:ext>
            </a:extLst>
          </p:cNvPr>
          <p:cNvSpPr>
            <a:spLocks noGrp="1"/>
          </p:cNvSpPr>
          <p:nvPr>
            <p:ph type="ftr" sz="quarter" idx="11"/>
          </p:nvPr>
        </p:nvSpPr>
        <p:spPr/>
        <p:txBody>
          <a:bodyPr/>
          <a:lstStyle/>
          <a:p>
            <a:endParaRPr lang="pt-BR" dirty="0"/>
          </a:p>
        </p:txBody>
      </p:sp>
      <p:sp>
        <p:nvSpPr>
          <p:cNvPr id="7" name="Espaço Reservado para Número de Slide 6">
            <a:extLst>
              <a:ext uri="{FF2B5EF4-FFF2-40B4-BE49-F238E27FC236}">
                <a16:creationId xmlns:a16="http://schemas.microsoft.com/office/drawing/2014/main" xmlns="" id="{E1878D1F-4911-664C-DDB2-DC47017B993F}"/>
              </a:ext>
            </a:extLst>
          </p:cNvPr>
          <p:cNvSpPr>
            <a:spLocks noGrp="1"/>
          </p:cNvSpPr>
          <p:nvPr>
            <p:ph type="sldNum" sz="quarter" idx="12"/>
          </p:nvPr>
        </p:nvSpPr>
        <p:spPr/>
        <p:txBody>
          <a:bodyPr/>
          <a:lstStyle/>
          <a:p>
            <a:fld id="{0B8DCAC3-4681-4AE1-A54D-8CBB80E588DC}" type="slidenum">
              <a:rPr lang="pt-BR" smtClean="0"/>
              <a:pPr/>
              <a:t>‹nº›</a:t>
            </a:fld>
            <a:endParaRPr lang="pt-BR" dirty="0"/>
          </a:p>
        </p:txBody>
      </p:sp>
    </p:spTree>
    <p:extLst>
      <p:ext uri="{BB962C8B-B14F-4D97-AF65-F5344CB8AC3E}">
        <p14:creationId xmlns:p14="http://schemas.microsoft.com/office/powerpoint/2010/main" xmlns="" val="39307864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xmlns="" id="{BA18820A-2656-23C4-A1F0-2D740C1D2B2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a:extLst>
              <a:ext uri="{FF2B5EF4-FFF2-40B4-BE49-F238E27FC236}">
                <a16:creationId xmlns:a16="http://schemas.microsoft.com/office/drawing/2014/main" xmlns="" id="{6F7FB51B-61DB-E708-07B7-E6C76D53975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xmlns="" id="{AB27A637-F862-E8B4-0CC6-22C2FE2E7F9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4130A4-57A5-4F3E-8036-3853C701EF34}" type="datetimeFigureOut">
              <a:rPr lang="pt-BR" smtClean="0"/>
              <a:pPr/>
              <a:t>12/06/2024</a:t>
            </a:fld>
            <a:endParaRPr lang="pt-BR" dirty="0"/>
          </a:p>
        </p:txBody>
      </p:sp>
      <p:sp>
        <p:nvSpPr>
          <p:cNvPr id="5" name="Espaço Reservado para Rodapé 4">
            <a:extLst>
              <a:ext uri="{FF2B5EF4-FFF2-40B4-BE49-F238E27FC236}">
                <a16:creationId xmlns:a16="http://schemas.microsoft.com/office/drawing/2014/main" xmlns="" id="{C8C1B40B-8ADF-7448-0119-993425C88B4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dirty="0"/>
          </a:p>
        </p:txBody>
      </p:sp>
      <p:sp>
        <p:nvSpPr>
          <p:cNvPr id="6" name="Espaço Reservado para Número de Slide 5">
            <a:extLst>
              <a:ext uri="{FF2B5EF4-FFF2-40B4-BE49-F238E27FC236}">
                <a16:creationId xmlns:a16="http://schemas.microsoft.com/office/drawing/2014/main" xmlns="" id="{CC4E87CC-5A5D-C634-FA41-9CD7B32967A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8DCAC3-4681-4AE1-A54D-8CBB80E588DC}" type="slidenum">
              <a:rPr lang="pt-BR" smtClean="0"/>
              <a:pPr/>
              <a:t>‹nº›</a:t>
            </a:fld>
            <a:endParaRPr lang="pt-BR" dirty="0"/>
          </a:p>
        </p:txBody>
      </p:sp>
    </p:spTree>
    <p:extLst>
      <p:ext uri="{BB962C8B-B14F-4D97-AF65-F5344CB8AC3E}">
        <p14:creationId xmlns:p14="http://schemas.microsoft.com/office/powerpoint/2010/main" xmlns="" val="15121578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33.jpeg"/><Relationship Id="rId7" Type="http://schemas.openxmlformats.org/officeDocument/2006/relationships/image" Target="../media/image1.png"/><Relationship Id="rId2" Type="http://schemas.openxmlformats.org/officeDocument/2006/relationships/hyperlink" Target="mailto:criadpi@gmail.com" TargetMode="External"/><Relationship Id="rId1"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image" Target="../media/image35.png"/><Relationship Id="rId4" Type="http://schemas.openxmlformats.org/officeDocument/2006/relationships/image" Target="../media/image3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89EA062B-093D-B898-A561-A5624622D1E6}"/>
              </a:ext>
            </a:extLst>
          </p:cNvPr>
          <p:cNvSpPr>
            <a:spLocks noGrp="1"/>
          </p:cNvSpPr>
          <p:nvPr>
            <p:ph type="ctrTitle"/>
          </p:nvPr>
        </p:nvSpPr>
        <p:spPr/>
        <p:txBody>
          <a:bodyPr/>
          <a:lstStyle/>
          <a:p>
            <a:r>
              <a:rPr lang="pt-BR" dirty="0"/>
              <a:t>Vigilância Epidemiológica do Óbito Infantil e Fetal</a:t>
            </a:r>
          </a:p>
        </p:txBody>
      </p:sp>
      <p:sp>
        <p:nvSpPr>
          <p:cNvPr id="3" name="Subtítulo 2">
            <a:extLst>
              <a:ext uri="{FF2B5EF4-FFF2-40B4-BE49-F238E27FC236}">
                <a16:creationId xmlns:a16="http://schemas.microsoft.com/office/drawing/2014/main" xmlns="" id="{0AB96746-8EC4-C697-7DBC-FEEF02B90091}"/>
              </a:ext>
            </a:extLst>
          </p:cNvPr>
          <p:cNvSpPr>
            <a:spLocks noGrp="1"/>
          </p:cNvSpPr>
          <p:nvPr>
            <p:ph type="subTitle" idx="1"/>
          </p:nvPr>
        </p:nvSpPr>
        <p:spPr/>
        <p:txBody>
          <a:bodyPr/>
          <a:lstStyle/>
          <a:p>
            <a:r>
              <a:rPr lang="pt-BR" dirty="0"/>
              <a:t>Oficina de vigilância do Óbito de Mulher em Idade Fértil (MIF), Materno, Infantil, Fetal e Causa Mal </a:t>
            </a:r>
            <a:r>
              <a:rPr lang="pt-BR" dirty="0" smtClean="0"/>
              <a:t>Definida</a:t>
            </a:r>
            <a:endParaRPr lang="pt-BR" dirty="0"/>
          </a:p>
          <a:p>
            <a:r>
              <a:rPr lang="pt-BR" dirty="0"/>
              <a:t>TD </a:t>
            </a:r>
            <a:r>
              <a:rPr lang="pt-BR" dirty="0" smtClean="0"/>
              <a:t>CHAPADA DAS MANGABEIRAS</a:t>
            </a:r>
            <a:endParaRPr lang="pt-BR" dirty="0"/>
          </a:p>
        </p:txBody>
      </p:sp>
      <p:pic>
        <p:nvPicPr>
          <p:cNvPr id="4" name="Picture 5">
            <a:extLst>
              <a:ext uri="{FF2B5EF4-FFF2-40B4-BE49-F238E27FC236}">
                <a16:creationId xmlns:a16="http://schemas.microsoft.com/office/drawing/2014/main" xmlns="" id="{BF7B967C-092E-E28A-16C4-45EE51E25CF9}"/>
              </a:ext>
            </a:extLst>
          </p:cNvPr>
          <p:cNvPicPr>
            <a:picLocks noChangeAspect="1" noChangeArrowheads="1"/>
          </p:cNvPicPr>
          <p:nvPr/>
        </p:nvPicPr>
        <p:blipFill>
          <a:blip r:embed="rId2" cstate="print"/>
          <a:srcRect/>
          <a:stretch>
            <a:fillRect/>
          </a:stretch>
        </p:blipFill>
        <p:spPr bwMode="auto">
          <a:xfrm>
            <a:off x="20616" y="5769260"/>
            <a:ext cx="3238500" cy="1052736"/>
          </a:xfrm>
          <a:prstGeom prst="rect">
            <a:avLst/>
          </a:prstGeom>
          <a:noFill/>
          <a:ln w="9525">
            <a:noFill/>
            <a:miter lim="800000"/>
            <a:headEnd/>
            <a:tailEnd/>
          </a:ln>
        </p:spPr>
      </p:pic>
      <p:pic>
        <p:nvPicPr>
          <p:cNvPr id="5" name="Picture 3">
            <a:extLst>
              <a:ext uri="{FF2B5EF4-FFF2-40B4-BE49-F238E27FC236}">
                <a16:creationId xmlns:a16="http://schemas.microsoft.com/office/drawing/2014/main" xmlns="" id="{FCE77CD9-99F7-4C27-81F8-8DEE98C02DA2}"/>
              </a:ext>
            </a:extLst>
          </p:cNvPr>
          <p:cNvPicPr>
            <a:picLocks noChangeAspect="1" noChangeArrowheads="1"/>
          </p:cNvPicPr>
          <p:nvPr/>
        </p:nvPicPr>
        <p:blipFill>
          <a:blip r:embed="rId3" cstate="print"/>
          <a:srcRect/>
          <a:stretch>
            <a:fillRect/>
          </a:stretch>
        </p:blipFill>
        <p:spPr bwMode="auto">
          <a:xfrm>
            <a:off x="8528994" y="5877272"/>
            <a:ext cx="3347864" cy="980728"/>
          </a:xfrm>
          <a:prstGeom prst="rect">
            <a:avLst/>
          </a:prstGeom>
          <a:noFill/>
          <a:ln w="9525">
            <a:noFill/>
            <a:miter lim="800000"/>
            <a:headEnd/>
            <a:tailEnd/>
          </a:ln>
        </p:spPr>
      </p:pic>
    </p:spTree>
    <p:extLst>
      <p:ext uri="{BB962C8B-B14F-4D97-AF65-F5344CB8AC3E}">
        <p14:creationId xmlns:p14="http://schemas.microsoft.com/office/powerpoint/2010/main" xmlns="" val="9744680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a:extLst>
              <a:ext uri="{FF2B5EF4-FFF2-40B4-BE49-F238E27FC236}">
                <a16:creationId xmlns:a16="http://schemas.microsoft.com/office/drawing/2014/main" xmlns="" id="{4E7C5568-1DDA-88C4-9C2D-8538CE90762D}"/>
              </a:ext>
            </a:extLst>
          </p:cNvPr>
          <p:cNvPicPr>
            <a:picLocks noChangeAspect="1"/>
          </p:cNvPicPr>
          <p:nvPr/>
        </p:nvPicPr>
        <p:blipFill>
          <a:blip r:embed="rId2" cstate="print"/>
          <a:stretch>
            <a:fillRect/>
          </a:stretch>
        </p:blipFill>
        <p:spPr>
          <a:xfrm>
            <a:off x="0" y="0"/>
            <a:ext cx="11744960" cy="6421120"/>
          </a:xfrm>
          <a:prstGeom prst="rect">
            <a:avLst/>
          </a:prstGeom>
        </p:spPr>
      </p:pic>
    </p:spTree>
    <p:extLst>
      <p:ext uri="{BB962C8B-B14F-4D97-AF65-F5344CB8AC3E}">
        <p14:creationId xmlns:p14="http://schemas.microsoft.com/office/powerpoint/2010/main" xmlns="" val="37923838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xmlns="" id="{0BF9C9CE-5F35-43A4-45D9-B9B141BE50A5}"/>
              </a:ext>
            </a:extLst>
          </p:cNvPr>
          <p:cNvSpPr txBox="1">
            <a:spLocks noChangeArrowheads="1"/>
          </p:cNvSpPr>
          <p:nvPr/>
        </p:nvSpPr>
        <p:spPr>
          <a:xfrm>
            <a:off x="827087" y="692150"/>
            <a:ext cx="10608167" cy="5813753"/>
          </a:xfrm>
          <a:prstGeom prst="rect">
            <a:avLst/>
          </a:prstGeom>
          <a:solidFill>
            <a:schemeClr val="accent1">
              <a:lumMod val="40000"/>
              <a:lumOff val="60000"/>
            </a:schemeClr>
          </a:solidFill>
        </p:spPr>
        <p:txBody>
          <a:bodyPr/>
          <a:lstStyle/>
          <a:p>
            <a:pPr algn="ctr" eaLnBrk="1" fontAlgn="auto" hangingPunct="1">
              <a:spcBef>
                <a:spcPts val="0"/>
              </a:spcBef>
              <a:spcAft>
                <a:spcPts val="0"/>
              </a:spcAft>
              <a:defRPr/>
            </a:pPr>
            <a:endParaRPr lang="pt-BR" sz="3600" i="1" kern="0" dirty="0">
              <a:effectLst>
                <a:outerShdw blurRad="38100" dist="38100" dir="2700000" algn="tl">
                  <a:srgbClr val="000000">
                    <a:alpha val="43137"/>
                  </a:srgbClr>
                </a:outerShdw>
              </a:effectLst>
              <a:latin typeface="+mj-lt"/>
              <a:ea typeface="+mj-ea"/>
              <a:cs typeface="+mj-cs"/>
            </a:endParaRPr>
          </a:p>
          <a:p>
            <a:pPr algn="ctr" eaLnBrk="1" fontAlgn="auto" hangingPunct="1">
              <a:spcBef>
                <a:spcPts val="0"/>
              </a:spcBef>
              <a:spcAft>
                <a:spcPts val="0"/>
              </a:spcAft>
              <a:defRPr/>
            </a:pPr>
            <a:endParaRPr lang="pt-BR" sz="3600" i="1" kern="0" dirty="0">
              <a:effectLst>
                <a:outerShdw blurRad="38100" dist="38100" dir="2700000" algn="tl">
                  <a:srgbClr val="000000">
                    <a:alpha val="43137"/>
                  </a:srgbClr>
                </a:outerShdw>
              </a:effectLst>
              <a:latin typeface="+mj-lt"/>
              <a:ea typeface="+mj-ea"/>
              <a:cs typeface="+mj-cs"/>
            </a:endParaRPr>
          </a:p>
          <a:p>
            <a:pPr algn="ctr" eaLnBrk="1" fontAlgn="auto" hangingPunct="1">
              <a:spcBef>
                <a:spcPts val="0"/>
              </a:spcBef>
              <a:spcAft>
                <a:spcPts val="0"/>
              </a:spcAft>
              <a:defRPr/>
            </a:pPr>
            <a:r>
              <a:rPr lang="pt-BR" sz="3600" i="1" kern="0" dirty="0">
                <a:effectLst>
                  <a:outerShdw blurRad="38100" dist="38100" dir="2700000" algn="tl">
                    <a:srgbClr val="000000">
                      <a:alpha val="43137"/>
                    </a:srgbClr>
                  </a:outerShdw>
                </a:effectLst>
                <a:latin typeface="+mj-lt"/>
                <a:ea typeface="+mj-ea"/>
                <a:cs typeface="+mj-cs"/>
              </a:rPr>
              <a:t>DE QUE MORREM NOSSAS CRIANÇAS?</a:t>
            </a:r>
          </a:p>
        </p:txBody>
      </p:sp>
      <p:pic>
        <p:nvPicPr>
          <p:cNvPr id="3" name="Picture 5" descr="C:\Meus documentos\Minhas figuras\neo12.jpg">
            <a:extLst>
              <a:ext uri="{FF2B5EF4-FFF2-40B4-BE49-F238E27FC236}">
                <a16:creationId xmlns:a16="http://schemas.microsoft.com/office/drawing/2014/main" xmlns="" id="{8E61E26A-ED38-7885-8794-E3CE23E039DC}"/>
              </a:ext>
            </a:extLst>
          </p:cNvPr>
          <p:cNvPicPr>
            <a:picLocks noChangeAspect="1" noChangeArrowheads="1"/>
          </p:cNvPicPr>
          <p:nvPr/>
        </p:nvPicPr>
        <p:blipFill>
          <a:blip r:embed="rId2" cstate="print"/>
          <a:srcRect/>
          <a:stretch>
            <a:fillRect/>
          </a:stretch>
        </p:blipFill>
        <p:spPr bwMode="auto">
          <a:xfrm>
            <a:off x="7511175" y="2681013"/>
            <a:ext cx="3853738" cy="3579430"/>
          </a:xfrm>
          <a:prstGeom prst="rect">
            <a:avLst/>
          </a:prstGeom>
          <a:noFill/>
          <a:ln w="9525">
            <a:noFill/>
            <a:miter lim="800000"/>
            <a:headEnd/>
            <a:tailEnd/>
          </a:ln>
        </p:spPr>
      </p:pic>
    </p:spTree>
    <p:extLst>
      <p:ext uri="{BB962C8B-B14F-4D97-AF65-F5344CB8AC3E}">
        <p14:creationId xmlns:p14="http://schemas.microsoft.com/office/powerpoint/2010/main" xmlns="" val="16152062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a:extLst>
              <a:ext uri="{FF2B5EF4-FFF2-40B4-BE49-F238E27FC236}">
                <a16:creationId xmlns:a16="http://schemas.microsoft.com/office/drawing/2014/main" xmlns="" id="{1260B1B7-4488-31C1-A3A1-7CBB032377A6}"/>
              </a:ext>
            </a:extLst>
          </p:cNvPr>
          <p:cNvPicPr>
            <a:picLocks noChangeAspect="1"/>
          </p:cNvPicPr>
          <p:nvPr/>
        </p:nvPicPr>
        <p:blipFill>
          <a:blip r:embed="rId2" cstate="print"/>
          <a:stretch>
            <a:fillRect/>
          </a:stretch>
        </p:blipFill>
        <p:spPr>
          <a:xfrm>
            <a:off x="314960" y="172720"/>
            <a:ext cx="11460480" cy="6573519"/>
          </a:xfrm>
          <a:prstGeom prst="rect">
            <a:avLst/>
          </a:prstGeom>
        </p:spPr>
      </p:pic>
    </p:spTree>
    <p:extLst>
      <p:ext uri="{BB962C8B-B14F-4D97-AF65-F5344CB8AC3E}">
        <p14:creationId xmlns:p14="http://schemas.microsoft.com/office/powerpoint/2010/main" xmlns="" val="41320867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xmlns="" id="{8A01BF72-4F97-F926-B948-942D8C628F52}"/>
              </a:ext>
            </a:extLst>
          </p:cNvPr>
          <p:cNvPicPr>
            <a:picLocks noChangeAspect="1"/>
          </p:cNvPicPr>
          <p:nvPr/>
        </p:nvPicPr>
        <p:blipFill>
          <a:blip r:embed="rId2" cstate="print"/>
          <a:stretch>
            <a:fillRect/>
          </a:stretch>
        </p:blipFill>
        <p:spPr>
          <a:xfrm>
            <a:off x="162560" y="0"/>
            <a:ext cx="11795760" cy="6858000"/>
          </a:xfrm>
          <a:prstGeom prst="rect">
            <a:avLst/>
          </a:prstGeom>
        </p:spPr>
      </p:pic>
    </p:spTree>
    <p:extLst>
      <p:ext uri="{BB962C8B-B14F-4D97-AF65-F5344CB8AC3E}">
        <p14:creationId xmlns:p14="http://schemas.microsoft.com/office/powerpoint/2010/main" xmlns="" val="890042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a:extLst>
              <a:ext uri="{FF2B5EF4-FFF2-40B4-BE49-F238E27FC236}">
                <a16:creationId xmlns:a16="http://schemas.microsoft.com/office/drawing/2014/main" xmlns="" id="{FBEF7E71-5540-10D8-0E9A-2601C2014B8F}"/>
              </a:ext>
            </a:extLst>
          </p:cNvPr>
          <p:cNvPicPr>
            <a:picLocks noChangeAspect="1"/>
          </p:cNvPicPr>
          <p:nvPr/>
        </p:nvPicPr>
        <p:blipFill>
          <a:blip r:embed="rId2" cstate="print"/>
          <a:stretch>
            <a:fillRect/>
          </a:stretch>
        </p:blipFill>
        <p:spPr>
          <a:xfrm>
            <a:off x="1061544" y="213360"/>
            <a:ext cx="10152993" cy="6145399"/>
          </a:xfrm>
          <a:prstGeom prst="rect">
            <a:avLst/>
          </a:prstGeom>
        </p:spPr>
      </p:pic>
    </p:spTree>
    <p:extLst>
      <p:ext uri="{BB962C8B-B14F-4D97-AF65-F5344CB8AC3E}">
        <p14:creationId xmlns:p14="http://schemas.microsoft.com/office/powerpoint/2010/main" xmlns="" val="31272364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xmlns="" id="{92C4201D-47D1-9116-E501-502318032B06}"/>
              </a:ext>
            </a:extLst>
          </p:cNvPr>
          <p:cNvPicPr>
            <a:picLocks noChangeAspect="1"/>
          </p:cNvPicPr>
          <p:nvPr/>
        </p:nvPicPr>
        <p:blipFill>
          <a:blip r:embed="rId2" cstate="print"/>
          <a:stretch>
            <a:fillRect/>
          </a:stretch>
        </p:blipFill>
        <p:spPr>
          <a:xfrm>
            <a:off x="467360" y="203200"/>
            <a:ext cx="11470640" cy="6370320"/>
          </a:xfrm>
          <a:prstGeom prst="rect">
            <a:avLst/>
          </a:prstGeom>
        </p:spPr>
      </p:pic>
    </p:spTree>
    <p:extLst>
      <p:ext uri="{BB962C8B-B14F-4D97-AF65-F5344CB8AC3E}">
        <p14:creationId xmlns:p14="http://schemas.microsoft.com/office/powerpoint/2010/main" xmlns="" val="34016233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xmlns="" id="{648273A8-2C79-D926-B775-5BFC483F18C7}"/>
              </a:ext>
            </a:extLst>
          </p:cNvPr>
          <p:cNvPicPr>
            <a:picLocks noChangeAspect="1"/>
          </p:cNvPicPr>
          <p:nvPr/>
        </p:nvPicPr>
        <p:blipFill>
          <a:blip r:embed="rId2" cstate="print"/>
          <a:stretch>
            <a:fillRect/>
          </a:stretch>
        </p:blipFill>
        <p:spPr>
          <a:xfrm>
            <a:off x="436880" y="152400"/>
            <a:ext cx="11419839" cy="6482079"/>
          </a:xfrm>
          <a:prstGeom prst="rect">
            <a:avLst/>
          </a:prstGeom>
        </p:spPr>
      </p:pic>
    </p:spTree>
    <p:extLst>
      <p:ext uri="{BB962C8B-B14F-4D97-AF65-F5344CB8AC3E}">
        <p14:creationId xmlns:p14="http://schemas.microsoft.com/office/powerpoint/2010/main" xmlns="" val="30401523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xmlns="" id="{0C12539E-9CDB-9D04-A5A3-A5279D8DACBE}"/>
              </a:ext>
            </a:extLst>
          </p:cNvPr>
          <p:cNvPicPr>
            <a:picLocks noChangeAspect="1"/>
          </p:cNvPicPr>
          <p:nvPr/>
        </p:nvPicPr>
        <p:blipFill>
          <a:blip r:embed="rId2" cstate="print"/>
          <a:stretch>
            <a:fillRect/>
          </a:stretch>
        </p:blipFill>
        <p:spPr>
          <a:xfrm>
            <a:off x="172720" y="355600"/>
            <a:ext cx="11836400" cy="6248399"/>
          </a:xfrm>
          <a:prstGeom prst="rect">
            <a:avLst/>
          </a:prstGeom>
        </p:spPr>
      </p:pic>
    </p:spTree>
    <p:extLst>
      <p:ext uri="{BB962C8B-B14F-4D97-AF65-F5344CB8AC3E}">
        <p14:creationId xmlns:p14="http://schemas.microsoft.com/office/powerpoint/2010/main" xmlns="" val="16006512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xmlns="" id="{3D626DE3-1A52-03EA-A4F4-B9BD209EA4B2}"/>
              </a:ext>
            </a:extLst>
          </p:cNvPr>
          <p:cNvPicPr>
            <a:picLocks noChangeAspect="1"/>
          </p:cNvPicPr>
          <p:nvPr/>
        </p:nvPicPr>
        <p:blipFill>
          <a:blip r:embed="rId2" cstate="print"/>
          <a:stretch>
            <a:fillRect/>
          </a:stretch>
        </p:blipFill>
        <p:spPr>
          <a:xfrm>
            <a:off x="1534420" y="1223683"/>
            <a:ext cx="9478722" cy="4961964"/>
          </a:xfrm>
          <a:prstGeom prst="rect">
            <a:avLst/>
          </a:prstGeom>
        </p:spPr>
      </p:pic>
      <p:sp>
        <p:nvSpPr>
          <p:cNvPr id="5" name="CaixaDeTexto 4"/>
          <p:cNvSpPr txBox="1"/>
          <p:nvPr/>
        </p:nvSpPr>
        <p:spPr>
          <a:xfrm>
            <a:off x="1882588" y="336176"/>
            <a:ext cx="8821271" cy="461665"/>
          </a:xfrm>
          <a:prstGeom prst="rect">
            <a:avLst/>
          </a:prstGeom>
          <a:noFill/>
        </p:spPr>
        <p:txBody>
          <a:bodyPr wrap="square" rtlCol="0">
            <a:spAutoFit/>
          </a:bodyPr>
          <a:lstStyle/>
          <a:p>
            <a:r>
              <a:rPr lang="pt-BR" sz="2400" dirty="0" smtClean="0"/>
              <a:t>ÓBITOS INFANTIS SEGUNDO LOCAL DE OCORRÊNCIA. PIAUÍ, 2024 </a:t>
            </a:r>
            <a:endParaRPr lang="pt-BR" sz="2400" dirty="0"/>
          </a:p>
        </p:txBody>
      </p:sp>
    </p:spTree>
    <p:extLst>
      <p:ext uri="{BB962C8B-B14F-4D97-AF65-F5344CB8AC3E}">
        <p14:creationId xmlns:p14="http://schemas.microsoft.com/office/powerpoint/2010/main" xmlns="" val="33739011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63CB2A24-9C01-501A-84DF-6E19C96A80D9}"/>
              </a:ext>
            </a:extLst>
          </p:cNvPr>
          <p:cNvSpPr>
            <a:spLocks noGrp="1"/>
          </p:cNvSpPr>
          <p:nvPr>
            <p:ph type="title" idx="4294967295"/>
          </p:nvPr>
        </p:nvSpPr>
        <p:spPr>
          <a:xfrm>
            <a:off x="793377" y="1696291"/>
            <a:ext cx="10515600" cy="2852737"/>
          </a:xfrm>
        </p:spPr>
        <p:txBody>
          <a:bodyPr>
            <a:normAutofit/>
          </a:bodyPr>
          <a:lstStyle/>
          <a:p>
            <a:pPr algn="ctr"/>
            <a:r>
              <a:rPr lang="pt-BR" sz="4800" b="1" dirty="0" smtClean="0"/>
              <a:t>  Distribuição </a:t>
            </a:r>
            <a:r>
              <a:rPr lang="pt-BR" sz="4800" b="1" dirty="0"/>
              <a:t>dos óbitos infantis e fetais por Território de Desenvolvimento</a:t>
            </a:r>
          </a:p>
        </p:txBody>
      </p:sp>
    </p:spTree>
    <p:extLst>
      <p:ext uri="{BB962C8B-B14F-4D97-AF65-F5344CB8AC3E}">
        <p14:creationId xmlns:p14="http://schemas.microsoft.com/office/powerpoint/2010/main" xmlns="" val="5265861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7C8F7416-ECAA-66F9-6D62-C61729EC7F62}"/>
              </a:ext>
            </a:extLst>
          </p:cNvPr>
          <p:cNvSpPr>
            <a:spLocks noGrp="1"/>
          </p:cNvSpPr>
          <p:nvPr>
            <p:ph type="title"/>
          </p:nvPr>
        </p:nvSpPr>
        <p:spPr/>
        <p:txBody>
          <a:bodyPr/>
          <a:lstStyle/>
          <a:p>
            <a:pPr algn="ctr"/>
            <a:r>
              <a:rPr lang="pt-BR" b="1" dirty="0"/>
              <a:t>VIGILÂNCIA EPIDEMIOLÓGICA</a:t>
            </a:r>
          </a:p>
        </p:txBody>
      </p:sp>
      <p:sp>
        <p:nvSpPr>
          <p:cNvPr id="3" name="Espaço Reservado para Conteúdo 2">
            <a:extLst>
              <a:ext uri="{FF2B5EF4-FFF2-40B4-BE49-F238E27FC236}">
                <a16:creationId xmlns:a16="http://schemas.microsoft.com/office/drawing/2014/main" xmlns="" id="{FE1CB2BF-EF3F-9BF7-669C-6641DAF2CBF3}"/>
              </a:ext>
            </a:extLst>
          </p:cNvPr>
          <p:cNvSpPr>
            <a:spLocks noGrp="1"/>
          </p:cNvSpPr>
          <p:nvPr>
            <p:ph idx="1"/>
          </p:nvPr>
        </p:nvSpPr>
        <p:spPr>
          <a:xfrm>
            <a:off x="838200" y="1859622"/>
            <a:ext cx="5840002" cy="4058293"/>
          </a:xfrm>
        </p:spPr>
        <p:txBody>
          <a:bodyPr>
            <a:noAutofit/>
          </a:bodyPr>
          <a:lstStyle/>
          <a:p>
            <a:pPr marL="0" indent="0" algn="ctr">
              <a:buNone/>
            </a:pPr>
            <a:r>
              <a:rPr lang="pt-BR" b="1" dirty="0"/>
              <a:t>“Entende-se por vigilância epidemiológica um conjunto de ações que proporcionam o conhecimento, a detecção ou prevenção de qualquer mudança nos fatores determinantes e condicionantes de saúde individual ou coletiva, com a finalidade de recomendar e adotar as medidas de prevenção e controle das doenças ou agravos. (BRASIL, 1990)”</a:t>
            </a:r>
          </a:p>
        </p:txBody>
      </p:sp>
      <p:pic>
        <p:nvPicPr>
          <p:cNvPr id="7" name="Imagem 6">
            <a:extLst>
              <a:ext uri="{FF2B5EF4-FFF2-40B4-BE49-F238E27FC236}">
                <a16:creationId xmlns:a16="http://schemas.microsoft.com/office/drawing/2014/main" xmlns="" id="{538E3819-BE9D-BC9A-A599-0EAA668E7A1D}"/>
              </a:ext>
            </a:extLst>
          </p:cNvPr>
          <p:cNvPicPr>
            <a:picLocks noChangeAspect="1"/>
          </p:cNvPicPr>
          <p:nvPr/>
        </p:nvPicPr>
        <p:blipFill>
          <a:blip r:embed="rId2" cstate="print"/>
          <a:stretch>
            <a:fillRect/>
          </a:stretch>
        </p:blipFill>
        <p:spPr>
          <a:xfrm flipH="1">
            <a:off x="8157681" y="1638336"/>
            <a:ext cx="3380198" cy="4854539"/>
          </a:xfrm>
          <a:prstGeom prst="rect">
            <a:avLst/>
          </a:prstGeom>
        </p:spPr>
      </p:pic>
    </p:spTree>
    <p:extLst>
      <p:ext uri="{BB962C8B-B14F-4D97-AF65-F5344CB8AC3E}">
        <p14:creationId xmlns:p14="http://schemas.microsoft.com/office/powerpoint/2010/main" xmlns="" val="3851123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xmlns="" id="{B47AC3C1-E0CD-4A97-C64F-4F42D24C1FE3}"/>
              </a:ext>
            </a:extLst>
          </p:cNvPr>
          <p:cNvPicPr>
            <a:picLocks noChangeAspect="1"/>
          </p:cNvPicPr>
          <p:nvPr/>
        </p:nvPicPr>
        <p:blipFill>
          <a:blip r:embed="rId2" cstate="print"/>
          <a:stretch>
            <a:fillRect/>
          </a:stretch>
        </p:blipFill>
        <p:spPr>
          <a:xfrm>
            <a:off x="345440" y="0"/>
            <a:ext cx="11633200" cy="6858000"/>
          </a:xfrm>
          <a:prstGeom prst="rect">
            <a:avLst/>
          </a:prstGeom>
        </p:spPr>
      </p:pic>
    </p:spTree>
    <p:extLst>
      <p:ext uri="{BB962C8B-B14F-4D97-AF65-F5344CB8AC3E}">
        <p14:creationId xmlns:p14="http://schemas.microsoft.com/office/powerpoint/2010/main" xmlns="" val="1112626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xmlns="" id="{F3D1641C-6D56-30F4-39F7-300C74DF1A5D}"/>
              </a:ext>
            </a:extLst>
          </p:cNvPr>
          <p:cNvPicPr>
            <a:picLocks noChangeAspect="1"/>
          </p:cNvPicPr>
          <p:nvPr/>
        </p:nvPicPr>
        <p:blipFill>
          <a:blip r:embed="rId2" cstate="print"/>
          <a:stretch>
            <a:fillRect/>
          </a:stretch>
        </p:blipFill>
        <p:spPr>
          <a:xfrm>
            <a:off x="284480" y="243840"/>
            <a:ext cx="11704320" cy="6400800"/>
          </a:xfrm>
          <a:prstGeom prst="rect">
            <a:avLst/>
          </a:prstGeom>
        </p:spPr>
      </p:pic>
    </p:spTree>
    <p:extLst>
      <p:ext uri="{BB962C8B-B14F-4D97-AF65-F5344CB8AC3E}">
        <p14:creationId xmlns:p14="http://schemas.microsoft.com/office/powerpoint/2010/main" xmlns="" val="357744908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xmlns="" id="{B7E5C9B2-1D43-0D6F-7234-097269F75637}"/>
              </a:ext>
            </a:extLst>
          </p:cNvPr>
          <p:cNvSpPr>
            <a:spLocks noGrp="1"/>
          </p:cNvSpPr>
          <p:nvPr>
            <p:ph type="title"/>
          </p:nvPr>
        </p:nvSpPr>
        <p:spPr/>
        <p:txBody>
          <a:bodyPr/>
          <a:lstStyle/>
          <a:p>
            <a:r>
              <a:rPr lang="pt-BR" b="1" dirty="0"/>
              <a:t>VIGILÂNCIA DOS ÓBITOS</a:t>
            </a:r>
            <a:r>
              <a:rPr lang="pt-BR" dirty="0"/>
              <a:t> </a:t>
            </a:r>
            <a:r>
              <a:rPr lang="pt-BR" b="1" dirty="0"/>
              <a:t>INFANTIS E FETAIS</a:t>
            </a:r>
          </a:p>
        </p:txBody>
      </p:sp>
      <p:pic>
        <p:nvPicPr>
          <p:cNvPr id="9" name="Imagem 8">
            <a:extLst>
              <a:ext uri="{FF2B5EF4-FFF2-40B4-BE49-F238E27FC236}">
                <a16:creationId xmlns:a16="http://schemas.microsoft.com/office/drawing/2014/main" xmlns="" id="{C92B0528-FD44-C610-EB94-953469149B00}"/>
              </a:ext>
            </a:extLst>
          </p:cNvPr>
          <p:cNvPicPr>
            <a:picLocks noChangeAspect="1"/>
          </p:cNvPicPr>
          <p:nvPr/>
        </p:nvPicPr>
        <p:blipFill>
          <a:blip r:embed="rId2" cstate="print"/>
          <a:stretch>
            <a:fillRect/>
          </a:stretch>
        </p:blipFill>
        <p:spPr>
          <a:xfrm>
            <a:off x="8013836" y="4102699"/>
            <a:ext cx="4178164" cy="2766324"/>
          </a:xfrm>
          <a:prstGeom prst="rect">
            <a:avLst/>
          </a:prstGeom>
        </p:spPr>
      </p:pic>
    </p:spTree>
    <p:extLst>
      <p:ext uri="{BB962C8B-B14F-4D97-AF65-F5344CB8AC3E}">
        <p14:creationId xmlns:p14="http://schemas.microsoft.com/office/powerpoint/2010/main" xmlns="" val="113834081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4E7784BD-5EBD-E9BC-4D47-D05E533A3A5E}"/>
              </a:ext>
            </a:extLst>
          </p:cNvPr>
          <p:cNvSpPr>
            <a:spLocks noGrp="1"/>
          </p:cNvSpPr>
          <p:nvPr>
            <p:ph type="title"/>
          </p:nvPr>
        </p:nvSpPr>
        <p:spPr>
          <a:xfrm>
            <a:off x="838200" y="365126"/>
            <a:ext cx="10515600" cy="846618"/>
          </a:xfrm>
        </p:spPr>
        <p:txBody>
          <a:bodyPr/>
          <a:lstStyle/>
          <a:p>
            <a:r>
              <a:rPr lang="pt-BR" b="1" dirty="0"/>
              <a:t>VIGILÂNCIA DOS ÓBITOS</a:t>
            </a:r>
          </a:p>
        </p:txBody>
      </p:sp>
      <p:sp>
        <p:nvSpPr>
          <p:cNvPr id="3" name="Espaço Reservado para Conteúdo 2">
            <a:extLst>
              <a:ext uri="{FF2B5EF4-FFF2-40B4-BE49-F238E27FC236}">
                <a16:creationId xmlns:a16="http://schemas.microsoft.com/office/drawing/2014/main" xmlns="" id="{25382A0D-727A-0116-1616-DB00CC231FA7}"/>
              </a:ext>
            </a:extLst>
          </p:cNvPr>
          <p:cNvSpPr>
            <a:spLocks noGrp="1"/>
          </p:cNvSpPr>
          <p:nvPr>
            <p:ph idx="1"/>
          </p:nvPr>
        </p:nvSpPr>
        <p:spPr>
          <a:xfrm>
            <a:off x="838200" y="1414659"/>
            <a:ext cx="10515600" cy="2520344"/>
          </a:xfrm>
        </p:spPr>
        <p:txBody>
          <a:bodyPr>
            <a:normAutofit lnSpcReduction="10000"/>
          </a:bodyPr>
          <a:lstStyle/>
          <a:p>
            <a:r>
              <a:rPr lang="pt-BR" b="1" dirty="0"/>
              <a:t>Portaria 1.399 de 15 de dezembro de 1999</a:t>
            </a:r>
          </a:p>
          <a:p>
            <a:pPr marL="0" indent="0" algn="just">
              <a:lnSpc>
                <a:spcPct val="150000"/>
              </a:lnSpc>
              <a:buNone/>
            </a:pPr>
            <a:r>
              <a:rPr lang="pt-BR" dirty="0"/>
              <a:t> “ A vigilância epidemiológica da mortalidade infantil e materna é uma das atribuições do município, cabendo a ele garantir estrutura e equipes compatíveis com o exercício dessas atividades”.</a:t>
            </a:r>
          </a:p>
        </p:txBody>
      </p:sp>
      <p:sp>
        <p:nvSpPr>
          <p:cNvPr id="4" name="CaixaDeTexto 3">
            <a:extLst>
              <a:ext uri="{FF2B5EF4-FFF2-40B4-BE49-F238E27FC236}">
                <a16:creationId xmlns:a16="http://schemas.microsoft.com/office/drawing/2014/main" xmlns="" id="{FB83CE40-B164-55E7-BD09-51F925724C4B}"/>
              </a:ext>
            </a:extLst>
          </p:cNvPr>
          <p:cNvSpPr txBox="1"/>
          <p:nvPr/>
        </p:nvSpPr>
        <p:spPr>
          <a:xfrm>
            <a:off x="838200" y="4137919"/>
            <a:ext cx="10099497" cy="2610843"/>
          </a:xfrm>
          <a:prstGeom prst="rect">
            <a:avLst/>
          </a:prstGeom>
          <a:noFill/>
        </p:spPr>
        <p:txBody>
          <a:bodyPr wrap="square" rtlCol="0">
            <a:spAutoFit/>
          </a:bodyPr>
          <a:lstStyle/>
          <a:p>
            <a:pPr algn="just">
              <a:lnSpc>
                <a:spcPct val="150000"/>
              </a:lnSpc>
            </a:pPr>
            <a:r>
              <a:rPr lang="pt-BR" sz="2800" b="1" dirty="0"/>
              <a:t>Portaria 72 de 11 de janeiro de 2010 </a:t>
            </a:r>
          </a:p>
          <a:p>
            <a:pPr algn="just">
              <a:lnSpc>
                <a:spcPct val="150000"/>
              </a:lnSpc>
            </a:pPr>
            <a:r>
              <a:rPr lang="pt-BR" sz="2800" dirty="0"/>
              <a:t>“ A vigilância do óbito infantil e fetal é obrigatória nos serviços de saúde (públicos e privados) que integram o Sistema Único de Saúde”.</a:t>
            </a:r>
          </a:p>
        </p:txBody>
      </p:sp>
    </p:spTree>
    <p:extLst>
      <p:ext uri="{BB962C8B-B14F-4D97-AF65-F5344CB8AC3E}">
        <p14:creationId xmlns:p14="http://schemas.microsoft.com/office/powerpoint/2010/main" xmlns="" val="218352387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17DC29F2-A24E-0B60-B84A-862CAEFC07C0}"/>
              </a:ext>
            </a:extLst>
          </p:cNvPr>
          <p:cNvSpPr>
            <a:spLocks noGrp="1"/>
          </p:cNvSpPr>
          <p:nvPr>
            <p:ph type="title"/>
          </p:nvPr>
        </p:nvSpPr>
        <p:spPr/>
        <p:txBody>
          <a:bodyPr/>
          <a:lstStyle/>
          <a:p>
            <a:r>
              <a:rPr lang="pt-BR" b="1" dirty="0"/>
              <a:t>VIGILÂNCIA DO ÓBITO INFANTIL E FETAL</a:t>
            </a:r>
            <a:endParaRPr lang="pt-BR" dirty="0"/>
          </a:p>
        </p:txBody>
      </p:sp>
      <p:sp>
        <p:nvSpPr>
          <p:cNvPr id="3" name="Espaço Reservado para Conteúdo 2">
            <a:extLst>
              <a:ext uri="{FF2B5EF4-FFF2-40B4-BE49-F238E27FC236}">
                <a16:creationId xmlns:a16="http://schemas.microsoft.com/office/drawing/2014/main" xmlns="" id="{26073D8B-B00D-8B6D-3335-5129DEF3C068}"/>
              </a:ext>
            </a:extLst>
          </p:cNvPr>
          <p:cNvSpPr>
            <a:spLocks noGrp="1"/>
          </p:cNvSpPr>
          <p:nvPr>
            <p:ph idx="1"/>
          </p:nvPr>
        </p:nvSpPr>
        <p:spPr/>
        <p:txBody>
          <a:bodyPr/>
          <a:lstStyle/>
          <a:p>
            <a:pPr marL="0" indent="0">
              <a:buNone/>
            </a:pPr>
            <a:r>
              <a:rPr lang="pt-BR" b="1" u="sng" dirty="0"/>
              <a:t>Notificação:</a:t>
            </a:r>
          </a:p>
          <a:p>
            <a:pPr marL="0" indent="0">
              <a:buNone/>
            </a:pPr>
            <a:endParaRPr lang="pt-BR" dirty="0"/>
          </a:p>
          <a:p>
            <a:pPr>
              <a:lnSpc>
                <a:spcPct val="150000"/>
              </a:lnSpc>
            </a:pPr>
            <a:r>
              <a:rPr lang="pt-BR" dirty="0"/>
              <a:t> </a:t>
            </a:r>
            <a:r>
              <a:rPr lang="pt-BR" sz="2800" b="1" dirty="0"/>
              <a:t>Portaria 72 de 11 de janeiro de 2010 -</a:t>
            </a:r>
            <a:r>
              <a:rPr lang="pt-BR" dirty="0"/>
              <a:t> “ Determina o prazo de 48 horas para a notificação do óbito e de 120 dias para a conclusão da sua investigação”.</a:t>
            </a:r>
          </a:p>
          <a:p>
            <a:pPr marL="0" indent="0">
              <a:lnSpc>
                <a:spcPct val="150000"/>
              </a:lnSpc>
              <a:buNone/>
            </a:pPr>
            <a:r>
              <a:rPr lang="pt-BR" dirty="0"/>
              <a:t> </a:t>
            </a:r>
          </a:p>
        </p:txBody>
      </p:sp>
    </p:spTree>
    <p:extLst>
      <p:ext uri="{BB962C8B-B14F-4D97-AF65-F5344CB8AC3E}">
        <p14:creationId xmlns:p14="http://schemas.microsoft.com/office/powerpoint/2010/main" xmlns="" val="30268972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A60C6744-D4E6-36D7-7D8F-708C26F3755E}"/>
              </a:ext>
            </a:extLst>
          </p:cNvPr>
          <p:cNvSpPr>
            <a:spLocks noGrp="1"/>
          </p:cNvSpPr>
          <p:nvPr>
            <p:ph type="title"/>
          </p:nvPr>
        </p:nvSpPr>
        <p:spPr>
          <a:xfrm>
            <a:off x="838200" y="365126"/>
            <a:ext cx="10515600" cy="385646"/>
          </a:xfrm>
        </p:spPr>
        <p:txBody>
          <a:bodyPr>
            <a:normAutofit fontScale="90000"/>
          </a:bodyPr>
          <a:lstStyle/>
          <a:p>
            <a:r>
              <a:rPr lang="pt-BR" b="1" dirty="0"/>
              <a:t>VIGILÂNCIA DO ÓBITO INFANTIL E FETAL</a:t>
            </a:r>
            <a:endParaRPr lang="pt-BR" dirty="0"/>
          </a:p>
        </p:txBody>
      </p:sp>
      <p:sp>
        <p:nvSpPr>
          <p:cNvPr id="3" name="Espaço Reservado para Conteúdo 2">
            <a:extLst>
              <a:ext uri="{FF2B5EF4-FFF2-40B4-BE49-F238E27FC236}">
                <a16:creationId xmlns:a16="http://schemas.microsoft.com/office/drawing/2014/main" xmlns="" id="{2E570B7A-9597-31FA-7CDC-F2C92334D25E}"/>
              </a:ext>
            </a:extLst>
          </p:cNvPr>
          <p:cNvSpPr>
            <a:spLocks noGrp="1"/>
          </p:cNvSpPr>
          <p:nvPr>
            <p:ph idx="1"/>
          </p:nvPr>
        </p:nvSpPr>
        <p:spPr>
          <a:xfrm>
            <a:off x="838200" y="958080"/>
            <a:ext cx="10515600" cy="5153962"/>
          </a:xfrm>
          <a:solidFill>
            <a:schemeClr val="accent1">
              <a:lumMod val="20000"/>
              <a:lumOff val="80000"/>
            </a:schemeClr>
          </a:solidFill>
        </p:spPr>
        <p:txBody>
          <a:bodyPr/>
          <a:lstStyle/>
          <a:p>
            <a:r>
              <a:rPr lang="pt-BR" u="sng" dirty="0"/>
              <a:t>Fluxo da Investigação – ocorrência = residência</a:t>
            </a:r>
          </a:p>
          <a:p>
            <a:pPr marL="0" indent="0">
              <a:buNone/>
            </a:pPr>
            <a:endParaRPr lang="pt-BR" dirty="0"/>
          </a:p>
          <a:p>
            <a:pPr marL="0" indent="0">
              <a:buNone/>
            </a:pPr>
            <a:r>
              <a:rPr lang="pt-BR" dirty="0"/>
              <a:t>Captação do óbito                         Notificação no SIM </a:t>
            </a:r>
          </a:p>
        </p:txBody>
      </p:sp>
      <p:sp>
        <p:nvSpPr>
          <p:cNvPr id="5" name="Seta: para a Direita 4">
            <a:extLst>
              <a:ext uri="{FF2B5EF4-FFF2-40B4-BE49-F238E27FC236}">
                <a16:creationId xmlns:a16="http://schemas.microsoft.com/office/drawing/2014/main" xmlns="" id="{5A31F324-C384-3CFA-C85B-891544A0BCD6}"/>
              </a:ext>
            </a:extLst>
          </p:cNvPr>
          <p:cNvSpPr/>
          <p:nvPr/>
        </p:nvSpPr>
        <p:spPr>
          <a:xfrm>
            <a:off x="3792357" y="1948654"/>
            <a:ext cx="1636290" cy="369332"/>
          </a:xfrm>
          <a:prstGeom prst="rightArrow">
            <a:avLst>
              <a:gd name="adj1" fmla="val 29151"/>
              <a:gd name="adj2" fmla="val 5000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8" name="Conector de Seta Reta 7">
            <a:extLst>
              <a:ext uri="{FF2B5EF4-FFF2-40B4-BE49-F238E27FC236}">
                <a16:creationId xmlns:a16="http://schemas.microsoft.com/office/drawing/2014/main" xmlns="" id="{1E0C7356-530B-1F5F-824E-0BAE52EEFB2A}"/>
              </a:ext>
            </a:extLst>
          </p:cNvPr>
          <p:cNvCxnSpPr>
            <a:cxnSpLocks/>
          </p:cNvCxnSpPr>
          <p:nvPr/>
        </p:nvCxnSpPr>
        <p:spPr>
          <a:xfrm flipH="1">
            <a:off x="2191354" y="2569945"/>
            <a:ext cx="1118935" cy="81624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0" name="Conector de Seta Reta 9">
            <a:extLst>
              <a:ext uri="{FF2B5EF4-FFF2-40B4-BE49-F238E27FC236}">
                <a16:creationId xmlns:a16="http://schemas.microsoft.com/office/drawing/2014/main" xmlns="" id="{E44BB955-02C7-1FD3-577F-2517A1794EED}"/>
              </a:ext>
            </a:extLst>
          </p:cNvPr>
          <p:cNvCxnSpPr>
            <a:cxnSpLocks/>
          </p:cNvCxnSpPr>
          <p:nvPr/>
        </p:nvCxnSpPr>
        <p:spPr>
          <a:xfrm>
            <a:off x="4494998" y="2433286"/>
            <a:ext cx="0" cy="95290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4" name="Conector de Seta Reta 13">
            <a:extLst>
              <a:ext uri="{FF2B5EF4-FFF2-40B4-BE49-F238E27FC236}">
                <a16:creationId xmlns:a16="http://schemas.microsoft.com/office/drawing/2014/main" xmlns="" id="{887C4254-F268-A8CD-C068-C30C936FA0D4}"/>
              </a:ext>
            </a:extLst>
          </p:cNvPr>
          <p:cNvCxnSpPr>
            <a:cxnSpLocks/>
          </p:cNvCxnSpPr>
          <p:nvPr/>
        </p:nvCxnSpPr>
        <p:spPr>
          <a:xfrm>
            <a:off x="5784784" y="2569945"/>
            <a:ext cx="1357161" cy="774015"/>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16" name="CaixaDeTexto 15">
            <a:extLst>
              <a:ext uri="{FF2B5EF4-FFF2-40B4-BE49-F238E27FC236}">
                <a16:creationId xmlns:a16="http://schemas.microsoft.com/office/drawing/2014/main" xmlns="" id="{B85D95BE-D454-DD44-29F3-0D652E0C5937}"/>
              </a:ext>
            </a:extLst>
          </p:cNvPr>
          <p:cNvSpPr txBox="1"/>
          <p:nvPr/>
        </p:nvSpPr>
        <p:spPr>
          <a:xfrm>
            <a:off x="1345131" y="3318817"/>
            <a:ext cx="1349944" cy="646331"/>
          </a:xfrm>
          <a:prstGeom prst="rect">
            <a:avLst/>
          </a:prstGeom>
          <a:noFill/>
        </p:spPr>
        <p:txBody>
          <a:bodyPr wrap="square">
            <a:spAutoFit/>
          </a:bodyPr>
          <a:lstStyle/>
          <a:p>
            <a:r>
              <a:rPr lang="pt-BR" dirty="0"/>
              <a:t>Investigação Hospitalar</a:t>
            </a:r>
          </a:p>
        </p:txBody>
      </p:sp>
      <p:sp>
        <p:nvSpPr>
          <p:cNvPr id="18" name="CaixaDeTexto 17">
            <a:extLst>
              <a:ext uri="{FF2B5EF4-FFF2-40B4-BE49-F238E27FC236}">
                <a16:creationId xmlns:a16="http://schemas.microsoft.com/office/drawing/2014/main" xmlns="" id="{36D8B011-92C4-3949-818A-DCC251973D80}"/>
              </a:ext>
            </a:extLst>
          </p:cNvPr>
          <p:cNvSpPr txBox="1"/>
          <p:nvPr/>
        </p:nvSpPr>
        <p:spPr>
          <a:xfrm rot="10800000" flipV="1">
            <a:off x="3960117" y="3440768"/>
            <a:ext cx="1824667" cy="646331"/>
          </a:xfrm>
          <a:prstGeom prst="rect">
            <a:avLst/>
          </a:prstGeom>
          <a:noFill/>
        </p:spPr>
        <p:txBody>
          <a:bodyPr wrap="square">
            <a:spAutoFit/>
          </a:bodyPr>
          <a:lstStyle/>
          <a:p>
            <a:r>
              <a:rPr lang="pt-BR"/>
              <a:t>Investigação Domiciliar</a:t>
            </a:r>
            <a:endParaRPr lang="pt-BR" dirty="0"/>
          </a:p>
        </p:txBody>
      </p:sp>
      <p:sp>
        <p:nvSpPr>
          <p:cNvPr id="20" name="CaixaDeTexto 19">
            <a:extLst>
              <a:ext uri="{FF2B5EF4-FFF2-40B4-BE49-F238E27FC236}">
                <a16:creationId xmlns:a16="http://schemas.microsoft.com/office/drawing/2014/main" xmlns="" id="{CDD58830-0DE4-D80F-1DA2-2727DFCB5FD1}"/>
              </a:ext>
            </a:extLst>
          </p:cNvPr>
          <p:cNvSpPr txBox="1"/>
          <p:nvPr/>
        </p:nvSpPr>
        <p:spPr>
          <a:xfrm>
            <a:off x="6623106" y="3343960"/>
            <a:ext cx="2489613" cy="646331"/>
          </a:xfrm>
          <a:prstGeom prst="rect">
            <a:avLst/>
          </a:prstGeom>
          <a:noFill/>
        </p:spPr>
        <p:txBody>
          <a:bodyPr wrap="square">
            <a:spAutoFit/>
          </a:bodyPr>
          <a:lstStyle/>
          <a:p>
            <a:r>
              <a:rPr lang="pt-BR" dirty="0"/>
              <a:t>Investigação Ambulatorial</a:t>
            </a:r>
          </a:p>
        </p:txBody>
      </p:sp>
      <p:sp>
        <p:nvSpPr>
          <p:cNvPr id="22" name="CaixaDeTexto 21">
            <a:extLst>
              <a:ext uri="{FF2B5EF4-FFF2-40B4-BE49-F238E27FC236}">
                <a16:creationId xmlns:a16="http://schemas.microsoft.com/office/drawing/2014/main" xmlns="" id="{558C6DBD-274C-450C-EFB6-FDEDE7492F2D}"/>
              </a:ext>
            </a:extLst>
          </p:cNvPr>
          <p:cNvSpPr txBox="1"/>
          <p:nvPr/>
        </p:nvSpPr>
        <p:spPr>
          <a:xfrm>
            <a:off x="593778" y="5632977"/>
            <a:ext cx="4664944" cy="369332"/>
          </a:xfrm>
          <a:prstGeom prst="rect">
            <a:avLst/>
          </a:prstGeom>
          <a:noFill/>
        </p:spPr>
        <p:txBody>
          <a:bodyPr wrap="square">
            <a:spAutoFit/>
          </a:bodyPr>
          <a:lstStyle/>
          <a:p>
            <a:r>
              <a:rPr lang="pt-BR" dirty="0"/>
              <a:t>                 Envio para análise das informações</a:t>
            </a:r>
          </a:p>
        </p:txBody>
      </p:sp>
      <p:sp>
        <p:nvSpPr>
          <p:cNvPr id="24" name="CaixaDeTexto 23">
            <a:extLst>
              <a:ext uri="{FF2B5EF4-FFF2-40B4-BE49-F238E27FC236}">
                <a16:creationId xmlns:a16="http://schemas.microsoft.com/office/drawing/2014/main" xmlns="" id="{AB3B6489-C561-BB23-6819-D151C311AF6D}"/>
              </a:ext>
            </a:extLst>
          </p:cNvPr>
          <p:cNvSpPr txBox="1"/>
          <p:nvPr/>
        </p:nvSpPr>
        <p:spPr>
          <a:xfrm>
            <a:off x="7709960" y="5577717"/>
            <a:ext cx="3570168" cy="372358"/>
          </a:xfrm>
          <a:prstGeom prst="rect">
            <a:avLst/>
          </a:prstGeom>
          <a:noFill/>
        </p:spPr>
        <p:txBody>
          <a:bodyPr wrap="square">
            <a:spAutoFit/>
          </a:bodyPr>
          <a:lstStyle/>
          <a:p>
            <a:pPr algn="ctr"/>
            <a:r>
              <a:rPr lang="pt-BR" dirty="0"/>
              <a:t>Encerramento no SIM</a:t>
            </a:r>
          </a:p>
        </p:txBody>
      </p:sp>
      <p:sp>
        <p:nvSpPr>
          <p:cNvPr id="25" name="Seta: para a Direita 24">
            <a:extLst>
              <a:ext uri="{FF2B5EF4-FFF2-40B4-BE49-F238E27FC236}">
                <a16:creationId xmlns:a16="http://schemas.microsoft.com/office/drawing/2014/main" xmlns="" id="{361C3DB1-D517-7E42-E74A-1EE33E66F3F1}"/>
              </a:ext>
            </a:extLst>
          </p:cNvPr>
          <p:cNvSpPr/>
          <p:nvPr/>
        </p:nvSpPr>
        <p:spPr>
          <a:xfrm>
            <a:off x="5332395" y="5674526"/>
            <a:ext cx="2916455" cy="2954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27" name="Conector de Seta Reta 26">
            <a:extLst>
              <a:ext uri="{FF2B5EF4-FFF2-40B4-BE49-F238E27FC236}">
                <a16:creationId xmlns:a16="http://schemas.microsoft.com/office/drawing/2014/main" xmlns="" id="{CD9EC3D8-47C9-FDBC-E7B7-FB12F146F631}"/>
              </a:ext>
            </a:extLst>
          </p:cNvPr>
          <p:cNvCxnSpPr>
            <a:cxnSpLocks/>
          </p:cNvCxnSpPr>
          <p:nvPr/>
        </p:nvCxnSpPr>
        <p:spPr>
          <a:xfrm>
            <a:off x="4610502" y="4254366"/>
            <a:ext cx="0" cy="127622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77065137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092E1D26-5FD3-4800-80FB-3431C8AE5A75}"/>
              </a:ext>
            </a:extLst>
          </p:cNvPr>
          <p:cNvSpPr>
            <a:spLocks noGrp="1"/>
          </p:cNvSpPr>
          <p:nvPr>
            <p:ph type="title"/>
          </p:nvPr>
        </p:nvSpPr>
        <p:spPr>
          <a:xfrm>
            <a:off x="770823" y="237640"/>
            <a:ext cx="10515600" cy="443397"/>
          </a:xfrm>
        </p:spPr>
        <p:txBody>
          <a:bodyPr>
            <a:normAutofit fontScale="90000"/>
          </a:bodyPr>
          <a:lstStyle/>
          <a:p>
            <a:r>
              <a:rPr lang="pt-BR" b="1" dirty="0"/>
              <a:t>VIGILÂNCIA DO ÓBITO INFANTIL E FETAL</a:t>
            </a:r>
            <a:endParaRPr lang="pt-BR" dirty="0"/>
          </a:p>
        </p:txBody>
      </p:sp>
      <p:sp>
        <p:nvSpPr>
          <p:cNvPr id="3" name="Espaço Reservado para Conteúdo 2">
            <a:extLst>
              <a:ext uri="{FF2B5EF4-FFF2-40B4-BE49-F238E27FC236}">
                <a16:creationId xmlns:a16="http://schemas.microsoft.com/office/drawing/2014/main" xmlns="" id="{B9858AC3-9C01-BD25-2B5D-FF2678887E45}"/>
              </a:ext>
            </a:extLst>
          </p:cNvPr>
          <p:cNvSpPr>
            <a:spLocks noGrp="1"/>
          </p:cNvSpPr>
          <p:nvPr>
            <p:ph idx="1"/>
          </p:nvPr>
        </p:nvSpPr>
        <p:spPr>
          <a:xfrm>
            <a:off x="838200" y="904774"/>
            <a:ext cx="10837244" cy="5715585"/>
          </a:xfrm>
          <a:solidFill>
            <a:schemeClr val="accent1">
              <a:lumMod val="20000"/>
              <a:lumOff val="80000"/>
            </a:schemeClr>
          </a:solidFill>
        </p:spPr>
        <p:txBody>
          <a:bodyPr/>
          <a:lstStyle/>
          <a:p>
            <a:r>
              <a:rPr lang="pt-BR" b="1" u="sng" dirty="0"/>
              <a:t>Fluxo da Investigação – ocorrência ≠ residência</a:t>
            </a:r>
          </a:p>
          <a:p>
            <a:pPr marL="0" indent="0">
              <a:buNone/>
            </a:pPr>
            <a:r>
              <a:rPr lang="pt-BR" dirty="0"/>
              <a:t>Captação do óbito                             Notificação no SIM</a:t>
            </a:r>
          </a:p>
          <a:p>
            <a:pPr marL="0" indent="0">
              <a:buNone/>
            </a:pPr>
            <a:endParaRPr lang="pt-BR" b="1" dirty="0"/>
          </a:p>
          <a:p>
            <a:pPr marL="0" indent="0">
              <a:buNone/>
            </a:pPr>
            <a:r>
              <a:rPr lang="pt-BR" dirty="0"/>
              <a:t>Investigação Hospitalar                           Coordenação de análise (SESAPI)</a:t>
            </a:r>
          </a:p>
          <a:p>
            <a:endParaRPr lang="pt-BR" b="1" dirty="0"/>
          </a:p>
          <a:p>
            <a:pPr marL="0" indent="0">
              <a:buNone/>
            </a:pPr>
            <a:r>
              <a:rPr lang="pt-BR" dirty="0"/>
              <a:t>Regional de residência</a:t>
            </a:r>
            <a:r>
              <a:rPr lang="pt-BR" b="1" dirty="0"/>
              <a:t>                             </a:t>
            </a:r>
            <a:r>
              <a:rPr lang="pt-BR" dirty="0"/>
              <a:t>Município de residência </a:t>
            </a:r>
          </a:p>
          <a:p>
            <a:endParaRPr lang="pt-BR" b="1" dirty="0"/>
          </a:p>
          <a:p>
            <a:pPr marL="0" indent="0">
              <a:buNone/>
            </a:pPr>
            <a:r>
              <a:rPr lang="pt-BR" dirty="0"/>
              <a:t>Investigação ambulatorial </a:t>
            </a:r>
            <a:r>
              <a:rPr lang="pt-BR" b="1" dirty="0"/>
              <a:t>                  </a:t>
            </a:r>
            <a:r>
              <a:rPr lang="pt-BR" dirty="0"/>
              <a:t>Investigação domiciliar </a:t>
            </a:r>
          </a:p>
          <a:p>
            <a:endParaRPr lang="pt-BR" dirty="0"/>
          </a:p>
          <a:p>
            <a:pPr marL="0" indent="0">
              <a:buNone/>
            </a:pPr>
            <a:r>
              <a:rPr lang="pt-BR" dirty="0"/>
              <a:t>Envio para análise das informações                         Encerramento no SIM </a:t>
            </a:r>
            <a:endParaRPr lang="pt-BR" b="1" dirty="0"/>
          </a:p>
        </p:txBody>
      </p:sp>
      <p:sp>
        <p:nvSpPr>
          <p:cNvPr id="4" name="Seta: para a Direita 3">
            <a:extLst>
              <a:ext uri="{FF2B5EF4-FFF2-40B4-BE49-F238E27FC236}">
                <a16:creationId xmlns:a16="http://schemas.microsoft.com/office/drawing/2014/main" xmlns="" id="{8C17BB16-5728-0A70-399F-9A4C23CA799C}"/>
              </a:ext>
            </a:extLst>
          </p:cNvPr>
          <p:cNvSpPr/>
          <p:nvPr/>
        </p:nvSpPr>
        <p:spPr>
          <a:xfrm>
            <a:off x="3673642" y="1540767"/>
            <a:ext cx="2143226" cy="25988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Seta: para a Direita 4">
            <a:extLst>
              <a:ext uri="{FF2B5EF4-FFF2-40B4-BE49-F238E27FC236}">
                <a16:creationId xmlns:a16="http://schemas.microsoft.com/office/drawing/2014/main" xmlns="" id="{84450D27-294C-24CE-5823-81897B724640}"/>
              </a:ext>
            </a:extLst>
          </p:cNvPr>
          <p:cNvSpPr/>
          <p:nvPr/>
        </p:nvSpPr>
        <p:spPr>
          <a:xfrm>
            <a:off x="4546332" y="2594597"/>
            <a:ext cx="1681213" cy="20095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11" name="Conector de Seta Reta 10">
            <a:extLst>
              <a:ext uri="{FF2B5EF4-FFF2-40B4-BE49-F238E27FC236}">
                <a16:creationId xmlns:a16="http://schemas.microsoft.com/office/drawing/2014/main" xmlns="" id="{4CB0A3BA-A497-75E1-F789-8E5BE81A9009}"/>
              </a:ext>
            </a:extLst>
          </p:cNvPr>
          <p:cNvCxnSpPr>
            <a:cxnSpLocks/>
          </p:cNvCxnSpPr>
          <p:nvPr/>
        </p:nvCxnSpPr>
        <p:spPr>
          <a:xfrm flipH="1">
            <a:off x="3994484" y="1800647"/>
            <a:ext cx="2034139" cy="63454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4" name="Conector de Seta Reta 13">
            <a:extLst>
              <a:ext uri="{FF2B5EF4-FFF2-40B4-BE49-F238E27FC236}">
                <a16:creationId xmlns:a16="http://schemas.microsoft.com/office/drawing/2014/main" xmlns="" id="{E7DFD16C-9C08-FF5D-E401-C1F47F3F27D2}"/>
              </a:ext>
            </a:extLst>
          </p:cNvPr>
          <p:cNvCxnSpPr/>
          <p:nvPr/>
        </p:nvCxnSpPr>
        <p:spPr>
          <a:xfrm flipH="1">
            <a:off x="3416968" y="2795547"/>
            <a:ext cx="3686476" cy="63345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5" name="Seta: para a Direita 14">
            <a:extLst>
              <a:ext uri="{FF2B5EF4-FFF2-40B4-BE49-F238E27FC236}">
                <a16:creationId xmlns:a16="http://schemas.microsoft.com/office/drawing/2014/main" xmlns="" id="{AAA04141-71A6-5819-30D0-F648559FAD1B}"/>
              </a:ext>
            </a:extLst>
          </p:cNvPr>
          <p:cNvSpPr/>
          <p:nvPr/>
        </p:nvSpPr>
        <p:spPr>
          <a:xfrm>
            <a:off x="4360645" y="3656688"/>
            <a:ext cx="1896177" cy="21175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17" name="Conector de Seta Reta 16">
            <a:extLst>
              <a:ext uri="{FF2B5EF4-FFF2-40B4-BE49-F238E27FC236}">
                <a16:creationId xmlns:a16="http://schemas.microsoft.com/office/drawing/2014/main" xmlns="" id="{9483D07A-83F3-FAAC-8F3B-42860D217F01}"/>
              </a:ext>
            </a:extLst>
          </p:cNvPr>
          <p:cNvCxnSpPr/>
          <p:nvPr/>
        </p:nvCxnSpPr>
        <p:spPr>
          <a:xfrm flipH="1">
            <a:off x="3994484" y="3868444"/>
            <a:ext cx="3734602" cy="61692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9" name="Conector de Seta Reta 18">
            <a:extLst>
              <a:ext uri="{FF2B5EF4-FFF2-40B4-BE49-F238E27FC236}">
                <a16:creationId xmlns:a16="http://schemas.microsoft.com/office/drawing/2014/main" xmlns="" id="{F6F40D16-501E-698E-9A81-98037E9AFAE9}"/>
              </a:ext>
            </a:extLst>
          </p:cNvPr>
          <p:cNvCxnSpPr/>
          <p:nvPr/>
        </p:nvCxnSpPr>
        <p:spPr>
          <a:xfrm>
            <a:off x="8142973" y="3863040"/>
            <a:ext cx="0" cy="62233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1" name="Conector de Seta Reta 20">
            <a:extLst>
              <a:ext uri="{FF2B5EF4-FFF2-40B4-BE49-F238E27FC236}">
                <a16:creationId xmlns:a16="http://schemas.microsoft.com/office/drawing/2014/main" xmlns="" id="{6B6FBA09-4952-86F0-33C2-9C38160FED69}"/>
              </a:ext>
            </a:extLst>
          </p:cNvPr>
          <p:cNvCxnSpPr/>
          <p:nvPr/>
        </p:nvCxnSpPr>
        <p:spPr>
          <a:xfrm flipH="1">
            <a:off x="4880008" y="4908884"/>
            <a:ext cx="2916455" cy="59676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2" name="Seta: para a Direita 21">
            <a:extLst>
              <a:ext uri="{FF2B5EF4-FFF2-40B4-BE49-F238E27FC236}">
                <a16:creationId xmlns:a16="http://schemas.microsoft.com/office/drawing/2014/main" xmlns="" id="{95473F24-DB14-A03E-A8F6-D4830DFECBC8}"/>
              </a:ext>
            </a:extLst>
          </p:cNvPr>
          <p:cNvSpPr/>
          <p:nvPr/>
        </p:nvSpPr>
        <p:spPr>
          <a:xfrm>
            <a:off x="6096000" y="5729388"/>
            <a:ext cx="1815966" cy="15400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xmlns="" val="94625320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6AE13335-4A68-45F6-4355-9E835202D750}"/>
              </a:ext>
            </a:extLst>
          </p:cNvPr>
          <p:cNvSpPr>
            <a:spLocks noGrp="1"/>
          </p:cNvSpPr>
          <p:nvPr>
            <p:ph type="title"/>
          </p:nvPr>
        </p:nvSpPr>
        <p:spPr>
          <a:xfrm>
            <a:off x="665480" y="121285"/>
            <a:ext cx="10515600" cy="640715"/>
          </a:xfrm>
        </p:spPr>
        <p:txBody>
          <a:bodyPr>
            <a:normAutofit fontScale="90000"/>
          </a:bodyPr>
          <a:lstStyle/>
          <a:p>
            <a:r>
              <a:rPr lang="en-GB" dirty="0">
                <a:solidFill>
                  <a:srgbClr val="000000"/>
                </a:solidFill>
                <a:latin typeface="Calibri" pitchFamily="34" charset="0"/>
              </a:rPr>
              <a:t>                    </a:t>
            </a:r>
            <a:r>
              <a:rPr lang="en-GB" dirty="0" err="1">
                <a:solidFill>
                  <a:srgbClr val="000000"/>
                </a:solidFill>
                <a:latin typeface="Calibri" pitchFamily="34" charset="0"/>
              </a:rPr>
              <a:t>Estratégias</a:t>
            </a:r>
            <a:r>
              <a:rPr lang="en-GB" dirty="0">
                <a:solidFill>
                  <a:srgbClr val="000000"/>
                </a:solidFill>
                <a:latin typeface="Calibri" pitchFamily="34" charset="0"/>
              </a:rPr>
              <a:t> </a:t>
            </a:r>
            <a:r>
              <a:rPr lang="en-GB" dirty="0" err="1">
                <a:solidFill>
                  <a:srgbClr val="000000"/>
                </a:solidFill>
                <a:latin typeface="Calibri" pitchFamily="34" charset="0"/>
              </a:rPr>
              <a:t>Estaduais</a:t>
            </a:r>
            <a:endParaRPr lang="pt-BR" dirty="0"/>
          </a:p>
        </p:txBody>
      </p:sp>
      <p:sp>
        <p:nvSpPr>
          <p:cNvPr id="3" name="Espaço Reservado para Conteúdo 2">
            <a:extLst>
              <a:ext uri="{FF2B5EF4-FFF2-40B4-BE49-F238E27FC236}">
                <a16:creationId xmlns:a16="http://schemas.microsoft.com/office/drawing/2014/main" xmlns="" id="{7BB7FC2D-567E-37A3-3BBA-4B5CF42C4EB7}"/>
              </a:ext>
            </a:extLst>
          </p:cNvPr>
          <p:cNvSpPr>
            <a:spLocks noGrp="1"/>
          </p:cNvSpPr>
          <p:nvPr>
            <p:ph idx="1"/>
          </p:nvPr>
        </p:nvSpPr>
        <p:spPr>
          <a:xfrm>
            <a:off x="584200" y="850264"/>
            <a:ext cx="5511800" cy="6007736"/>
          </a:xfrm>
        </p:spPr>
        <p:txBody>
          <a:bodyPr>
            <a:normAutofit fontScale="32500" lnSpcReduction="20000"/>
          </a:bodyPr>
          <a:lstStyle/>
          <a:p>
            <a:pPr>
              <a:lnSpc>
                <a:spcPct val="80000"/>
              </a:lnSpc>
              <a:spcBef>
                <a:spcPts val="500"/>
              </a:spcBef>
              <a:buClr>
                <a:srgbClr val="008000"/>
              </a:buClr>
              <a:buNone/>
            </a:pPr>
            <a:r>
              <a:rPr lang="en-GB" sz="5500" b="1" u="sng" dirty="0">
                <a:solidFill>
                  <a:srgbClr val="000000"/>
                </a:solidFill>
              </a:rPr>
              <a:t>1ª ETAPA:</a:t>
            </a:r>
          </a:p>
          <a:p>
            <a:pPr>
              <a:lnSpc>
                <a:spcPct val="80000"/>
              </a:lnSpc>
              <a:spcBef>
                <a:spcPts val="500"/>
              </a:spcBef>
              <a:buClr>
                <a:srgbClr val="008000"/>
              </a:buClr>
              <a:buNone/>
            </a:pPr>
            <a:r>
              <a:rPr lang="en-GB" sz="5500" dirty="0" err="1">
                <a:solidFill>
                  <a:srgbClr val="000000"/>
                </a:solidFill>
              </a:rPr>
              <a:t>Instituição</a:t>
            </a:r>
            <a:r>
              <a:rPr lang="en-GB" sz="5500" dirty="0">
                <a:solidFill>
                  <a:srgbClr val="000000"/>
                </a:solidFill>
              </a:rPr>
              <a:t> de Grupo Técnico </a:t>
            </a:r>
            <a:r>
              <a:rPr lang="en-GB" sz="5500" dirty="0" err="1">
                <a:solidFill>
                  <a:srgbClr val="000000"/>
                </a:solidFill>
              </a:rPr>
              <a:t>Estadual</a:t>
            </a:r>
            <a:r>
              <a:rPr lang="en-GB" sz="5500" dirty="0">
                <a:solidFill>
                  <a:srgbClr val="000000"/>
                </a:solidFill>
              </a:rPr>
              <a:t> – GT2</a:t>
            </a:r>
          </a:p>
          <a:p>
            <a:pPr>
              <a:lnSpc>
                <a:spcPct val="80000"/>
              </a:lnSpc>
              <a:spcBef>
                <a:spcPts val="500"/>
              </a:spcBef>
              <a:buClr>
                <a:srgbClr val="008000"/>
              </a:buClr>
              <a:buNone/>
            </a:pPr>
            <a:endParaRPr lang="en-GB" sz="5500" dirty="0">
              <a:solidFill>
                <a:srgbClr val="000000"/>
              </a:solidFill>
            </a:endParaRPr>
          </a:p>
          <a:p>
            <a:pPr>
              <a:lnSpc>
                <a:spcPct val="80000"/>
              </a:lnSpc>
              <a:spcBef>
                <a:spcPts val="500"/>
              </a:spcBef>
              <a:buClr>
                <a:srgbClr val="008000"/>
              </a:buClr>
              <a:buNone/>
            </a:pPr>
            <a:r>
              <a:rPr lang="en-GB" sz="5500" b="1" u="sng" dirty="0">
                <a:solidFill>
                  <a:srgbClr val="000000"/>
                </a:solidFill>
              </a:rPr>
              <a:t>2ª ETAPA</a:t>
            </a:r>
          </a:p>
          <a:p>
            <a:pPr>
              <a:lnSpc>
                <a:spcPct val="80000"/>
              </a:lnSpc>
              <a:spcBef>
                <a:spcPts val="500"/>
              </a:spcBef>
              <a:buClr>
                <a:srgbClr val="008000"/>
              </a:buClr>
              <a:buNone/>
            </a:pPr>
            <a:r>
              <a:rPr lang="en-GB" sz="5500" dirty="0" err="1">
                <a:solidFill>
                  <a:srgbClr val="000000"/>
                </a:solidFill>
              </a:rPr>
              <a:t>Diagnóstico</a:t>
            </a:r>
            <a:r>
              <a:rPr lang="en-GB" sz="5500" dirty="0">
                <a:solidFill>
                  <a:srgbClr val="000000"/>
                </a:solidFill>
              </a:rPr>
              <a:t> da </a:t>
            </a:r>
            <a:r>
              <a:rPr lang="en-GB" sz="5500" dirty="0" err="1">
                <a:solidFill>
                  <a:srgbClr val="000000"/>
                </a:solidFill>
              </a:rPr>
              <a:t>situação</a:t>
            </a:r>
            <a:endParaRPr lang="en-GB" sz="5500" dirty="0">
              <a:solidFill>
                <a:srgbClr val="000000"/>
              </a:solidFill>
            </a:endParaRPr>
          </a:p>
          <a:p>
            <a:pPr>
              <a:lnSpc>
                <a:spcPct val="80000"/>
              </a:lnSpc>
              <a:spcBef>
                <a:spcPts val="500"/>
              </a:spcBef>
              <a:buClr>
                <a:srgbClr val="008000"/>
              </a:buClr>
              <a:buNone/>
            </a:pPr>
            <a:endParaRPr lang="en-GB" sz="5500" dirty="0">
              <a:solidFill>
                <a:srgbClr val="000000"/>
              </a:solidFill>
            </a:endParaRPr>
          </a:p>
          <a:p>
            <a:pPr>
              <a:lnSpc>
                <a:spcPct val="80000"/>
              </a:lnSpc>
              <a:spcBef>
                <a:spcPts val="500"/>
              </a:spcBef>
              <a:buClr>
                <a:srgbClr val="008000"/>
              </a:buClr>
              <a:buNone/>
            </a:pPr>
            <a:r>
              <a:rPr lang="en-GB" sz="5500" b="1" u="sng" dirty="0">
                <a:solidFill>
                  <a:srgbClr val="000000"/>
                </a:solidFill>
              </a:rPr>
              <a:t>3ª ETAPA</a:t>
            </a:r>
          </a:p>
          <a:p>
            <a:pPr>
              <a:lnSpc>
                <a:spcPct val="80000"/>
              </a:lnSpc>
              <a:spcBef>
                <a:spcPts val="500"/>
              </a:spcBef>
              <a:buClr>
                <a:srgbClr val="008000"/>
              </a:buClr>
              <a:buNone/>
            </a:pPr>
            <a:r>
              <a:rPr lang="en-GB" sz="5500" dirty="0" err="1">
                <a:solidFill>
                  <a:srgbClr val="000000"/>
                </a:solidFill>
              </a:rPr>
              <a:t>Identificação</a:t>
            </a:r>
            <a:r>
              <a:rPr lang="en-GB" sz="5500" dirty="0">
                <a:solidFill>
                  <a:srgbClr val="000000"/>
                </a:solidFill>
              </a:rPr>
              <a:t> de </a:t>
            </a:r>
            <a:r>
              <a:rPr lang="en-GB" sz="5500" dirty="0" err="1">
                <a:solidFill>
                  <a:srgbClr val="000000"/>
                </a:solidFill>
              </a:rPr>
              <a:t>municípios</a:t>
            </a:r>
            <a:r>
              <a:rPr lang="en-GB" sz="5500" dirty="0">
                <a:solidFill>
                  <a:srgbClr val="000000"/>
                </a:solidFill>
              </a:rPr>
              <a:t>  </a:t>
            </a:r>
            <a:r>
              <a:rPr lang="en-GB" sz="5500" dirty="0" err="1">
                <a:solidFill>
                  <a:srgbClr val="000000"/>
                </a:solidFill>
              </a:rPr>
              <a:t>prioritários</a:t>
            </a:r>
            <a:endParaRPr lang="en-GB" sz="5500" dirty="0">
              <a:solidFill>
                <a:srgbClr val="000000"/>
              </a:solidFill>
            </a:endParaRPr>
          </a:p>
          <a:p>
            <a:pPr>
              <a:lnSpc>
                <a:spcPct val="80000"/>
              </a:lnSpc>
              <a:spcBef>
                <a:spcPts val="500"/>
              </a:spcBef>
              <a:buClr>
                <a:srgbClr val="008000"/>
              </a:buClr>
              <a:buNone/>
            </a:pPr>
            <a:endParaRPr lang="en-GB" sz="5500" dirty="0">
              <a:solidFill>
                <a:srgbClr val="000000"/>
              </a:solidFill>
            </a:endParaRPr>
          </a:p>
          <a:p>
            <a:pPr>
              <a:lnSpc>
                <a:spcPct val="80000"/>
              </a:lnSpc>
              <a:spcBef>
                <a:spcPts val="500"/>
              </a:spcBef>
              <a:buClr>
                <a:srgbClr val="008000"/>
              </a:buClr>
              <a:buNone/>
            </a:pPr>
            <a:r>
              <a:rPr lang="en-GB" sz="5500" b="1" u="sng" dirty="0">
                <a:solidFill>
                  <a:srgbClr val="000000"/>
                </a:solidFill>
              </a:rPr>
              <a:t>4ª ETAPA</a:t>
            </a:r>
          </a:p>
          <a:p>
            <a:pPr>
              <a:lnSpc>
                <a:spcPct val="80000"/>
              </a:lnSpc>
              <a:spcBef>
                <a:spcPts val="500"/>
              </a:spcBef>
              <a:buClr>
                <a:srgbClr val="008000"/>
              </a:buClr>
              <a:buNone/>
            </a:pPr>
            <a:r>
              <a:rPr lang="en-GB" sz="5500" dirty="0" err="1">
                <a:solidFill>
                  <a:srgbClr val="000000"/>
                </a:solidFill>
              </a:rPr>
              <a:t>Reunião</a:t>
            </a:r>
            <a:r>
              <a:rPr lang="en-GB" sz="5500" dirty="0">
                <a:solidFill>
                  <a:srgbClr val="000000"/>
                </a:solidFill>
              </a:rPr>
              <a:t> com </a:t>
            </a:r>
            <a:r>
              <a:rPr lang="en-GB" sz="5500" dirty="0" err="1">
                <a:solidFill>
                  <a:srgbClr val="000000"/>
                </a:solidFill>
              </a:rPr>
              <a:t>os</a:t>
            </a:r>
            <a:r>
              <a:rPr lang="en-GB" sz="5500" dirty="0">
                <a:solidFill>
                  <a:srgbClr val="000000"/>
                </a:solidFill>
              </a:rPr>
              <a:t> 224 </a:t>
            </a:r>
            <a:r>
              <a:rPr lang="en-GB" sz="5500" dirty="0" err="1">
                <a:solidFill>
                  <a:srgbClr val="000000"/>
                </a:solidFill>
              </a:rPr>
              <a:t>municípios</a:t>
            </a:r>
            <a:r>
              <a:rPr lang="en-GB" sz="5500" dirty="0">
                <a:solidFill>
                  <a:srgbClr val="000000"/>
                </a:solidFill>
              </a:rPr>
              <a:t> e o GT2 (04/11/21)</a:t>
            </a:r>
          </a:p>
          <a:p>
            <a:pPr>
              <a:lnSpc>
                <a:spcPct val="80000"/>
              </a:lnSpc>
              <a:spcBef>
                <a:spcPts val="500"/>
              </a:spcBef>
              <a:buClr>
                <a:srgbClr val="008000"/>
              </a:buClr>
              <a:buNone/>
            </a:pPr>
            <a:endParaRPr lang="en-GB" sz="5500" dirty="0">
              <a:solidFill>
                <a:srgbClr val="000000"/>
              </a:solidFill>
            </a:endParaRPr>
          </a:p>
          <a:p>
            <a:pPr>
              <a:lnSpc>
                <a:spcPct val="80000"/>
              </a:lnSpc>
              <a:spcBef>
                <a:spcPts val="500"/>
              </a:spcBef>
              <a:buClr>
                <a:srgbClr val="008000"/>
              </a:buClr>
              <a:buNone/>
            </a:pPr>
            <a:r>
              <a:rPr lang="en-GB" sz="5500" b="1" dirty="0" err="1">
                <a:solidFill>
                  <a:srgbClr val="000000"/>
                </a:solidFill>
              </a:rPr>
              <a:t>Objetivos</a:t>
            </a:r>
            <a:r>
              <a:rPr lang="en-GB" sz="5500" b="1" dirty="0">
                <a:solidFill>
                  <a:srgbClr val="000000"/>
                </a:solidFill>
              </a:rPr>
              <a:t>:</a:t>
            </a:r>
          </a:p>
          <a:p>
            <a:pPr>
              <a:lnSpc>
                <a:spcPct val="120000"/>
              </a:lnSpc>
              <a:spcBef>
                <a:spcPts val="500"/>
              </a:spcBef>
              <a:buClr>
                <a:srgbClr val="008000"/>
              </a:buClr>
              <a:buNone/>
            </a:pPr>
            <a:r>
              <a:rPr lang="en-GB" sz="5500" dirty="0">
                <a:solidFill>
                  <a:srgbClr val="000000"/>
                </a:solidFill>
              </a:rPr>
              <a:t>- </a:t>
            </a:r>
            <a:r>
              <a:rPr lang="en-GB" sz="5500" dirty="0" err="1">
                <a:solidFill>
                  <a:srgbClr val="000000"/>
                </a:solidFill>
              </a:rPr>
              <a:t>Apresentar</a:t>
            </a:r>
            <a:r>
              <a:rPr lang="en-GB" sz="5500" dirty="0">
                <a:solidFill>
                  <a:srgbClr val="000000"/>
                </a:solidFill>
              </a:rPr>
              <a:t> a </a:t>
            </a:r>
            <a:r>
              <a:rPr lang="en-GB" sz="5500" dirty="0" err="1" smtClean="0">
                <a:solidFill>
                  <a:srgbClr val="000000"/>
                </a:solidFill>
              </a:rPr>
              <a:t>situação</a:t>
            </a:r>
            <a:r>
              <a:rPr lang="en-GB" sz="5500" dirty="0" smtClean="0">
                <a:solidFill>
                  <a:srgbClr val="000000"/>
                </a:solidFill>
              </a:rPr>
              <a:t> </a:t>
            </a:r>
            <a:r>
              <a:rPr lang="en-GB" sz="5500" dirty="0">
                <a:solidFill>
                  <a:srgbClr val="000000"/>
                </a:solidFill>
              </a:rPr>
              <a:t>da MI e MF no </a:t>
            </a:r>
            <a:r>
              <a:rPr lang="en-GB" sz="5500" dirty="0" err="1">
                <a:solidFill>
                  <a:srgbClr val="000000"/>
                </a:solidFill>
              </a:rPr>
              <a:t>estado</a:t>
            </a:r>
            <a:r>
              <a:rPr lang="en-GB" sz="5500" dirty="0">
                <a:solidFill>
                  <a:srgbClr val="000000"/>
                </a:solidFill>
              </a:rPr>
              <a:t>;</a:t>
            </a:r>
          </a:p>
          <a:p>
            <a:pPr>
              <a:lnSpc>
                <a:spcPct val="120000"/>
              </a:lnSpc>
              <a:spcBef>
                <a:spcPts val="500"/>
              </a:spcBef>
              <a:buClr>
                <a:srgbClr val="008000"/>
              </a:buClr>
              <a:buNone/>
            </a:pPr>
            <a:r>
              <a:rPr lang="en-GB" sz="5500" dirty="0">
                <a:solidFill>
                  <a:srgbClr val="000000"/>
                </a:solidFill>
              </a:rPr>
              <a:t>- </a:t>
            </a:r>
            <a:r>
              <a:rPr lang="en-GB" sz="5500" dirty="0" err="1">
                <a:solidFill>
                  <a:srgbClr val="000000"/>
                </a:solidFill>
              </a:rPr>
              <a:t>Apresentar</a:t>
            </a:r>
            <a:r>
              <a:rPr lang="en-GB" sz="5500" dirty="0">
                <a:solidFill>
                  <a:srgbClr val="000000"/>
                </a:solidFill>
              </a:rPr>
              <a:t> a </a:t>
            </a:r>
            <a:r>
              <a:rPr lang="en-GB" sz="5500" dirty="0" err="1" smtClean="0">
                <a:solidFill>
                  <a:srgbClr val="000000"/>
                </a:solidFill>
              </a:rPr>
              <a:t>importancia</a:t>
            </a:r>
            <a:r>
              <a:rPr lang="en-GB" sz="5500" dirty="0" smtClean="0">
                <a:solidFill>
                  <a:srgbClr val="000000"/>
                </a:solidFill>
              </a:rPr>
              <a:t> </a:t>
            </a:r>
            <a:r>
              <a:rPr lang="en-GB" sz="5500" dirty="0" err="1">
                <a:solidFill>
                  <a:srgbClr val="000000"/>
                </a:solidFill>
              </a:rPr>
              <a:t>da</a:t>
            </a:r>
            <a:r>
              <a:rPr lang="en-GB" sz="5500" dirty="0">
                <a:solidFill>
                  <a:srgbClr val="000000"/>
                </a:solidFill>
              </a:rPr>
              <a:t> </a:t>
            </a:r>
            <a:r>
              <a:rPr lang="en-GB" sz="5500" dirty="0" err="1" smtClean="0">
                <a:solidFill>
                  <a:srgbClr val="000000"/>
                </a:solidFill>
              </a:rPr>
              <a:t>investigação</a:t>
            </a:r>
            <a:r>
              <a:rPr lang="en-GB" sz="5500" dirty="0" smtClean="0">
                <a:solidFill>
                  <a:srgbClr val="000000"/>
                </a:solidFill>
              </a:rPr>
              <a:t> </a:t>
            </a:r>
            <a:r>
              <a:rPr lang="en-GB" sz="5500" dirty="0">
                <a:solidFill>
                  <a:srgbClr val="000000"/>
                </a:solidFill>
              </a:rPr>
              <a:t>do OI </a:t>
            </a:r>
            <a:r>
              <a:rPr lang="en-GB" sz="5500" dirty="0" err="1">
                <a:solidFill>
                  <a:srgbClr val="000000"/>
                </a:solidFill>
              </a:rPr>
              <a:t>em</a:t>
            </a:r>
            <a:r>
              <a:rPr lang="en-GB" sz="5500" dirty="0">
                <a:solidFill>
                  <a:srgbClr val="000000"/>
                </a:solidFill>
              </a:rPr>
              <a:t> tempo </a:t>
            </a:r>
            <a:r>
              <a:rPr lang="en-GB" sz="5500" dirty="0" err="1">
                <a:solidFill>
                  <a:srgbClr val="000000"/>
                </a:solidFill>
              </a:rPr>
              <a:t>oportuno</a:t>
            </a:r>
            <a:r>
              <a:rPr lang="en-GB" sz="5500" dirty="0">
                <a:solidFill>
                  <a:srgbClr val="000000"/>
                </a:solidFill>
              </a:rPr>
              <a:t>;</a:t>
            </a:r>
          </a:p>
          <a:p>
            <a:pPr>
              <a:lnSpc>
                <a:spcPct val="120000"/>
              </a:lnSpc>
              <a:spcBef>
                <a:spcPts val="500"/>
              </a:spcBef>
              <a:buClr>
                <a:srgbClr val="008000"/>
              </a:buClr>
              <a:buNone/>
            </a:pPr>
            <a:r>
              <a:rPr lang="en-GB" sz="5500" dirty="0">
                <a:solidFill>
                  <a:srgbClr val="000000"/>
                </a:solidFill>
              </a:rPr>
              <a:t>- </a:t>
            </a:r>
            <a:r>
              <a:rPr lang="en-GB" sz="5500" dirty="0" err="1">
                <a:solidFill>
                  <a:srgbClr val="000000"/>
                </a:solidFill>
              </a:rPr>
              <a:t>Incentivar</a:t>
            </a:r>
            <a:r>
              <a:rPr lang="en-GB" sz="5500" dirty="0">
                <a:solidFill>
                  <a:srgbClr val="000000"/>
                </a:solidFill>
              </a:rPr>
              <a:t> a </a:t>
            </a:r>
            <a:r>
              <a:rPr lang="en-GB" sz="5500" dirty="0" err="1" smtClean="0">
                <a:solidFill>
                  <a:srgbClr val="000000"/>
                </a:solidFill>
              </a:rPr>
              <a:t>implantação</a:t>
            </a:r>
            <a:r>
              <a:rPr lang="en-GB" sz="5500" dirty="0" smtClean="0">
                <a:solidFill>
                  <a:srgbClr val="000000"/>
                </a:solidFill>
              </a:rPr>
              <a:t>/</a:t>
            </a:r>
            <a:r>
              <a:rPr lang="en-GB" sz="5500" dirty="0" err="1" smtClean="0">
                <a:solidFill>
                  <a:srgbClr val="000000"/>
                </a:solidFill>
              </a:rPr>
              <a:t>implementação</a:t>
            </a:r>
            <a:r>
              <a:rPr lang="en-GB" sz="5500" dirty="0" smtClean="0">
                <a:solidFill>
                  <a:srgbClr val="000000"/>
                </a:solidFill>
              </a:rPr>
              <a:t> </a:t>
            </a:r>
            <a:r>
              <a:rPr lang="en-GB" sz="5500" dirty="0">
                <a:solidFill>
                  <a:srgbClr val="000000"/>
                </a:solidFill>
              </a:rPr>
              <a:t>dos </a:t>
            </a:r>
            <a:r>
              <a:rPr lang="en-GB" sz="5500" dirty="0" err="1">
                <a:solidFill>
                  <a:srgbClr val="000000"/>
                </a:solidFill>
              </a:rPr>
              <a:t>Comitês</a:t>
            </a:r>
            <a:r>
              <a:rPr lang="en-GB" sz="5500" dirty="0">
                <a:solidFill>
                  <a:srgbClr val="000000"/>
                </a:solidFill>
              </a:rPr>
              <a:t> </a:t>
            </a:r>
            <a:r>
              <a:rPr lang="en-GB" sz="5500" dirty="0" err="1">
                <a:solidFill>
                  <a:srgbClr val="000000"/>
                </a:solidFill>
              </a:rPr>
              <a:t>municipais</a:t>
            </a:r>
            <a:r>
              <a:rPr lang="en-GB" sz="5500" dirty="0">
                <a:solidFill>
                  <a:srgbClr val="000000"/>
                </a:solidFill>
              </a:rPr>
              <a:t> de </a:t>
            </a:r>
            <a:r>
              <a:rPr lang="en-GB" sz="5500" dirty="0" err="1" smtClean="0">
                <a:solidFill>
                  <a:srgbClr val="000000"/>
                </a:solidFill>
              </a:rPr>
              <a:t>investigação</a:t>
            </a:r>
            <a:r>
              <a:rPr lang="en-GB" sz="5500" dirty="0">
                <a:solidFill>
                  <a:srgbClr val="000000"/>
                </a:solidFill>
              </a:rPr>
              <a:t>;</a:t>
            </a:r>
          </a:p>
          <a:p>
            <a:pPr>
              <a:lnSpc>
                <a:spcPct val="120000"/>
              </a:lnSpc>
              <a:spcBef>
                <a:spcPts val="500"/>
              </a:spcBef>
              <a:buClr>
                <a:srgbClr val="008000"/>
              </a:buClr>
              <a:buNone/>
            </a:pPr>
            <a:r>
              <a:rPr lang="en-GB" sz="5500" dirty="0">
                <a:solidFill>
                  <a:srgbClr val="000000"/>
                </a:solidFill>
              </a:rPr>
              <a:t>- </a:t>
            </a:r>
            <a:r>
              <a:rPr lang="en-GB" sz="5500" dirty="0" err="1">
                <a:solidFill>
                  <a:srgbClr val="000000"/>
                </a:solidFill>
              </a:rPr>
              <a:t>Propor</a:t>
            </a:r>
            <a:r>
              <a:rPr lang="en-GB" sz="5500" dirty="0">
                <a:solidFill>
                  <a:srgbClr val="000000"/>
                </a:solidFill>
              </a:rPr>
              <a:t> </a:t>
            </a:r>
            <a:r>
              <a:rPr lang="en-GB" sz="5500" dirty="0" err="1">
                <a:solidFill>
                  <a:srgbClr val="000000"/>
                </a:solidFill>
              </a:rPr>
              <a:t>aos</a:t>
            </a:r>
            <a:r>
              <a:rPr lang="en-GB" sz="5500" dirty="0">
                <a:solidFill>
                  <a:srgbClr val="000000"/>
                </a:solidFill>
              </a:rPr>
              <a:t> </a:t>
            </a:r>
            <a:r>
              <a:rPr lang="en-GB" sz="5500" dirty="0" err="1">
                <a:solidFill>
                  <a:srgbClr val="000000"/>
                </a:solidFill>
              </a:rPr>
              <a:t>municípios</a:t>
            </a:r>
            <a:r>
              <a:rPr lang="en-GB" sz="5500" dirty="0">
                <a:solidFill>
                  <a:srgbClr val="000000"/>
                </a:solidFill>
              </a:rPr>
              <a:t> a </a:t>
            </a:r>
            <a:r>
              <a:rPr lang="en-GB" sz="5500" dirty="0" err="1" smtClean="0">
                <a:solidFill>
                  <a:srgbClr val="000000"/>
                </a:solidFill>
              </a:rPr>
              <a:t>apresentação</a:t>
            </a:r>
            <a:r>
              <a:rPr lang="en-GB" sz="5500" dirty="0" smtClean="0">
                <a:solidFill>
                  <a:srgbClr val="000000"/>
                </a:solidFill>
              </a:rPr>
              <a:t> </a:t>
            </a:r>
            <a:r>
              <a:rPr lang="en-GB" sz="5500" dirty="0" err="1">
                <a:solidFill>
                  <a:srgbClr val="000000"/>
                </a:solidFill>
              </a:rPr>
              <a:t>da</a:t>
            </a:r>
            <a:r>
              <a:rPr lang="en-GB" sz="5500" dirty="0">
                <a:solidFill>
                  <a:srgbClr val="000000"/>
                </a:solidFill>
              </a:rPr>
              <a:t> </a:t>
            </a:r>
            <a:r>
              <a:rPr lang="en-GB" sz="5500" dirty="0" err="1" smtClean="0">
                <a:solidFill>
                  <a:srgbClr val="000000"/>
                </a:solidFill>
              </a:rPr>
              <a:t>investigação</a:t>
            </a:r>
            <a:r>
              <a:rPr lang="en-GB" sz="5500" dirty="0" smtClean="0">
                <a:solidFill>
                  <a:srgbClr val="000000"/>
                </a:solidFill>
              </a:rPr>
              <a:t> </a:t>
            </a:r>
            <a:r>
              <a:rPr lang="en-GB" sz="5500" dirty="0">
                <a:solidFill>
                  <a:srgbClr val="000000"/>
                </a:solidFill>
              </a:rPr>
              <a:t>do OI para o GT2, de </a:t>
            </a:r>
            <a:r>
              <a:rPr lang="en-GB" sz="5500" dirty="0" err="1">
                <a:solidFill>
                  <a:srgbClr val="000000"/>
                </a:solidFill>
              </a:rPr>
              <a:t>acordo</a:t>
            </a:r>
            <a:r>
              <a:rPr lang="en-GB" sz="5500" dirty="0">
                <a:solidFill>
                  <a:srgbClr val="000000"/>
                </a:solidFill>
              </a:rPr>
              <a:t> com </a:t>
            </a:r>
            <a:r>
              <a:rPr lang="en-GB" sz="5500" dirty="0" err="1">
                <a:solidFill>
                  <a:srgbClr val="000000"/>
                </a:solidFill>
              </a:rPr>
              <a:t>critérios</a:t>
            </a:r>
            <a:r>
              <a:rPr lang="en-GB" sz="5500" dirty="0">
                <a:solidFill>
                  <a:srgbClr val="000000"/>
                </a:solidFill>
              </a:rPr>
              <a:t> e </a:t>
            </a:r>
            <a:r>
              <a:rPr lang="en-GB" sz="5500" dirty="0" err="1">
                <a:solidFill>
                  <a:srgbClr val="000000"/>
                </a:solidFill>
              </a:rPr>
              <a:t>cronograma</a:t>
            </a:r>
            <a:r>
              <a:rPr lang="en-GB" sz="5500" dirty="0">
                <a:solidFill>
                  <a:srgbClr val="000000"/>
                </a:solidFill>
              </a:rPr>
              <a:t> </a:t>
            </a:r>
            <a:r>
              <a:rPr lang="en-GB" sz="5500" dirty="0" err="1">
                <a:solidFill>
                  <a:srgbClr val="000000"/>
                </a:solidFill>
              </a:rPr>
              <a:t>estabelecido</a:t>
            </a:r>
            <a:r>
              <a:rPr lang="en-GB" sz="5500" dirty="0">
                <a:solidFill>
                  <a:srgbClr val="000000"/>
                </a:solidFill>
              </a:rPr>
              <a:t>.</a:t>
            </a:r>
          </a:p>
          <a:p>
            <a:endParaRPr lang="pt-BR" dirty="0"/>
          </a:p>
        </p:txBody>
      </p:sp>
      <p:sp>
        <p:nvSpPr>
          <p:cNvPr id="5" name="CaixaDeTexto 4">
            <a:extLst>
              <a:ext uri="{FF2B5EF4-FFF2-40B4-BE49-F238E27FC236}">
                <a16:creationId xmlns:a16="http://schemas.microsoft.com/office/drawing/2014/main" xmlns="" id="{4768F55D-4A5F-5F1E-D6E1-2541B8A297F7}"/>
              </a:ext>
            </a:extLst>
          </p:cNvPr>
          <p:cNvSpPr txBox="1"/>
          <p:nvPr/>
        </p:nvSpPr>
        <p:spPr>
          <a:xfrm>
            <a:off x="5511800" y="1107441"/>
            <a:ext cx="6096000" cy="1754326"/>
          </a:xfrm>
          <a:prstGeom prst="rect">
            <a:avLst/>
          </a:prstGeom>
          <a:solidFill>
            <a:schemeClr val="accent1">
              <a:lumMod val="20000"/>
              <a:lumOff val="80000"/>
            </a:schemeClr>
          </a:solidFill>
        </p:spPr>
        <p:txBody>
          <a:bodyPr wrap="square">
            <a:spAutoFit/>
          </a:bodyPr>
          <a:lstStyle/>
          <a:p>
            <a:r>
              <a:rPr lang="pt-BR" b="1" dirty="0"/>
              <a:t>Art. 3º</a:t>
            </a:r>
            <a:r>
              <a:rPr lang="pt-BR" dirty="0"/>
              <a:t> O Grupo Técnico de Vigilância de Óbito de Mulher em Idade Fértil (MIF), Materno, infantil e fetal tem natureza fundamentalmente técnico-científica, sigilosa, não coercitiva ou punitiva, com função eminentemente educativa e de assessoramento a Secretaria de Estado da Saúde do Piauí e as Secretarias Municipais de Saúde.</a:t>
            </a:r>
          </a:p>
        </p:txBody>
      </p:sp>
      <p:sp>
        <p:nvSpPr>
          <p:cNvPr id="7" name="CaixaDeTexto 6">
            <a:extLst>
              <a:ext uri="{FF2B5EF4-FFF2-40B4-BE49-F238E27FC236}">
                <a16:creationId xmlns:a16="http://schemas.microsoft.com/office/drawing/2014/main" xmlns="" id="{7B16380F-7B0E-5D73-55B3-BC78592D6FF6}"/>
              </a:ext>
            </a:extLst>
          </p:cNvPr>
          <p:cNvSpPr txBox="1"/>
          <p:nvPr/>
        </p:nvSpPr>
        <p:spPr>
          <a:xfrm>
            <a:off x="6360160" y="3609277"/>
            <a:ext cx="2491740" cy="2031325"/>
          </a:xfrm>
          <a:prstGeom prst="rect">
            <a:avLst/>
          </a:prstGeom>
          <a:solidFill>
            <a:schemeClr val="accent1">
              <a:lumMod val="20000"/>
              <a:lumOff val="80000"/>
            </a:schemeClr>
          </a:solidFill>
        </p:spPr>
        <p:txBody>
          <a:bodyPr wrap="square">
            <a:spAutoFit/>
          </a:bodyPr>
          <a:lstStyle/>
          <a:p>
            <a:r>
              <a:rPr lang="pt-BR" b="1" dirty="0"/>
              <a:t>Indicadores:</a:t>
            </a:r>
          </a:p>
          <a:p>
            <a:pPr marL="285750" indent="-285750">
              <a:buFont typeface="Wingdings" panose="05000000000000000000" pitchFamily="2" charset="2"/>
              <a:buChar char="Ø"/>
            </a:pPr>
            <a:r>
              <a:rPr lang="pt-BR" dirty="0"/>
              <a:t>Peso ao nascer</a:t>
            </a:r>
          </a:p>
          <a:p>
            <a:r>
              <a:rPr lang="pt-BR" dirty="0"/>
              <a:t>    ≥ 2500Kg</a:t>
            </a:r>
          </a:p>
          <a:p>
            <a:pPr marL="285750" indent="-285750">
              <a:buFont typeface="Wingdings" panose="05000000000000000000" pitchFamily="2" charset="2"/>
              <a:buChar char="Ø"/>
            </a:pPr>
            <a:r>
              <a:rPr lang="pt-BR" dirty="0"/>
              <a:t>Óbito neonatal</a:t>
            </a:r>
          </a:p>
          <a:p>
            <a:r>
              <a:rPr lang="pt-BR" dirty="0"/>
              <a:t>   0 a 27 dias</a:t>
            </a:r>
          </a:p>
          <a:p>
            <a:pPr marL="285750" indent="-285750">
              <a:buFont typeface="Wingdings" panose="05000000000000000000" pitchFamily="2" charset="2"/>
              <a:buChar char="Ø"/>
            </a:pPr>
            <a:r>
              <a:rPr lang="pt-BR" dirty="0"/>
              <a:t>Semana Gestacional</a:t>
            </a:r>
          </a:p>
          <a:p>
            <a:r>
              <a:rPr lang="pt-BR" dirty="0"/>
              <a:t>   ≥ 27 semanas</a:t>
            </a:r>
          </a:p>
        </p:txBody>
      </p:sp>
      <p:sp>
        <p:nvSpPr>
          <p:cNvPr id="8" name="CaixaDeTexto 7">
            <a:extLst>
              <a:ext uri="{FF2B5EF4-FFF2-40B4-BE49-F238E27FC236}">
                <a16:creationId xmlns:a16="http://schemas.microsoft.com/office/drawing/2014/main" xmlns="" id="{9A865D0F-BC9F-6BA6-F98D-7CB8941AB9C7}"/>
              </a:ext>
            </a:extLst>
          </p:cNvPr>
          <p:cNvSpPr txBox="1"/>
          <p:nvPr/>
        </p:nvSpPr>
        <p:spPr>
          <a:xfrm>
            <a:off x="9145451" y="4428309"/>
            <a:ext cx="2804160" cy="1200329"/>
          </a:xfrm>
          <a:prstGeom prst="rect">
            <a:avLst/>
          </a:prstGeom>
          <a:solidFill>
            <a:schemeClr val="accent1">
              <a:lumMod val="20000"/>
              <a:lumOff val="80000"/>
            </a:schemeClr>
          </a:solidFill>
        </p:spPr>
        <p:txBody>
          <a:bodyPr wrap="square" rtlCol="0">
            <a:spAutoFit/>
          </a:bodyPr>
          <a:lstStyle/>
          <a:p>
            <a:r>
              <a:rPr lang="pt-BR" b="1" dirty="0" err="1"/>
              <a:t>Inicío</a:t>
            </a:r>
            <a:r>
              <a:rPr lang="pt-BR" b="1" dirty="0"/>
              <a:t>: </a:t>
            </a:r>
            <a:r>
              <a:rPr lang="pt-BR" b="1" dirty="0" err="1"/>
              <a:t>Nov</a:t>
            </a:r>
            <a:r>
              <a:rPr lang="pt-BR" b="1" dirty="0"/>
              <a:t>/2021</a:t>
            </a:r>
          </a:p>
          <a:p>
            <a:r>
              <a:rPr lang="pt-BR" dirty="0"/>
              <a:t>Encontros quinzenais</a:t>
            </a:r>
          </a:p>
          <a:p>
            <a:r>
              <a:rPr lang="pt-BR" dirty="0"/>
              <a:t>Com 3 casos cada encontro entre óbitos infantis e fetais</a:t>
            </a:r>
          </a:p>
        </p:txBody>
      </p:sp>
    </p:spTree>
    <p:extLst>
      <p:ext uri="{BB962C8B-B14F-4D97-AF65-F5344CB8AC3E}">
        <p14:creationId xmlns:p14="http://schemas.microsoft.com/office/powerpoint/2010/main" xmlns="" val="299530699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90CF64A3-D182-172E-99B4-9BF168A82E91}"/>
              </a:ext>
            </a:extLst>
          </p:cNvPr>
          <p:cNvSpPr>
            <a:spLocks noGrp="1"/>
          </p:cNvSpPr>
          <p:nvPr>
            <p:ph type="title"/>
          </p:nvPr>
        </p:nvSpPr>
        <p:spPr>
          <a:xfrm>
            <a:off x="838200" y="189514"/>
            <a:ext cx="10515600" cy="491523"/>
          </a:xfrm>
        </p:spPr>
        <p:txBody>
          <a:bodyPr>
            <a:normAutofit fontScale="90000"/>
          </a:bodyPr>
          <a:lstStyle/>
          <a:p>
            <a:r>
              <a:rPr lang="pt-BR" b="1" dirty="0"/>
              <a:t>VIGILÂNCIA DO ÓBITO INFANTIL E FETAL</a:t>
            </a:r>
            <a:endParaRPr lang="pt-BR" dirty="0"/>
          </a:p>
        </p:txBody>
      </p:sp>
      <p:sp>
        <p:nvSpPr>
          <p:cNvPr id="3" name="Espaço Reservado para Conteúdo 2">
            <a:extLst>
              <a:ext uri="{FF2B5EF4-FFF2-40B4-BE49-F238E27FC236}">
                <a16:creationId xmlns:a16="http://schemas.microsoft.com/office/drawing/2014/main" xmlns="" id="{62333731-DBA7-7043-933B-D034F7070CCB}"/>
              </a:ext>
            </a:extLst>
          </p:cNvPr>
          <p:cNvSpPr>
            <a:spLocks noGrp="1"/>
          </p:cNvSpPr>
          <p:nvPr>
            <p:ph idx="1"/>
          </p:nvPr>
        </p:nvSpPr>
        <p:spPr>
          <a:xfrm>
            <a:off x="838200" y="818147"/>
            <a:ext cx="10515600" cy="5358816"/>
          </a:xfrm>
        </p:spPr>
        <p:txBody>
          <a:bodyPr/>
          <a:lstStyle/>
          <a:p>
            <a:r>
              <a:rPr lang="pt-BR" dirty="0"/>
              <a:t>Análise: Grupo Técnico de Análise e Prevenção dos óbitos Infantis e Fetais</a:t>
            </a:r>
          </a:p>
        </p:txBody>
      </p:sp>
      <p:sp>
        <p:nvSpPr>
          <p:cNvPr id="5" name="CaixaDeTexto 4">
            <a:extLst>
              <a:ext uri="{FF2B5EF4-FFF2-40B4-BE49-F238E27FC236}">
                <a16:creationId xmlns:a16="http://schemas.microsoft.com/office/drawing/2014/main" xmlns="" id="{A1D91651-C133-2A66-3D15-886119E5F9F8}"/>
              </a:ext>
            </a:extLst>
          </p:cNvPr>
          <p:cNvSpPr txBox="1"/>
          <p:nvPr/>
        </p:nvSpPr>
        <p:spPr>
          <a:xfrm>
            <a:off x="1123749" y="2105875"/>
            <a:ext cx="2889985" cy="923330"/>
          </a:xfrm>
          <a:prstGeom prst="rect">
            <a:avLst/>
          </a:prstGeom>
          <a:solidFill>
            <a:schemeClr val="accent2">
              <a:lumMod val="20000"/>
              <a:lumOff val="80000"/>
            </a:schemeClr>
          </a:solidFill>
        </p:spPr>
        <p:txBody>
          <a:bodyPr wrap="square">
            <a:spAutoFit/>
          </a:bodyPr>
          <a:lstStyle/>
          <a:p>
            <a:pPr algn="ctr"/>
            <a:r>
              <a:rPr lang="pt-BR" dirty="0"/>
              <a:t>Escolha do município de residência de acordo com critérios estabelecidos</a:t>
            </a:r>
          </a:p>
        </p:txBody>
      </p:sp>
      <p:sp>
        <p:nvSpPr>
          <p:cNvPr id="7" name="CaixaDeTexto 6">
            <a:extLst>
              <a:ext uri="{FF2B5EF4-FFF2-40B4-BE49-F238E27FC236}">
                <a16:creationId xmlns:a16="http://schemas.microsoft.com/office/drawing/2014/main" xmlns="" id="{4B7C5009-5AA4-365A-E245-32FF78F9E4C2}"/>
              </a:ext>
            </a:extLst>
          </p:cNvPr>
          <p:cNvSpPr txBox="1"/>
          <p:nvPr/>
        </p:nvSpPr>
        <p:spPr>
          <a:xfrm>
            <a:off x="7178041" y="2782669"/>
            <a:ext cx="3294246" cy="646331"/>
          </a:xfrm>
          <a:prstGeom prst="rect">
            <a:avLst/>
          </a:prstGeom>
          <a:solidFill>
            <a:schemeClr val="accent2">
              <a:lumMod val="20000"/>
              <a:lumOff val="80000"/>
            </a:schemeClr>
          </a:solidFill>
        </p:spPr>
        <p:txBody>
          <a:bodyPr wrap="square">
            <a:spAutoFit/>
          </a:bodyPr>
          <a:lstStyle/>
          <a:p>
            <a:r>
              <a:rPr lang="pt-BR" dirty="0"/>
              <a:t>Município apresenta o caso para o grupo técnico (especialistas)</a:t>
            </a:r>
          </a:p>
        </p:txBody>
      </p:sp>
      <p:sp>
        <p:nvSpPr>
          <p:cNvPr id="9" name="CaixaDeTexto 8">
            <a:extLst>
              <a:ext uri="{FF2B5EF4-FFF2-40B4-BE49-F238E27FC236}">
                <a16:creationId xmlns:a16="http://schemas.microsoft.com/office/drawing/2014/main" xmlns="" id="{1E61A887-916F-C5A7-7048-2F35B05C7E79}"/>
              </a:ext>
            </a:extLst>
          </p:cNvPr>
          <p:cNvSpPr txBox="1"/>
          <p:nvPr/>
        </p:nvSpPr>
        <p:spPr>
          <a:xfrm>
            <a:off x="1045142" y="3980531"/>
            <a:ext cx="3047198" cy="369332"/>
          </a:xfrm>
          <a:prstGeom prst="rect">
            <a:avLst/>
          </a:prstGeom>
          <a:solidFill>
            <a:schemeClr val="accent2">
              <a:lumMod val="20000"/>
              <a:lumOff val="80000"/>
            </a:schemeClr>
          </a:solidFill>
        </p:spPr>
        <p:txBody>
          <a:bodyPr wrap="square">
            <a:spAutoFit/>
          </a:bodyPr>
          <a:lstStyle/>
          <a:p>
            <a:r>
              <a:rPr lang="pt-BR" dirty="0"/>
              <a:t>Identificação das reais causas</a:t>
            </a:r>
          </a:p>
        </p:txBody>
      </p:sp>
      <p:sp>
        <p:nvSpPr>
          <p:cNvPr id="11" name="CaixaDeTexto 10">
            <a:extLst>
              <a:ext uri="{FF2B5EF4-FFF2-40B4-BE49-F238E27FC236}">
                <a16:creationId xmlns:a16="http://schemas.microsoft.com/office/drawing/2014/main" xmlns="" id="{617DC959-D2FD-2BD8-64AF-B8EE41BA0BD2}"/>
              </a:ext>
            </a:extLst>
          </p:cNvPr>
          <p:cNvSpPr txBox="1"/>
          <p:nvPr/>
        </p:nvSpPr>
        <p:spPr>
          <a:xfrm>
            <a:off x="7178041" y="4893205"/>
            <a:ext cx="3496378" cy="369332"/>
          </a:xfrm>
          <a:prstGeom prst="rect">
            <a:avLst/>
          </a:prstGeom>
          <a:solidFill>
            <a:schemeClr val="accent2">
              <a:lumMod val="20000"/>
              <a:lumOff val="80000"/>
            </a:schemeClr>
          </a:solidFill>
        </p:spPr>
        <p:txBody>
          <a:bodyPr wrap="square">
            <a:spAutoFit/>
          </a:bodyPr>
          <a:lstStyle/>
          <a:p>
            <a:r>
              <a:rPr lang="pt-BR" dirty="0"/>
              <a:t>Determinação da evitabilidade</a:t>
            </a:r>
          </a:p>
        </p:txBody>
      </p:sp>
      <p:sp>
        <p:nvSpPr>
          <p:cNvPr id="13" name="CaixaDeTexto 12">
            <a:extLst>
              <a:ext uri="{FF2B5EF4-FFF2-40B4-BE49-F238E27FC236}">
                <a16:creationId xmlns:a16="http://schemas.microsoft.com/office/drawing/2014/main" xmlns="" id="{F3C7A277-963F-1DF3-9CE9-7E81F029F405}"/>
              </a:ext>
            </a:extLst>
          </p:cNvPr>
          <p:cNvSpPr txBox="1"/>
          <p:nvPr/>
        </p:nvSpPr>
        <p:spPr>
          <a:xfrm>
            <a:off x="1248878" y="6039853"/>
            <a:ext cx="3775509" cy="369332"/>
          </a:xfrm>
          <a:prstGeom prst="rect">
            <a:avLst/>
          </a:prstGeom>
          <a:solidFill>
            <a:schemeClr val="accent2">
              <a:lumMod val="20000"/>
              <a:lumOff val="80000"/>
            </a:schemeClr>
          </a:solidFill>
        </p:spPr>
        <p:txBody>
          <a:bodyPr wrap="square">
            <a:spAutoFit/>
          </a:bodyPr>
          <a:lstStyle/>
          <a:p>
            <a:r>
              <a:rPr lang="pt-BR" dirty="0"/>
              <a:t>Proposição de medidas de prevenção </a:t>
            </a:r>
          </a:p>
        </p:txBody>
      </p:sp>
      <p:cxnSp>
        <p:nvCxnSpPr>
          <p:cNvPr id="16" name="Conector de Seta Reta 15">
            <a:extLst>
              <a:ext uri="{FF2B5EF4-FFF2-40B4-BE49-F238E27FC236}">
                <a16:creationId xmlns:a16="http://schemas.microsoft.com/office/drawing/2014/main" xmlns="" id="{933DC7FC-42C6-A800-C454-94F0924D417E}"/>
              </a:ext>
            </a:extLst>
          </p:cNvPr>
          <p:cNvCxnSpPr/>
          <p:nvPr/>
        </p:nvCxnSpPr>
        <p:spPr>
          <a:xfrm>
            <a:off x="4092340" y="2271562"/>
            <a:ext cx="2991854" cy="75764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8" name="Conector de Seta Reta 17">
            <a:extLst>
              <a:ext uri="{FF2B5EF4-FFF2-40B4-BE49-F238E27FC236}">
                <a16:creationId xmlns:a16="http://schemas.microsoft.com/office/drawing/2014/main" xmlns="" id="{56E2146B-0BAB-94A5-14D1-C9288B284F65}"/>
              </a:ext>
            </a:extLst>
          </p:cNvPr>
          <p:cNvCxnSpPr/>
          <p:nvPr/>
        </p:nvCxnSpPr>
        <p:spPr>
          <a:xfrm flipH="1">
            <a:off x="4244741" y="3429000"/>
            <a:ext cx="2839453" cy="76761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0" name="Conector de Seta Reta 19">
            <a:extLst>
              <a:ext uri="{FF2B5EF4-FFF2-40B4-BE49-F238E27FC236}">
                <a16:creationId xmlns:a16="http://schemas.microsoft.com/office/drawing/2014/main" xmlns="" id="{D94A00AE-1625-6D2E-6824-333DC152117A}"/>
              </a:ext>
            </a:extLst>
          </p:cNvPr>
          <p:cNvCxnSpPr/>
          <p:nvPr/>
        </p:nvCxnSpPr>
        <p:spPr>
          <a:xfrm>
            <a:off x="4013734" y="4533499"/>
            <a:ext cx="3070460" cy="64489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2" name="Conector de Seta Reta 21">
            <a:extLst>
              <a:ext uri="{FF2B5EF4-FFF2-40B4-BE49-F238E27FC236}">
                <a16:creationId xmlns:a16="http://schemas.microsoft.com/office/drawing/2014/main" xmlns="" id="{7E4199E9-A6A1-9D60-926E-A20A4CAE02CD}"/>
              </a:ext>
            </a:extLst>
          </p:cNvPr>
          <p:cNvCxnSpPr/>
          <p:nvPr/>
        </p:nvCxnSpPr>
        <p:spPr>
          <a:xfrm flipH="1">
            <a:off x="5111015" y="5342021"/>
            <a:ext cx="2618071" cy="83494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78350815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63C517EB-A793-C2DA-8067-94AEA3381298}"/>
              </a:ext>
            </a:extLst>
          </p:cNvPr>
          <p:cNvSpPr>
            <a:spLocks noGrp="1"/>
          </p:cNvSpPr>
          <p:nvPr>
            <p:ph type="title"/>
          </p:nvPr>
        </p:nvSpPr>
        <p:spPr>
          <a:xfrm>
            <a:off x="202131" y="105242"/>
            <a:ext cx="11713945" cy="575795"/>
          </a:xfrm>
        </p:spPr>
        <p:txBody>
          <a:bodyPr>
            <a:normAutofit fontScale="90000"/>
          </a:bodyPr>
          <a:lstStyle/>
          <a:p>
            <a:pPr algn="ctr"/>
            <a:r>
              <a:rPr lang="pt-BR" dirty="0"/>
              <a:t>FICHAS DE INVESTIGAÇÃO DO ÓBITO INFANTIL E FETAL</a:t>
            </a:r>
          </a:p>
        </p:txBody>
      </p:sp>
      <p:pic>
        <p:nvPicPr>
          <p:cNvPr id="5" name="Espaço Reservado para Conteúdo 4">
            <a:extLst>
              <a:ext uri="{FF2B5EF4-FFF2-40B4-BE49-F238E27FC236}">
                <a16:creationId xmlns:a16="http://schemas.microsoft.com/office/drawing/2014/main" xmlns="" id="{F7A37603-CC89-F1B9-3B08-5A851C6B91AB}"/>
              </a:ext>
            </a:extLst>
          </p:cNvPr>
          <p:cNvPicPr>
            <a:picLocks noGrp="1" noChangeAspect="1"/>
          </p:cNvPicPr>
          <p:nvPr>
            <p:ph idx="1"/>
          </p:nvPr>
        </p:nvPicPr>
        <p:blipFill>
          <a:blip r:embed="rId2" cstate="print"/>
          <a:stretch>
            <a:fillRect/>
          </a:stretch>
        </p:blipFill>
        <p:spPr>
          <a:xfrm>
            <a:off x="644892" y="681037"/>
            <a:ext cx="2541070" cy="2975821"/>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7" name="Imagem 6">
            <a:extLst>
              <a:ext uri="{FF2B5EF4-FFF2-40B4-BE49-F238E27FC236}">
                <a16:creationId xmlns:a16="http://schemas.microsoft.com/office/drawing/2014/main" xmlns="" id="{A91EE027-33CE-EC73-4739-AB0C1BF308C5}"/>
              </a:ext>
            </a:extLst>
          </p:cNvPr>
          <p:cNvPicPr>
            <a:picLocks noChangeAspect="1"/>
          </p:cNvPicPr>
          <p:nvPr/>
        </p:nvPicPr>
        <p:blipFill>
          <a:blip r:embed="rId3" cstate="print"/>
          <a:stretch>
            <a:fillRect/>
          </a:stretch>
        </p:blipFill>
        <p:spPr>
          <a:xfrm>
            <a:off x="3657600" y="628681"/>
            <a:ext cx="2300439" cy="2973113"/>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9" name="Imagem 8">
            <a:extLst>
              <a:ext uri="{FF2B5EF4-FFF2-40B4-BE49-F238E27FC236}">
                <a16:creationId xmlns:a16="http://schemas.microsoft.com/office/drawing/2014/main" xmlns="" id="{76F50115-6152-D866-BF45-60176F6A7C11}"/>
              </a:ext>
            </a:extLst>
          </p:cNvPr>
          <p:cNvPicPr>
            <a:picLocks noChangeAspect="1"/>
          </p:cNvPicPr>
          <p:nvPr/>
        </p:nvPicPr>
        <p:blipFill>
          <a:blip r:embed="rId4" cstate="print"/>
          <a:stretch>
            <a:fillRect/>
          </a:stretch>
        </p:blipFill>
        <p:spPr>
          <a:xfrm>
            <a:off x="6359649" y="532827"/>
            <a:ext cx="2296270" cy="3124031"/>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13" name="Imagem 12">
            <a:extLst>
              <a:ext uri="{FF2B5EF4-FFF2-40B4-BE49-F238E27FC236}">
                <a16:creationId xmlns:a16="http://schemas.microsoft.com/office/drawing/2014/main" xmlns="" id="{729CDE6F-9F8E-09AE-9CDA-1166EB0AA7CC}"/>
              </a:ext>
            </a:extLst>
          </p:cNvPr>
          <p:cNvPicPr>
            <a:picLocks noChangeAspect="1"/>
          </p:cNvPicPr>
          <p:nvPr/>
        </p:nvPicPr>
        <p:blipFill>
          <a:blip r:embed="rId5" cstate="print"/>
          <a:stretch>
            <a:fillRect/>
          </a:stretch>
        </p:blipFill>
        <p:spPr>
          <a:xfrm>
            <a:off x="539014" y="3628591"/>
            <a:ext cx="2189675" cy="299594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5" name="Imagem 14">
            <a:extLst>
              <a:ext uri="{FF2B5EF4-FFF2-40B4-BE49-F238E27FC236}">
                <a16:creationId xmlns:a16="http://schemas.microsoft.com/office/drawing/2014/main" xmlns="" id="{4AE8B47E-90F5-7EF9-5FBD-97B8DF2F9E82}"/>
              </a:ext>
            </a:extLst>
          </p:cNvPr>
          <p:cNvPicPr>
            <a:picLocks noChangeAspect="1"/>
          </p:cNvPicPr>
          <p:nvPr/>
        </p:nvPicPr>
        <p:blipFill>
          <a:blip r:embed="rId6" cstate="print"/>
          <a:stretch>
            <a:fillRect/>
          </a:stretch>
        </p:blipFill>
        <p:spPr>
          <a:xfrm>
            <a:off x="3474065" y="3601795"/>
            <a:ext cx="2189675" cy="302273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7" name="Imagem 16">
            <a:extLst>
              <a:ext uri="{FF2B5EF4-FFF2-40B4-BE49-F238E27FC236}">
                <a16:creationId xmlns:a16="http://schemas.microsoft.com/office/drawing/2014/main" xmlns="" id="{122F3231-0414-11A8-7821-3D0CA3472BDA}"/>
              </a:ext>
            </a:extLst>
          </p:cNvPr>
          <p:cNvPicPr>
            <a:picLocks noChangeAspect="1"/>
          </p:cNvPicPr>
          <p:nvPr/>
        </p:nvPicPr>
        <p:blipFill>
          <a:blip r:embed="rId7" cstate="print"/>
          <a:stretch>
            <a:fillRect/>
          </a:stretch>
        </p:blipFill>
        <p:spPr>
          <a:xfrm>
            <a:off x="6233963" y="3601793"/>
            <a:ext cx="2197936" cy="302273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9" name="Imagem 18">
            <a:extLst>
              <a:ext uri="{FF2B5EF4-FFF2-40B4-BE49-F238E27FC236}">
                <a16:creationId xmlns:a16="http://schemas.microsoft.com/office/drawing/2014/main" xmlns="" id="{921DFB6C-9DC6-FFE1-3B69-BDACFB1B83ED}"/>
              </a:ext>
            </a:extLst>
          </p:cNvPr>
          <p:cNvPicPr>
            <a:picLocks noChangeAspect="1"/>
          </p:cNvPicPr>
          <p:nvPr/>
        </p:nvPicPr>
        <p:blipFill>
          <a:blip r:embed="rId8" cstate="print"/>
          <a:stretch>
            <a:fillRect/>
          </a:stretch>
        </p:blipFill>
        <p:spPr>
          <a:xfrm>
            <a:off x="9002122" y="1368259"/>
            <a:ext cx="3067958" cy="4795249"/>
          </a:xfrm>
          <a:prstGeom prst="rect">
            <a:avLst/>
          </a:prstGeom>
        </p:spPr>
      </p:pic>
    </p:spTree>
    <p:extLst>
      <p:ext uri="{BB962C8B-B14F-4D97-AF65-F5344CB8AC3E}">
        <p14:creationId xmlns:p14="http://schemas.microsoft.com/office/powerpoint/2010/main" xmlns="" val="20501913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8D3E845F-69D2-879B-562D-772548A21E0A}"/>
              </a:ext>
            </a:extLst>
          </p:cNvPr>
          <p:cNvSpPr>
            <a:spLocks noGrp="1"/>
          </p:cNvSpPr>
          <p:nvPr>
            <p:ph type="title"/>
          </p:nvPr>
        </p:nvSpPr>
        <p:spPr/>
        <p:txBody>
          <a:bodyPr/>
          <a:lstStyle/>
          <a:p>
            <a:pPr algn="ctr"/>
            <a:r>
              <a:rPr lang="pt-BR" b="1" dirty="0"/>
              <a:t>CONCEITOS BÁSICOS </a:t>
            </a:r>
          </a:p>
        </p:txBody>
      </p:sp>
      <p:sp>
        <p:nvSpPr>
          <p:cNvPr id="3" name="Espaço Reservado para Conteúdo 2">
            <a:extLst>
              <a:ext uri="{FF2B5EF4-FFF2-40B4-BE49-F238E27FC236}">
                <a16:creationId xmlns:a16="http://schemas.microsoft.com/office/drawing/2014/main" xmlns="" id="{217224E0-0F9E-D00D-FE81-07C8A455FF51}"/>
              </a:ext>
            </a:extLst>
          </p:cNvPr>
          <p:cNvSpPr>
            <a:spLocks noGrp="1"/>
          </p:cNvSpPr>
          <p:nvPr>
            <p:ph idx="1"/>
          </p:nvPr>
        </p:nvSpPr>
        <p:spPr>
          <a:xfrm>
            <a:off x="838200" y="1825625"/>
            <a:ext cx="10515600" cy="2047732"/>
          </a:xfrm>
        </p:spPr>
        <p:txBody>
          <a:bodyPr/>
          <a:lstStyle/>
          <a:p>
            <a:pPr>
              <a:lnSpc>
                <a:spcPct val="150000"/>
              </a:lnSpc>
            </a:pPr>
            <a:r>
              <a:rPr lang="pt-BR" b="1" dirty="0"/>
              <a:t>Óbito infantil </a:t>
            </a:r>
            <a:r>
              <a:rPr lang="pt-BR" dirty="0"/>
              <a:t>– refere-se à morte de crianças menores de um ano. Apresenta dois componentes principais: a mortalidade neonatal e a pós-neonatal.</a:t>
            </a:r>
          </a:p>
        </p:txBody>
      </p:sp>
      <p:pic>
        <p:nvPicPr>
          <p:cNvPr id="5" name="Imagem 4">
            <a:extLst>
              <a:ext uri="{FF2B5EF4-FFF2-40B4-BE49-F238E27FC236}">
                <a16:creationId xmlns:a16="http://schemas.microsoft.com/office/drawing/2014/main" xmlns="" id="{5424A599-1F85-6A32-A29B-69FED7DF969F}"/>
              </a:ext>
            </a:extLst>
          </p:cNvPr>
          <p:cNvPicPr>
            <a:picLocks noChangeAspect="1"/>
          </p:cNvPicPr>
          <p:nvPr/>
        </p:nvPicPr>
        <p:blipFill>
          <a:blip r:embed="rId2" cstate="print"/>
          <a:stretch>
            <a:fillRect/>
          </a:stretch>
        </p:blipFill>
        <p:spPr>
          <a:xfrm>
            <a:off x="339047" y="3873356"/>
            <a:ext cx="11496782" cy="2984643"/>
          </a:xfrm>
          <a:prstGeom prst="rect">
            <a:avLst/>
          </a:prstGeom>
        </p:spPr>
      </p:pic>
    </p:spTree>
    <p:extLst>
      <p:ext uri="{BB962C8B-B14F-4D97-AF65-F5344CB8AC3E}">
        <p14:creationId xmlns:p14="http://schemas.microsoft.com/office/powerpoint/2010/main" xmlns="" val="47219607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0483401B-6705-319E-0DB5-7F0F2D5E2519}"/>
              </a:ext>
            </a:extLst>
          </p:cNvPr>
          <p:cNvSpPr>
            <a:spLocks noGrp="1"/>
          </p:cNvSpPr>
          <p:nvPr>
            <p:ph type="title"/>
          </p:nvPr>
        </p:nvSpPr>
        <p:spPr/>
        <p:txBody>
          <a:bodyPr/>
          <a:lstStyle/>
          <a:p>
            <a:r>
              <a:rPr lang="pt-BR" b="1" dirty="0"/>
              <a:t>VIGILÂNCIA DO ÓBITO INFANTIL E FETAL</a:t>
            </a:r>
          </a:p>
        </p:txBody>
      </p:sp>
      <p:sp>
        <p:nvSpPr>
          <p:cNvPr id="3" name="Espaço Reservado para Conteúdo 2">
            <a:extLst>
              <a:ext uri="{FF2B5EF4-FFF2-40B4-BE49-F238E27FC236}">
                <a16:creationId xmlns:a16="http://schemas.microsoft.com/office/drawing/2014/main" xmlns="" id="{BC2B48B1-2249-BD8D-D058-970FAEBE2ED3}"/>
              </a:ext>
            </a:extLst>
          </p:cNvPr>
          <p:cNvSpPr>
            <a:spLocks noGrp="1"/>
          </p:cNvSpPr>
          <p:nvPr>
            <p:ph idx="1"/>
          </p:nvPr>
        </p:nvSpPr>
        <p:spPr>
          <a:xfrm>
            <a:off x="500514" y="1453415"/>
            <a:ext cx="10853286" cy="5039460"/>
          </a:xfrm>
        </p:spPr>
        <p:txBody>
          <a:bodyPr>
            <a:normAutofit fontScale="77500" lnSpcReduction="20000"/>
          </a:bodyPr>
          <a:lstStyle/>
          <a:p>
            <a:r>
              <a:rPr lang="pt-BR" b="1" u="sng" dirty="0" smtClean="0"/>
              <a:t>RESULTADOS ESPERADOS: </a:t>
            </a:r>
            <a:endParaRPr lang="pt-BR" u="sng" dirty="0"/>
          </a:p>
          <a:p>
            <a:pPr marL="0" indent="0">
              <a:lnSpc>
                <a:spcPct val="150000"/>
              </a:lnSpc>
              <a:buNone/>
            </a:pPr>
            <a:r>
              <a:rPr lang="pt-BR" dirty="0"/>
              <a:t> A vigilância do óbito é uma estratégia importante no cuidado da saúde da mulher e da criança, </a:t>
            </a:r>
            <a:r>
              <a:rPr lang="pt-BR" dirty="0" smtClean="0"/>
              <a:t>por quê: </a:t>
            </a:r>
            <a:endParaRPr lang="pt-BR" dirty="0"/>
          </a:p>
          <a:p>
            <a:pPr>
              <a:lnSpc>
                <a:spcPct val="150000"/>
              </a:lnSpc>
              <a:buFont typeface="Wingdings" panose="05000000000000000000" pitchFamily="2" charset="2"/>
              <a:buChar char="Ø"/>
            </a:pPr>
            <a:r>
              <a:rPr lang="pt-BR" dirty="0"/>
              <a:t> </a:t>
            </a:r>
            <a:r>
              <a:rPr lang="pt-BR" dirty="0" smtClean="0"/>
              <a:t>Contribui </a:t>
            </a:r>
            <a:r>
              <a:rPr lang="pt-BR" dirty="0"/>
              <a:t>para a redução das taxas de mortalidade materna, infantil e fetal;</a:t>
            </a:r>
          </a:p>
          <a:p>
            <a:pPr>
              <a:lnSpc>
                <a:spcPct val="150000"/>
              </a:lnSpc>
              <a:buFont typeface="Wingdings" panose="05000000000000000000" pitchFamily="2" charset="2"/>
              <a:buChar char="Ø"/>
            </a:pPr>
            <a:r>
              <a:rPr lang="pt-BR" dirty="0"/>
              <a:t> Contribui para a melhoria do registro dos óbitos;</a:t>
            </a:r>
          </a:p>
          <a:p>
            <a:pPr>
              <a:lnSpc>
                <a:spcPct val="150000"/>
              </a:lnSpc>
              <a:buFont typeface="Wingdings" panose="05000000000000000000" pitchFamily="2" charset="2"/>
              <a:buChar char="Ø"/>
            </a:pPr>
            <a:r>
              <a:rPr lang="pt-BR" dirty="0"/>
              <a:t>Informa sobre o contexto social e econômico da família enlutada;</a:t>
            </a:r>
          </a:p>
          <a:p>
            <a:pPr>
              <a:lnSpc>
                <a:spcPct val="150000"/>
              </a:lnSpc>
              <a:buFont typeface="Wingdings" panose="05000000000000000000" pitchFamily="2" charset="2"/>
              <a:buChar char="Ø"/>
            </a:pPr>
            <a:r>
              <a:rPr lang="pt-BR" dirty="0"/>
              <a:t> Avalia as ações e os serviços de saúde; </a:t>
            </a:r>
          </a:p>
          <a:p>
            <a:pPr>
              <a:lnSpc>
                <a:spcPct val="150000"/>
              </a:lnSpc>
              <a:buFont typeface="Wingdings" panose="05000000000000000000" pitchFamily="2" charset="2"/>
              <a:buChar char="Ø"/>
            </a:pPr>
            <a:r>
              <a:rPr lang="pt-BR" dirty="0" smtClean="0"/>
              <a:t>Propõe </a:t>
            </a:r>
            <a:r>
              <a:rPr lang="pt-BR" dirty="0"/>
              <a:t>medidas </a:t>
            </a:r>
            <a:r>
              <a:rPr lang="pt-BR" dirty="0" smtClean="0"/>
              <a:t>de prevenção </a:t>
            </a:r>
            <a:r>
              <a:rPr lang="pt-BR" dirty="0"/>
              <a:t>dos óbitos evitáveis, nos serviços de saúde (melhora da qualidade da assistência à gestante, ao parto e à criança desde o seu nascimento).</a:t>
            </a:r>
          </a:p>
        </p:txBody>
      </p:sp>
    </p:spTree>
    <p:extLst>
      <p:ext uri="{BB962C8B-B14F-4D97-AF65-F5344CB8AC3E}">
        <p14:creationId xmlns:p14="http://schemas.microsoft.com/office/powerpoint/2010/main" xmlns="" val="52419389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37163113-36F6-6485-64DE-23BA195A3521}"/>
              </a:ext>
            </a:extLst>
          </p:cNvPr>
          <p:cNvSpPr>
            <a:spLocks noGrp="1"/>
          </p:cNvSpPr>
          <p:nvPr>
            <p:ph type="title"/>
          </p:nvPr>
        </p:nvSpPr>
        <p:spPr>
          <a:xfrm>
            <a:off x="838200" y="365125"/>
            <a:ext cx="10515600" cy="655153"/>
          </a:xfrm>
        </p:spPr>
        <p:txBody>
          <a:bodyPr>
            <a:normAutofit fontScale="90000"/>
          </a:bodyPr>
          <a:lstStyle/>
          <a:p>
            <a:r>
              <a:rPr lang="pt-BR" b="1" dirty="0"/>
              <a:t>VIGILÂNCIA DO ÓBITO INFANTIL E FETAL</a:t>
            </a:r>
            <a:endParaRPr lang="pt-BR" dirty="0"/>
          </a:p>
        </p:txBody>
      </p:sp>
      <p:sp>
        <p:nvSpPr>
          <p:cNvPr id="3" name="Espaço Reservado para Conteúdo 2">
            <a:extLst>
              <a:ext uri="{FF2B5EF4-FFF2-40B4-BE49-F238E27FC236}">
                <a16:creationId xmlns:a16="http://schemas.microsoft.com/office/drawing/2014/main" xmlns="" id="{D50EC773-2353-385C-7C34-1E37C7B2BA97}"/>
              </a:ext>
            </a:extLst>
          </p:cNvPr>
          <p:cNvSpPr>
            <a:spLocks noGrp="1"/>
          </p:cNvSpPr>
          <p:nvPr>
            <p:ph idx="1"/>
          </p:nvPr>
        </p:nvSpPr>
        <p:spPr>
          <a:xfrm>
            <a:off x="838200" y="1347537"/>
            <a:ext cx="10515600" cy="4829426"/>
          </a:xfrm>
        </p:spPr>
        <p:txBody>
          <a:bodyPr>
            <a:normAutofit fontScale="70000" lnSpcReduction="20000"/>
          </a:bodyPr>
          <a:lstStyle/>
          <a:p>
            <a:pPr marL="0" indent="0">
              <a:buNone/>
            </a:pPr>
            <a:r>
              <a:rPr lang="pt-BR" sz="4000" b="1" u="sng" dirty="0"/>
              <a:t>Papel da Atenção </a:t>
            </a:r>
            <a:r>
              <a:rPr lang="pt-BR" sz="4000" b="1" u="sng" dirty="0" smtClean="0"/>
              <a:t>Primária:</a:t>
            </a:r>
            <a:endParaRPr lang="pt-BR" sz="4000" b="1" u="sng" dirty="0"/>
          </a:p>
          <a:p>
            <a:pPr marL="0" indent="0" algn="just">
              <a:buNone/>
            </a:pPr>
            <a:r>
              <a:rPr lang="pt-BR" sz="4000" dirty="0"/>
              <a:t>• Identificar os óbitos de mulheres e crianças residentes na sua área de abrangência; </a:t>
            </a:r>
          </a:p>
          <a:p>
            <a:pPr marL="0" indent="0" algn="just">
              <a:buNone/>
            </a:pPr>
            <a:r>
              <a:rPr lang="pt-BR" sz="4000" dirty="0"/>
              <a:t>• Investigar a fase ambulatorial e domiciliar dos óbitos de residentes na sua área; </a:t>
            </a:r>
          </a:p>
          <a:p>
            <a:pPr marL="0" indent="0" algn="just">
              <a:buNone/>
            </a:pPr>
            <a:r>
              <a:rPr lang="pt-BR" sz="4000" dirty="0"/>
              <a:t>•Participar das discussões dos casos clínicos com o Comitê de Prevenção dos Óbitos;</a:t>
            </a:r>
          </a:p>
          <a:p>
            <a:pPr marL="0" indent="0" algn="just">
              <a:buNone/>
            </a:pPr>
            <a:r>
              <a:rPr lang="pt-BR" sz="4000" dirty="0"/>
              <a:t> • Organizar o processo de trabalho da equipe facilitando o acesso e qualificar o atendimento;</a:t>
            </a:r>
          </a:p>
          <a:p>
            <a:pPr marL="0" indent="0" algn="just">
              <a:buNone/>
            </a:pPr>
            <a:r>
              <a:rPr lang="pt-BR" sz="4000" dirty="0"/>
              <a:t> • Promover ações locais para a prevenção dos óbitos com articulação </a:t>
            </a:r>
            <a:r>
              <a:rPr lang="pt-BR" sz="4000" dirty="0" smtClean="0"/>
              <a:t>intersetorial; </a:t>
            </a:r>
            <a:endParaRPr lang="pt-BR" sz="4000" dirty="0"/>
          </a:p>
          <a:p>
            <a:pPr marL="0" indent="0" algn="just">
              <a:buNone/>
            </a:pPr>
            <a:r>
              <a:rPr lang="pt-BR" sz="4000" dirty="0"/>
              <a:t>• Participar de capacitações e discussões para atualização sobre o tema mortalidades materna, infantil e fetal. </a:t>
            </a:r>
          </a:p>
          <a:p>
            <a:endParaRPr lang="pt-BR" dirty="0"/>
          </a:p>
        </p:txBody>
      </p:sp>
    </p:spTree>
    <p:extLst>
      <p:ext uri="{BB962C8B-B14F-4D97-AF65-F5344CB8AC3E}">
        <p14:creationId xmlns:p14="http://schemas.microsoft.com/office/powerpoint/2010/main" xmlns="" val="147961523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8815251" cy="1325563"/>
          </a:xfrm>
        </p:spPr>
        <p:txBody>
          <a:bodyPr>
            <a:normAutofit fontScale="90000"/>
          </a:bodyPr>
          <a:lstStyle/>
          <a:p>
            <a:r>
              <a:rPr lang="pt-BR" dirty="0" smtClean="0"/>
              <a:t>Vigilância do Óbito Infantil e Fetal Piauí</a:t>
            </a:r>
            <a:br>
              <a:rPr lang="pt-BR" dirty="0" smtClean="0"/>
            </a:br>
            <a:r>
              <a:rPr lang="pt-BR" dirty="0" smtClean="0"/>
              <a:t> 2018 – 2023*</a:t>
            </a:r>
            <a:endParaRPr lang="pt-BR" dirty="0"/>
          </a:p>
        </p:txBody>
      </p:sp>
      <p:graphicFrame>
        <p:nvGraphicFramePr>
          <p:cNvPr id="4" name="Espaço Reservado para Conteúdo 3"/>
          <p:cNvGraphicFramePr>
            <a:graphicFrameLocks noGrp="1"/>
          </p:cNvGraphicFramePr>
          <p:nvPr>
            <p:ph idx="1"/>
          </p:nvPr>
        </p:nvGraphicFramePr>
        <p:xfrm>
          <a:off x="1254033" y="2217511"/>
          <a:ext cx="9666515" cy="3235960"/>
        </p:xfrm>
        <a:graphic>
          <a:graphicData uri="http://schemas.openxmlformats.org/drawingml/2006/table">
            <a:tbl>
              <a:tblPr firstRow="1" bandRow="1">
                <a:tableStyleId>{5C22544A-7EE6-4342-B048-85BDC9FD1C3A}</a:tableStyleId>
              </a:tblPr>
              <a:tblGrid>
                <a:gridCol w="1933303"/>
                <a:gridCol w="1933303"/>
                <a:gridCol w="1933303"/>
                <a:gridCol w="1933303"/>
                <a:gridCol w="1933303"/>
              </a:tblGrid>
              <a:tr h="370840">
                <a:tc rowSpan="2">
                  <a:txBody>
                    <a:bodyPr/>
                    <a:lstStyle/>
                    <a:p>
                      <a:r>
                        <a:rPr lang="pt-BR" b="1" dirty="0" smtClean="0"/>
                        <a:t>Ano</a:t>
                      </a:r>
                      <a:endParaRPr lang="pt-BR" b="1" dirty="0"/>
                    </a:p>
                  </a:txBody>
                  <a:tcPr/>
                </a:tc>
                <a:tc gridSpan="2">
                  <a:txBody>
                    <a:bodyPr/>
                    <a:lstStyle/>
                    <a:p>
                      <a:pPr algn="ctr"/>
                      <a:r>
                        <a:rPr lang="pt-BR" b="1" dirty="0" smtClean="0"/>
                        <a:t>Infantil</a:t>
                      </a:r>
                      <a:endParaRPr lang="pt-BR" b="1" dirty="0"/>
                    </a:p>
                  </a:txBody>
                  <a:tcPr/>
                </a:tc>
                <a:tc hMerge="1">
                  <a:txBody>
                    <a:bodyPr/>
                    <a:lstStyle/>
                    <a:p>
                      <a:endParaRPr lang="pt-BR" dirty="0"/>
                    </a:p>
                  </a:txBody>
                  <a:tcPr/>
                </a:tc>
                <a:tc gridSpan="2">
                  <a:txBody>
                    <a:bodyPr/>
                    <a:lstStyle/>
                    <a:p>
                      <a:pPr algn="ctr"/>
                      <a:r>
                        <a:rPr lang="pt-BR" b="1" dirty="0" smtClean="0"/>
                        <a:t>Fetal</a:t>
                      </a:r>
                      <a:endParaRPr lang="pt-BR" b="1" dirty="0"/>
                    </a:p>
                  </a:txBody>
                  <a:tcPr/>
                </a:tc>
                <a:tc hMerge="1">
                  <a:txBody>
                    <a:bodyPr/>
                    <a:lstStyle/>
                    <a:p>
                      <a:endParaRPr lang="pt-BR" dirty="0"/>
                    </a:p>
                  </a:txBody>
                  <a:tcPr/>
                </a:tc>
              </a:tr>
              <a:tr h="370840">
                <a:tc vMerge="1">
                  <a:txBody>
                    <a:bodyPr/>
                    <a:lstStyle/>
                    <a:p>
                      <a:endParaRPr lang="pt-BR" dirty="0"/>
                    </a:p>
                  </a:txBody>
                  <a:tcPr/>
                </a:tc>
                <a:tc>
                  <a:txBody>
                    <a:bodyPr/>
                    <a:lstStyle/>
                    <a:p>
                      <a:r>
                        <a:rPr lang="pt-BR" b="1" dirty="0" smtClean="0"/>
                        <a:t>Nº de óbito</a:t>
                      </a:r>
                      <a:endParaRPr lang="pt-BR" b="1" dirty="0"/>
                    </a:p>
                  </a:txBody>
                  <a:tcPr/>
                </a:tc>
                <a:tc>
                  <a:txBody>
                    <a:bodyPr/>
                    <a:lstStyle/>
                    <a:p>
                      <a:r>
                        <a:rPr lang="pt-BR" b="1" dirty="0" smtClean="0"/>
                        <a:t>% de óbito investigado</a:t>
                      </a:r>
                      <a:endParaRPr lang="pt-BR" b="1" dirty="0"/>
                    </a:p>
                  </a:txBody>
                  <a:tcPr/>
                </a:tc>
                <a:tc>
                  <a:txBody>
                    <a:bodyPr/>
                    <a:lstStyle/>
                    <a:p>
                      <a:r>
                        <a:rPr lang="pt-BR" b="1" dirty="0" smtClean="0"/>
                        <a:t>Nº de óbito</a:t>
                      </a:r>
                      <a:endParaRPr lang="pt-BR" b="1" dirty="0"/>
                    </a:p>
                  </a:txBody>
                  <a:tcPr/>
                </a:tc>
                <a:tc>
                  <a:txBody>
                    <a:bodyPr/>
                    <a:lstStyle/>
                    <a:p>
                      <a:r>
                        <a:rPr lang="pt-BR" b="1" dirty="0" smtClean="0"/>
                        <a:t>% de óbito investigado</a:t>
                      </a:r>
                      <a:endParaRPr lang="pt-BR" b="1" dirty="0"/>
                    </a:p>
                  </a:txBody>
                  <a:tcPr/>
                </a:tc>
              </a:tr>
              <a:tr h="370840">
                <a:tc>
                  <a:txBody>
                    <a:bodyPr/>
                    <a:lstStyle/>
                    <a:p>
                      <a:r>
                        <a:rPr lang="pt-BR" b="1" dirty="0" smtClean="0"/>
                        <a:t>2018</a:t>
                      </a:r>
                      <a:endParaRPr lang="pt-BR" b="1" dirty="0"/>
                    </a:p>
                  </a:txBody>
                  <a:tcPr/>
                </a:tc>
                <a:tc>
                  <a:txBody>
                    <a:bodyPr/>
                    <a:lstStyle/>
                    <a:p>
                      <a:r>
                        <a:rPr lang="pt-BR" b="1" dirty="0" smtClean="0"/>
                        <a:t>735</a:t>
                      </a:r>
                      <a:endParaRPr lang="pt-BR" b="1" dirty="0"/>
                    </a:p>
                  </a:txBody>
                  <a:tcPr/>
                </a:tc>
                <a:tc>
                  <a:txBody>
                    <a:bodyPr/>
                    <a:lstStyle/>
                    <a:p>
                      <a:r>
                        <a:rPr lang="pt-BR" b="1" dirty="0" smtClean="0"/>
                        <a:t>85%</a:t>
                      </a:r>
                      <a:endParaRPr lang="pt-BR" b="1" dirty="0"/>
                    </a:p>
                  </a:txBody>
                  <a:tcPr/>
                </a:tc>
                <a:tc>
                  <a:txBody>
                    <a:bodyPr/>
                    <a:lstStyle/>
                    <a:p>
                      <a:r>
                        <a:rPr lang="pt-BR" b="1" dirty="0" smtClean="0"/>
                        <a:t>643</a:t>
                      </a:r>
                      <a:endParaRPr lang="pt-BR" b="1" dirty="0"/>
                    </a:p>
                  </a:txBody>
                  <a:tcPr/>
                </a:tc>
                <a:tc>
                  <a:txBody>
                    <a:bodyPr/>
                    <a:lstStyle/>
                    <a:p>
                      <a:r>
                        <a:rPr lang="pt-BR" b="1" dirty="0" smtClean="0"/>
                        <a:t>88,1%</a:t>
                      </a:r>
                      <a:endParaRPr lang="pt-BR" b="1" dirty="0"/>
                    </a:p>
                  </a:txBody>
                  <a:tcPr/>
                </a:tc>
              </a:tr>
              <a:tr h="370840">
                <a:tc>
                  <a:txBody>
                    <a:bodyPr/>
                    <a:lstStyle/>
                    <a:p>
                      <a:r>
                        <a:rPr lang="pt-BR" b="1" dirty="0" smtClean="0"/>
                        <a:t>2019</a:t>
                      </a:r>
                      <a:endParaRPr lang="pt-BR" b="1" dirty="0"/>
                    </a:p>
                  </a:txBody>
                  <a:tcPr/>
                </a:tc>
                <a:tc>
                  <a:txBody>
                    <a:bodyPr/>
                    <a:lstStyle/>
                    <a:p>
                      <a:r>
                        <a:rPr lang="pt-BR" b="1" dirty="0" smtClean="0"/>
                        <a:t>702</a:t>
                      </a:r>
                      <a:endParaRPr lang="pt-BR" b="1" dirty="0"/>
                    </a:p>
                  </a:txBody>
                  <a:tcPr/>
                </a:tc>
                <a:tc>
                  <a:txBody>
                    <a:bodyPr/>
                    <a:lstStyle/>
                    <a:p>
                      <a:r>
                        <a:rPr lang="pt-BR" b="1" dirty="0" smtClean="0"/>
                        <a:t>79,6%</a:t>
                      </a:r>
                      <a:endParaRPr lang="pt-BR" b="1" dirty="0"/>
                    </a:p>
                  </a:txBody>
                  <a:tcPr/>
                </a:tc>
                <a:tc>
                  <a:txBody>
                    <a:bodyPr/>
                    <a:lstStyle/>
                    <a:p>
                      <a:r>
                        <a:rPr lang="pt-BR" b="1" dirty="0" smtClean="0"/>
                        <a:t>562</a:t>
                      </a:r>
                      <a:endParaRPr lang="pt-BR" b="1" dirty="0"/>
                    </a:p>
                  </a:txBody>
                  <a:tcPr/>
                </a:tc>
                <a:tc>
                  <a:txBody>
                    <a:bodyPr/>
                    <a:lstStyle/>
                    <a:p>
                      <a:r>
                        <a:rPr lang="pt-BR" b="1" dirty="0" smtClean="0"/>
                        <a:t>79,7%</a:t>
                      </a:r>
                      <a:endParaRPr lang="pt-BR" b="1" dirty="0"/>
                    </a:p>
                  </a:txBody>
                  <a:tcPr/>
                </a:tc>
              </a:tr>
              <a:tr h="370840">
                <a:tc>
                  <a:txBody>
                    <a:bodyPr/>
                    <a:lstStyle/>
                    <a:p>
                      <a:r>
                        <a:rPr lang="pt-BR" b="1" dirty="0" smtClean="0"/>
                        <a:t>2020</a:t>
                      </a:r>
                      <a:endParaRPr lang="pt-BR" b="1" dirty="0"/>
                    </a:p>
                  </a:txBody>
                  <a:tcPr/>
                </a:tc>
                <a:tc>
                  <a:txBody>
                    <a:bodyPr/>
                    <a:lstStyle/>
                    <a:p>
                      <a:r>
                        <a:rPr lang="pt-BR" b="1" dirty="0" smtClean="0"/>
                        <a:t>628</a:t>
                      </a:r>
                      <a:endParaRPr lang="pt-BR" b="1" dirty="0"/>
                    </a:p>
                  </a:txBody>
                  <a:tcPr/>
                </a:tc>
                <a:tc>
                  <a:txBody>
                    <a:bodyPr/>
                    <a:lstStyle/>
                    <a:p>
                      <a:r>
                        <a:rPr lang="pt-BR" b="1" dirty="0" smtClean="0"/>
                        <a:t>73%</a:t>
                      </a:r>
                      <a:endParaRPr lang="pt-BR" b="1" dirty="0"/>
                    </a:p>
                  </a:txBody>
                  <a:tcPr/>
                </a:tc>
                <a:tc>
                  <a:txBody>
                    <a:bodyPr/>
                    <a:lstStyle/>
                    <a:p>
                      <a:r>
                        <a:rPr lang="pt-BR" b="1" dirty="0" smtClean="0"/>
                        <a:t>537</a:t>
                      </a:r>
                      <a:endParaRPr lang="pt-BR" b="1" dirty="0"/>
                    </a:p>
                  </a:txBody>
                  <a:tcPr/>
                </a:tc>
                <a:tc>
                  <a:txBody>
                    <a:bodyPr/>
                    <a:lstStyle/>
                    <a:p>
                      <a:r>
                        <a:rPr lang="pt-BR" b="1" dirty="0" smtClean="0"/>
                        <a:t>79,4%</a:t>
                      </a:r>
                      <a:endParaRPr lang="pt-BR" b="1" dirty="0"/>
                    </a:p>
                  </a:txBody>
                  <a:tcPr/>
                </a:tc>
              </a:tr>
              <a:tr h="370840">
                <a:tc>
                  <a:txBody>
                    <a:bodyPr/>
                    <a:lstStyle/>
                    <a:p>
                      <a:r>
                        <a:rPr lang="pt-BR" b="1" dirty="0" smtClean="0"/>
                        <a:t>2021</a:t>
                      </a:r>
                      <a:endParaRPr lang="pt-BR" b="1" dirty="0"/>
                    </a:p>
                  </a:txBody>
                  <a:tcPr/>
                </a:tc>
                <a:tc>
                  <a:txBody>
                    <a:bodyPr/>
                    <a:lstStyle/>
                    <a:p>
                      <a:r>
                        <a:rPr lang="pt-BR" b="1" dirty="0" smtClean="0"/>
                        <a:t>632</a:t>
                      </a:r>
                      <a:endParaRPr lang="pt-BR" b="1" dirty="0"/>
                    </a:p>
                  </a:txBody>
                  <a:tcPr/>
                </a:tc>
                <a:tc>
                  <a:txBody>
                    <a:bodyPr/>
                    <a:lstStyle/>
                    <a:p>
                      <a:r>
                        <a:rPr lang="pt-BR" b="1" dirty="0" smtClean="0"/>
                        <a:t>79%</a:t>
                      </a:r>
                      <a:endParaRPr lang="pt-BR" b="1" dirty="0"/>
                    </a:p>
                  </a:txBody>
                  <a:tcPr/>
                </a:tc>
                <a:tc>
                  <a:txBody>
                    <a:bodyPr/>
                    <a:lstStyle/>
                    <a:p>
                      <a:r>
                        <a:rPr lang="pt-BR" b="1" dirty="0" smtClean="0"/>
                        <a:t>523</a:t>
                      </a:r>
                      <a:endParaRPr lang="pt-BR" b="1" dirty="0"/>
                    </a:p>
                  </a:txBody>
                  <a:tcPr/>
                </a:tc>
                <a:tc>
                  <a:txBody>
                    <a:bodyPr/>
                    <a:lstStyle/>
                    <a:p>
                      <a:r>
                        <a:rPr lang="pt-BR" b="1" dirty="0" smtClean="0"/>
                        <a:t>78%</a:t>
                      </a:r>
                      <a:endParaRPr lang="pt-BR" b="1" dirty="0"/>
                    </a:p>
                  </a:txBody>
                  <a:tcPr/>
                </a:tc>
              </a:tr>
              <a:tr h="370840">
                <a:tc>
                  <a:txBody>
                    <a:bodyPr/>
                    <a:lstStyle/>
                    <a:p>
                      <a:r>
                        <a:rPr lang="pt-BR" b="1" dirty="0" smtClean="0"/>
                        <a:t>2022</a:t>
                      </a:r>
                      <a:endParaRPr lang="pt-BR" b="1" dirty="0"/>
                    </a:p>
                  </a:txBody>
                  <a:tcPr/>
                </a:tc>
                <a:tc>
                  <a:txBody>
                    <a:bodyPr/>
                    <a:lstStyle/>
                    <a:p>
                      <a:r>
                        <a:rPr lang="pt-BR" b="1" dirty="0" smtClean="0"/>
                        <a:t>663</a:t>
                      </a:r>
                      <a:endParaRPr lang="pt-BR" b="1" dirty="0"/>
                    </a:p>
                  </a:txBody>
                  <a:tcPr/>
                </a:tc>
                <a:tc>
                  <a:txBody>
                    <a:bodyPr/>
                    <a:lstStyle/>
                    <a:p>
                      <a:r>
                        <a:rPr lang="pt-BR" b="1" dirty="0" smtClean="0"/>
                        <a:t>80,1%</a:t>
                      </a:r>
                      <a:endParaRPr lang="pt-BR"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b="1" dirty="0" smtClean="0"/>
                        <a:t>462</a:t>
                      </a:r>
                    </a:p>
                  </a:txBody>
                  <a:tcPr/>
                </a:tc>
                <a:tc>
                  <a:txBody>
                    <a:bodyPr/>
                    <a:lstStyle/>
                    <a:p>
                      <a:r>
                        <a:rPr lang="pt-BR" b="1" dirty="0" smtClean="0"/>
                        <a:t>79,2%</a:t>
                      </a:r>
                      <a:endParaRPr lang="pt-BR" b="1" dirty="0"/>
                    </a:p>
                  </a:txBody>
                  <a:tcPr/>
                </a:tc>
              </a:tr>
              <a:tr h="370840">
                <a:tc>
                  <a:txBody>
                    <a:bodyPr/>
                    <a:lstStyle/>
                    <a:p>
                      <a:r>
                        <a:rPr lang="pt-BR" b="1" dirty="0" smtClean="0"/>
                        <a:t>2023*</a:t>
                      </a:r>
                      <a:endParaRPr lang="pt-BR" b="1" dirty="0"/>
                    </a:p>
                  </a:txBody>
                  <a:tcPr/>
                </a:tc>
                <a:tc>
                  <a:txBody>
                    <a:bodyPr/>
                    <a:lstStyle/>
                    <a:p>
                      <a:r>
                        <a:rPr lang="pt-BR" b="1" dirty="0" smtClean="0"/>
                        <a:t>425</a:t>
                      </a:r>
                      <a:endParaRPr lang="pt-BR" b="1" dirty="0"/>
                    </a:p>
                  </a:txBody>
                  <a:tcPr/>
                </a:tc>
                <a:tc>
                  <a:txBody>
                    <a:bodyPr/>
                    <a:lstStyle/>
                    <a:p>
                      <a:r>
                        <a:rPr lang="pt-BR" b="1" dirty="0" smtClean="0"/>
                        <a:t>57,6%</a:t>
                      </a:r>
                      <a:endParaRPr lang="pt-BR" b="1" dirty="0"/>
                    </a:p>
                  </a:txBody>
                  <a:tcPr/>
                </a:tc>
                <a:tc>
                  <a:txBody>
                    <a:bodyPr/>
                    <a:lstStyle/>
                    <a:p>
                      <a:r>
                        <a:rPr lang="pt-BR" b="1" dirty="0" smtClean="0"/>
                        <a:t>298</a:t>
                      </a:r>
                      <a:endParaRPr lang="pt-BR" b="1" dirty="0"/>
                    </a:p>
                  </a:txBody>
                  <a:tcPr/>
                </a:tc>
                <a:tc>
                  <a:txBody>
                    <a:bodyPr/>
                    <a:lstStyle/>
                    <a:p>
                      <a:r>
                        <a:rPr lang="pt-BR" b="1" dirty="0" smtClean="0"/>
                        <a:t>64,7%</a:t>
                      </a:r>
                      <a:endParaRPr lang="pt-BR" b="1" dirty="0"/>
                    </a:p>
                  </a:txBody>
                  <a:tcPr/>
                </a:tc>
              </a:tr>
            </a:tbl>
          </a:graphicData>
        </a:graphic>
      </p:graphicFrame>
      <p:pic>
        <p:nvPicPr>
          <p:cNvPr id="1026" name="Picture 2"/>
          <p:cNvPicPr>
            <a:picLocks noChangeAspect="1" noChangeArrowheads="1"/>
          </p:cNvPicPr>
          <p:nvPr/>
        </p:nvPicPr>
        <p:blipFill>
          <a:blip r:embed="rId2" cstate="print"/>
          <a:srcRect/>
          <a:stretch>
            <a:fillRect/>
          </a:stretch>
        </p:blipFill>
        <p:spPr bwMode="auto">
          <a:xfrm>
            <a:off x="9001125" y="0"/>
            <a:ext cx="3190875" cy="1724297"/>
          </a:xfrm>
          <a:prstGeom prst="rect">
            <a:avLst/>
          </a:prstGeom>
          <a:noFill/>
          <a:ln w="9525">
            <a:noFill/>
            <a:miter lim="800000"/>
            <a:headEnd/>
            <a:tailEnd/>
          </a:ln>
        </p:spPr>
      </p:pic>
      <p:sp>
        <p:nvSpPr>
          <p:cNvPr id="6" name="CaixaDeTexto 5"/>
          <p:cNvSpPr txBox="1"/>
          <p:nvPr/>
        </p:nvSpPr>
        <p:spPr>
          <a:xfrm>
            <a:off x="1254034" y="5577840"/>
            <a:ext cx="2090701" cy="523220"/>
          </a:xfrm>
          <a:prstGeom prst="rect">
            <a:avLst/>
          </a:prstGeom>
          <a:noFill/>
        </p:spPr>
        <p:txBody>
          <a:bodyPr wrap="none" rtlCol="0">
            <a:spAutoFit/>
          </a:bodyPr>
          <a:lstStyle/>
          <a:p>
            <a:r>
              <a:rPr lang="pt-BR" sz="1400" dirty="0" smtClean="0"/>
              <a:t>Fonte: SIM</a:t>
            </a:r>
          </a:p>
          <a:p>
            <a:r>
              <a:rPr lang="pt-BR" sz="1400" dirty="0" smtClean="0"/>
              <a:t>2023* Dados preliminares</a:t>
            </a:r>
            <a:endParaRPr lang="pt-BR" sz="14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287382" y="0"/>
            <a:ext cx="10739205" cy="712694"/>
          </a:xfrm>
          <a:prstGeom prst="rect">
            <a:avLst/>
          </a:prstGeom>
          <a:noFill/>
        </p:spPr>
        <p:txBody>
          <a:bodyPr wrap="square" rtlCol="0">
            <a:spAutoFit/>
          </a:bodyPr>
          <a:lstStyle/>
          <a:p>
            <a:pPr algn="ctr"/>
            <a:r>
              <a:rPr lang="pt-BR" sz="4000" dirty="0" smtClean="0">
                <a:latin typeface="Cooper Black" pitchFamily="18" charset="0"/>
              </a:rPr>
              <a:t>        </a:t>
            </a:r>
            <a:r>
              <a:rPr lang="pt-BR" sz="3600" dirty="0" smtClean="0">
                <a:latin typeface="Cooper Black" pitchFamily="18" charset="0"/>
              </a:rPr>
              <a:t>TD CHAPADA DAS MANGABEIRAS</a:t>
            </a:r>
            <a:endParaRPr lang="pt-BR" sz="3600" dirty="0">
              <a:latin typeface="Cooper Black" pitchFamily="18" charset="0"/>
            </a:endParaRPr>
          </a:p>
        </p:txBody>
      </p:sp>
      <p:pic>
        <p:nvPicPr>
          <p:cNvPr id="5" name="Imagem 4" descr="Mapa do PI CM.png"/>
          <p:cNvPicPr>
            <a:picLocks noChangeAspect="1"/>
          </p:cNvPicPr>
          <p:nvPr/>
        </p:nvPicPr>
        <p:blipFill>
          <a:blip r:embed="rId2" cstate="print"/>
          <a:stretch>
            <a:fillRect/>
          </a:stretch>
        </p:blipFill>
        <p:spPr>
          <a:xfrm>
            <a:off x="883889" y="1447894"/>
            <a:ext cx="3163675" cy="4341983"/>
          </a:xfrm>
          <a:prstGeom prst="rect">
            <a:avLst/>
          </a:prstGeom>
        </p:spPr>
      </p:pic>
      <p:pic>
        <p:nvPicPr>
          <p:cNvPr id="6" name="Imagem 5" descr="Mapa da CM.png"/>
          <p:cNvPicPr>
            <a:picLocks noChangeAspect="1"/>
          </p:cNvPicPr>
          <p:nvPr/>
        </p:nvPicPr>
        <p:blipFill>
          <a:blip r:embed="rId3" cstate="print"/>
          <a:stretch>
            <a:fillRect/>
          </a:stretch>
        </p:blipFill>
        <p:spPr>
          <a:xfrm>
            <a:off x="5513181" y="1155804"/>
            <a:ext cx="5630061" cy="5191850"/>
          </a:xfrm>
          <a:prstGeom prst="rect">
            <a:avLst/>
          </a:prstGeom>
        </p:spPr>
      </p:pic>
    </p:spTree>
    <p:extLst>
      <p:ext uri="{BB962C8B-B14F-4D97-AF65-F5344CB8AC3E}">
        <p14:creationId xmlns:p14="http://schemas.microsoft.com/office/powerpoint/2010/main" xmlns="" val="194346328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smtClean="0"/>
              <a:t>Distribuição dos óbitos infantis e fetais no TD Chapada das Mangabeiras</a:t>
            </a:r>
            <a:endParaRPr lang="pt-BR" dirty="0"/>
          </a:p>
        </p:txBody>
      </p:sp>
      <p:sp>
        <p:nvSpPr>
          <p:cNvPr id="6" name="Retângulo 5"/>
          <p:cNvSpPr/>
          <p:nvPr/>
        </p:nvSpPr>
        <p:spPr>
          <a:xfrm>
            <a:off x="539932" y="5862098"/>
            <a:ext cx="6096000" cy="461665"/>
          </a:xfrm>
          <a:prstGeom prst="rect">
            <a:avLst/>
          </a:prstGeom>
        </p:spPr>
        <p:txBody>
          <a:bodyPr>
            <a:spAutoFit/>
          </a:bodyPr>
          <a:lstStyle/>
          <a:p>
            <a:r>
              <a:rPr lang="pt-BR" sz="1200" b="1" dirty="0" smtClean="0"/>
              <a:t>Fonte: SIM</a:t>
            </a:r>
          </a:p>
          <a:p>
            <a:r>
              <a:rPr lang="pt-BR" sz="1200" b="1" dirty="0" smtClean="0"/>
              <a:t>2022* e 2023* Dados preliminares</a:t>
            </a:r>
            <a:endParaRPr lang="pt-BR" sz="1200" b="1" dirty="0"/>
          </a:p>
        </p:txBody>
      </p:sp>
      <p:pic>
        <p:nvPicPr>
          <p:cNvPr id="8" name="Espaço Reservado para Conteúdo 7" descr="Mapa da CM.png"/>
          <p:cNvPicPr>
            <a:picLocks noGrp="1" noChangeAspect="1"/>
          </p:cNvPicPr>
          <p:nvPr>
            <p:ph idx="1"/>
          </p:nvPr>
        </p:nvPicPr>
        <p:blipFill>
          <a:blip r:embed="rId2" cstate="print"/>
          <a:stretch>
            <a:fillRect/>
          </a:stretch>
        </p:blipFill>
        <p:spPr>
          <a:xfrm>
            <a:off x="7839635" y="1475330"/>
            <a:ext cx="4352364" cy="3647999"/>
          </a:xfrm>
        </p:spPr>
      </p:pic>
      <p:pic>
        <p:nvPicPr>
          <p:cNvPr id="1026" name="Picture 2"/>
          <p:cNvPicPr>
            <a:picLocks noChangeAspect="1" noChangeArrowheads="1"/>
          </p:cNvPicPr>
          <p:nvPr/>
        </p:nvPicPr>
        <p:blipFill>
          <a:blip r:embed="rId3" cstate="print"/>
          <a:srcRect/>
          <a:stretch>
            <a:fillRect/>
          </a:stretch>
        </p:blipFill>
        <p:spPr bwMode="auto">
          <a:xfrm>
            <a:off x="1074148" y="2610395"/>
            <a:ext cx="6012588" cy="291519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13011" y="2054"/>
            <a:ext cx="10515600" cy="1325563"/>
          </a:xfrm>
        </p:spPr>
        <p:txBody>
          <a:bodyPr>
            <a:normAutofit/>
          </a:bodyPr>
          <a:lstStyle/>
          <a:p>
            <a:pPr algn="ctr"/>
            <a:r>
              <a:rPr lang="pt-BR" sz="3600" b="1" dirty="0" smtClean="0"/>
              <a:t>Distribuição dos Óbitos Infantis evitáveis no TD Chapada das Mangabeiras</a:t>
            </a:r>
            <a:endParaRPr lang="pt-BR" sz="3600" b="1" dirty="0"/>
          </a:p>
        </p:txBody>
      </p:sp>
      <p:sp>
        <p:nvSpPr>
          <p:cNvPr id="6" name="Retângulo 5"/>
          <p:cNvSpPr/>
          <p:nvPr/>
        </p:nvSpPr>
        <p:spPr>
          <a:xfrm>
            <a:off x="461554" y="5653092"/>
            <a:ext cx="6096000" cy="430887"/>
          </a:xfrm>
          <a:prstGeom prst="rect">
            <a:avLst/>
          </a:prstGeom>
        </p:spPr>
        <p:txBody>
          <a:bodyPr>
            <a:spAutoFit/>
          </a:bodyPr>
          <a:lstStyle/>
          <a:p>
            <a:r>
              <a:rPr lang="pt-BR" sz="1100" b="1" dirty="0" smtClean="0"/>
              <a:t>Fonte: SIM</a:t>
            </a:r>
          </a:p>
          <a:p>
            <a:r>
              <a:rPr lang="pt-BR" sz="1100" b="1" dirty="0" smtClean="0"/>
              <a:t>2022* e 2023* Dados preliminares</a:t>
            </a:r>
            <a:endParaRPr lang="pt-BR" sz="1100" b="1" dirty="0"/>
          </a:p>
        </p:txBody>
      </p:sp>
      <p:pic>
        <p:nvPicPr>
          <p:cNvPr id="2050" name="Picture 2"/>
          <p:cNvPicPr>
            <a:picLocks noChangeAspect="1" noChangeArrowheads="1"/>
          </p:cNvPicPr>
          <p:nvPr/>
        </p:nvPicPr>
        <p:blipFill>
          <a:blip r:embed="rId2" cstate="print"/>
          <a:srcRect/>
          <a:stretch>
            <a:fillRect/>
          </a:stretch>
        </p:blipFill>
        <p:spPr bwMode="auto">
          <a:xfrm>
            <a:off x="457200" y="1329135"/>
            <a:ext cx="4441956" cy="4280257"/>
          </a:xfrm>
          <a:prstGeom prst="rect">
            <a:avLst/>
          </a:prstGeom>
          <a:noFill/>
          <a:ln w="9525">
            <a:noFill/>
            <a:miter lim="800000"/>
            <a:headEnd/>
            <a:tailEnd/>
          </a:ln>
        </p:spPr>
      </p:pic>
      <p:pic>
        <p:nvPicPr>
          <p:cNvPr id="5" name="Imagem 4" descr="Mapa da CM.png"/>
          <p:cNvPicPr>
            <a:picLocks noChangeAspect="1"/>
          </p:cNvPicPr>
          <p:nvPr/>
        </p:nvPicPr>
        <p:blipFill>
          <a:blip r:embed="rId3" cstate="print"/>
          <a:stretch>
            <a:fillRect/>
          </a:stretch>
        </p:blipFill>
        <p:spPr>
          <a:xfrm>
            <a:off x="7301753" y="2007191"/>
            <a:ext cx="4473501" cy="4125310"/>
          </a:xfrm>
          <a:prstGeom prst="rect">
            <a:avLst/>
          </a:prstGeo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12074" y="195308"/>
            <a:ext cx="10515600" cy="1097915"/>
          </a:xfrm>
        </p:spPr>
        <p:txBody>
          <a:bodyPr>
            <a:normAutofit/>
          </a:bodyPr>
          <a:lstStyle/>
          <a:p>
            <a:r>
              <a:rPr lang="pt-BR" sz="3200" b="1" dirty="0" smtClean="0"/>
              <a:t>Vigilância do óbito Infantil e Fetal. TD Chapada das Mangabeiras 2019 – 2023* </a:t>
            </a:r>
            <a:endParaRPr lang="pt-BR" sz="3200" b="1" dirty="0"/>
          </a:p>
        </p:txBody>
      </p:sp>
      <p:graphicFrame>
        <p:nvGraphicFramePr>
          <p:cNvPr id="4" name="Espaço Reservado para Conteúdo 3"/>
          <p:cNvGraphicFramePr>
            <a:graphicFrameLocks noGrp="1"/>
          </p:cNvGraphicFramePr>
          <p:nvPr>
            <p:ph idx="1"/>
          </p:nvPr>
        </p:nvGraphicFramePr>
        <p:xfrm>
          <a:off x="838200" y="1825625"/>
          <a:ext cx="6620691" cy="2865120"/>
        </p:xfrm>
        <a:graphic>
          <a:graphicData uri="http://schemas.openxmlformats.org/drawingml/2006/table">
            <a:tbl>
              <a:tblPr firstRow="1" bandRow="1">
                <a:tableStyleId>{5C22544A-7EE6-4342-B048-85BDC9FD1C3A}</a:tableStyleId>
              </a:tblPr>
              <a:tblGrid>
                <a:gridCol w="1225731"/>
                <a:gridCol w="1371600"/>
                <a:gridCol w="1410789"/>
                <a:gridCol w="1227909"/>
                <a:gridCol w="1384662"/>
              </a:tblGrid>
              <a:tr h="370840">
                <a:tc rowSpan="2">
                  <a:txBody>
                    <a:bodyPr/>
                    <a:lstStyle/>
                    <a:p>
                      <a:r>
                        <a:rPr lang="pt-BR" b="1" dirty="0" smtClean="0"/>
                        <a:t>Ano</a:t>
                      </a:r>
                      <a:endParaRPr lang="pt-BR" b="1" dirty="0"/>
                    </a:p>
                  </a:txBody>
                  <a:tcPr/>
                </a:tc>
                <a:tc gridSpan="2">
                  <a:txBody>
                    <a:bodyPr/>
                    <a:lstStyle/>
                    <a:p>
                      <a:pPr algn="ctr"/>
                      <a:r>
                        <a:rPr lang="pt-BR" b="1" dirty="0" smtClean="0"/>
                        <a:t>Infantil</a:t>
                      </a:r>
                      <a:endParaRPr lang="pt-BR" b="1" dirty="0"/>
                    </a:p>
                  </a:txBody>
                  <a:tcPr/>
                </a:tc>
                <a:tc hMerge="1">
                  <a:txBody>
                    <a:bodyPr/>
                    <a:lstStyle/>
                    <a:p>
                      <a:endParaRPr lang="pt-BR" dirty="0"/>
                    </a:p>
                  </a:txBody>
                  <a:tcPr/>
                </a:tc>
                <a:tc gridSpan="2">
                  <a:txBody>
                    <a:bodyPr/>
                    <a:lstStyle/>
                    <a:p>
                      <a:pPr algn="ctr"/>
                      <a:r>
                        <a:rPr lang="pt-BR" b="1" dirty="0" smtClean="0"/>
                        <a:t>Fetal</a:t>
                      </a:r>
                      <a:endParaRPr lang="pt-BR" b="1" dirty="0"/>
                    </a:p>
                  </a:txBody>
                  <a:tcPr/>
                </a:tc>
                <a:tc hMerge="1">
                  <a:txBody>
                    <a:bodyPr/>
                    <a:lstStyle/>
                    <a:p>
                      <a:endParaRPr lang="pt-BR" dirty="0"/>
                    </a:p>
                  </a:txBody>
                  <a:tcPr/>
                </a:tc>
              </a:tr>
              <a:tr h="370840">
                <a:tc vMerge="1">
                  <a:txBody>
                    <a:bodyPr/>
                    <a:lstStyle/>
                    <a:p>
                      <a:endParaRPr lang="pt-BR" dirty="0"/>
                    </a:p>
                  </a:txBody>
                  <a:tcPr/>
                </a:tc>
                <a:tc>
                  <a:txBody>
                    <a:bodyPr/>
                    <a:lstStyle/>
                    <a:p>
                      <a:r>
                        <a:rPr lang="pt-BR" b="1" dirty="0" smtClean="0"/>
                        <a:t>Nº de óbito</a:t>
                      </a:r>
                      <a:endParaRPr lang="pt-BR" b="1" dirty="0"/>
                    </a:p>
                  </a:txBody>
                  <a:tcPr/>
                </a:tc>
                <a:tc>
                  <a:txBody>
                    <a:bodyPr/>
                    <a:lstStyle/>
                    <a:p>
                      <a:r>
                        <a:rPr lang="pt-BR" b="1" dirty="0" smtClean="0"/>
                        <a:t>% de óbito investigado</a:t>
                      </a:r>
                      <a:endParaRPr lang="pt-BR" b="1" dirty="0"/>
                    </a:p>
                  </a:txBody>
                  <a:tcPr/>
                </a:tc>
                <a:tc>
                  <a:txBody>
                    <a:bodyPr/>
                    <a:lstStyle/>
                    <a:p>
                      <a:r>
                        <a:rPr lang="pt-BR" b="1" dirty="0" smtClean="0"/>
                        <a:t>Nº de óbito</a:t>
                      </a:r>
                      <a:endParaRPr lang="pt-BR" b="1" dirty="0"/>
                    </a:p>
                  </a:txBody>
                  <a:tcPr/>
                </a:tc>
                <a:tc>
                  <a:txBody>
                    <a:bodyPr/>
                    <a:lstStyle/>
                    <a:p>
                      <a:r>
                        <a:rPr lang="pt-BR" b="1" dirty="0" smtClean="0"/>
                        <a:t>% de óbito investigado</a:t>
                      </a:r>
                      <a:endParaRPr lang="pt-BR" b="1" dirty="0"/>
                    </a:p>
                  </a:txBody>
                  <a:tcPr/>
                </a:tc>
              </a:tr>
              <a:tr h="370840">
                <a:tc>
                  <a:txBody>
                    <a:bodyPr/>
                    <a:lstStyle/>
                    <a:p>
                      <a:r>
                        <a:rPr lang="pt-BR" b="1" dirty="0" smtClean="0"/>
                        <a:t>2019</a:t>
                      </a:r>
                      <a:endParaRPr lang="pt-BR" b="1" dirty="0"/>
                    </a:p>
                  </a:txBody>
                  <a:tcPr/>
                </a:tc>
                <a:tc>
                  <a:txBody>
                    <a:bodyPr/>
                    <a:lstStyle/>
                    <a:p>
                      <a:r>
                        <a:rPr lang="pt-BR" b="1" dirty="0" smtClean="0"/>
                        <a:t>                 60</a:t>
                      </a:r>
                      <a:endParaRPr lang="pt-BR" b="1" dirty="0"/>
                    </a:p>
                  </a:txBody>
                  <a:tcPr/>
                </a:tc>
                <a:tc>
                  <a:txBody>
                    <a:bodyPr/>
                    <a:lstStyle/>
                    <a:p>
                      <a:r>
                        <a:rPr lang="pt-BR" b="1" dirty="0" smtClean="0"/>
                        <a:t>                 65</a:t>
                      </a:r>
                      <a:endParaRPr lang="pt-BR" b="1" dirty="0"/>
                    </a:p>
                  </a:txBody>
                  <a:tcPr/>
                </a:tc>
                <a:tc>
                  <a:txBody>
                    <a:bodyPr/>
                    <a:lstStyle/>
                    <a:p>
                      <a:r>
                        <a:rPr lang="pt-BR" b="1" dirty="0" smtClean="0"/>
                        <a:t>43</a:t>
                      </a:r>
                      <a:endParaRPr lang="pt-BR" b="1" dirty="0"/>
                    </a:p>
                  </a:txBody>
                  <a:tcPr/>
                </a:tc>
                <a:tc>
                  <a:txBody>
                    <a:bodyPr/>
                    <a:lstStyle/>
                    <a:p>
                      <a:r>
                        <a:rPr lang="pt-BR" b="1" dirty="0" smtClean="0"/>
                        <a:t>60,5</a:t>
                      </a:r>
                      <a:endParaRPr lang="pt-BR" b="1" dirty="0"/>
                    </a:p>
                  </a:txBody>
                  <a:tcPr/>
                </a:tc>
              </a:tr>
              <a:tr h="370840">
                <a:tc>
                  <a:txBody>
                    <a:bodyPr/>
                    <a:lstStyle/>
                    <a:p>
                      <a:r>
                        <a:rPr lang="pt-BR" b="1" dirty="0" smtClean="0"/>
                        <a:t>2020</a:t>
                      </a:r>
                      <a:endParaRPr lang="pt-BR" b="1" dirty="0"/>
                    </a:p>
                  </a:txBody>
                  <a:tcPr/>
                </a:tc>
                <a:tc>
                  <a:txBody>
                    <a:bodyPr/>
                    <a:lstStyle/>
                    <a:p>
                      <a:r>
                        <a:rPr lang="pt-BR" b="1" dirty="0" smtClean="0"/>
                        <a:t>                  31</a:t>
                      </a:r>
                      <a:endParaRPr lang="pt-BR" b="1" dirty="0"/>
                    </a:p>
                  </a:txBody>
                  <a:tcPr/>
                </a:tc>
                <a:tc>
                  <a:txBody>
                    <a:bodyPr/>
                    <a:lstStyle/>
                    <a:p>
                      <a:r>
                        <a:rPr lang="pt-BR" b="1" dirty="0" smtClean="0"/>
                        <a:t>               61,3</a:t>
                      </a:r>
                      <a:endParaRPr lang="pt-BR" b="1" dirty="0"/>
                    </a:p>
                  </a:txBody>
                  <a:tcPr/>
                </a:tc>
                <a:tc>
                  <a:txBody>
                    <a:bodyPr/>
                    <a:lstStyle/>
                    <a:p>
                      <a:r>
                        <a:rPr lang="pt-BR" b="1" dirty="0" smtClean="0"/>
                        <a:t>47</a:t>
                      </a:r>
                      <a:endParaRPr lang="pt-BR" b="1" dirty="0"/>
                    </a:p>
                  </a:txBody>
                  <a:tcPr/>
                </a:tc>
                <a:tc>
                  <a:txBody>
                    <a:bodyPr/>
                    <a:lstStyle/>
                    <a:p>
                      <a:r>
                        <a:rPr lang="pt-BR" b="1" dirty="0" smtClean="0"/>
                        <a:t>48,9</a:t>
                      </a:r>
                      <a:endParaRPr lang="pt-BR" b="1" dirty="0"/>
                    </a:p>
                  </a:txBody>
                  <a:tcPr/>
                </a:tc>
              </a:tr>
              <a:tr h="370840">
                <a:tc>
                  <a:txBody>
                    <a:bodyPr/>
                    <a:lstStyle/>
                    <a:p>
                      <a:r>
                        <a:rPr lang="pt-BR" b="1" dirty="0" smtClean="0"/>
                        <a:t>2021</a:t>
                      </a:r>
                      <a:endParaRPr lang="pt-BR" b="1" dirty="0"/>
                    </a:p>
                  </a:txBody>
                  <a:tcPr/>
                </a:tc>
                <a:tc>
                  <a:txBody>
                    <a:bodyPr/>
                    <a:lstStyle/>
                    <a:p>
                      <a:r>
                        <a:rPr lang="pt-BR" b="1" dirty="0" smtClean="0"/>
                        <a:t>                  35</a:t>
                      </a:r>
                      <a:endParaRPr lang="pt-BR" b="1" dirty="0"/>
                    </a:p>
                  </a:txBody>
                  <a:tcPr/>
                </a:tc>
                <a:tc>
                  <a:txBody>
                    <a:bodyPr/>
                    <a:lstStyle/>
                    <a:p>
                      <a:r>
                        <a:rPr lang="pt-BR" b="1" dirty="0" smtClean="0"/>
                        <a:t>               54,3</a:t>
                      </a:r>
                      <a:endParaRPr lang="pt-BR" b="1" dirty="0"/>
                    </a:p>
                  </a:txBody>
                  <a:tcPr/>
                </a:tc>
                <a:tc>
                  <a:txBody>
                    <a:bodyPr/>
                    <a:lstStyle/>
                    <a:p>
                      <a:r>
                        <a:rPr lang="pt-BR" b="1" dirty="0" smtClean="0"/>
                        <a:t>50</a:t>
                      </a:r>
                      <a:endParaRPr lang="pt-BR" b="1" dirty="0"/>
                    </a:p>
                  </a:txBody>
                  <a:tcPr/>
                </a:tc>
                <a:tc>
                  <a:txBody>
                    <a:bodyPr/>
                    <a:lstStyle/>
                    <a:p>
                      <a:r>
                        <a:rPr lang="pt-BR" b="1" dirty="0" smtClean="0"/>
                        <a:t>50</a:t>
                      </a:r>
                      <a:endParaRPr lang="pt-BR" b="1" dirty="0"/>
                    </a:p>
                  </a:txBody>
                  <a:tcPr/>
                </a:tc>
              </a:tr>
              <a:tr h="370840">
                <a:tc>
                  <a:txBody>
                    <a:bodyPr/>
                    <a:lstStyle/>
                    <a:p>
                      <a:r>
                        <a:rPr lang="pt-BR" b="1" dirty="0" smtClean="0"/>
                        <a:t>2022</a:t>
                      </a:r>
                      <a:endParaRPr lang="pt-BR" b="1" dirty="0"/>
                    </a:p>
                  </a:txBody>
                  <a:tcPr/>
                </a:tc>
                <a:tc>
                  <a:txBody>
                    <a:bodyPr/>
                    <a:lstStyle/>
                    <a:p>
                      <a:r>
                        <a:rPr lang="pt-BR" b="1" dirty="0" smtClean="0"/>
                        <a:t>                  46</a:t>
                      </a:r>
                      <a:endParaRPr lang="pt-BR" b="1" dirty="0"/>
                    </a:p>
                  </a:txBody>
                  <a:tcPr/>
                </a:tc>
                <a:tc>
                  <a:txBody>
                    <a:bodyPr/>
                    <a:lstStyle/>
                    <a:p>
                      <a:r>
                        <a:rPr lang="pt-BR" b="1" dirty="0" smtClean="0"/>
                        <a:t>               58,7</a:t>
                      </a:r>
                      <a:endParaRPr lang="pt-BR"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b="1" dirty="0" smtClean="0"/>
                        <a:t>36</a:t>
                      </a:r>
                    </a:p>
                  </a:txBody>
                  <a:tcPr/>
                </a:tc>
                <a:tc>
                  <a:txBody>
                    <a:bodyPr/>
                    <a:lstStyle/>
                    <a:p>
                      <a:r>
                        <a:rPr lang="pt-BR" b="1" dirty="0" smtClean="0"/>
                        <a:t>38,9</a:t>
                      </a:r>
                      <a:endParaRPr lang="pt-BR" b="1" dirty="0"/>
                    </a:p>
                  </a:txBody>
                  <a:tcPr/>
                </a:tc>
              </a:tr>
              <a:tr h="370840">
                <a:tc>
                  <a:txBody>
                    <a:bodyPr/>
                    <a:lstStyle/>
                    <a:p>
                      <a:r>
                        <a:rPr lang="pt-BR" b="1" dirty="0" smtClean="0"/>
                        <a:t>2023*</a:t>
                      </a:r>
                      <a:endParaRPr lang="pt-BR" b="1" dirty="0"/>
                    </a:p>
                  </a:txBody>
                  <a:tcPr/>
                </a:tc>
                <a:tc>
                  <a:txBody>
                    <a:bodyPr/>
                    <a:lstStyle/>
                    <a:p>
                      <a:r>
                        <a:rPr lang="pt-BR" b="1" dirty="0" smtClean="0"/>
                        <a:t>                  </a:t>
                      </a:r>
                      <a:r>
                        <a:rPr lang="pt-BR" b="1" baseline="0" dirty="0" smtClean="0"/>
                        <a:t>42</a:t>
                      </a:r>
                      <a:endParaRPr lang="pt-BR" b="1" dirty="0"/>
                    </a:p>
                  </a:txBody>
                  <a:tcPr/>
                </a:tc>
                <a:tc>
                  <a:txBody>
                    <a:bodyPr/>
                    <a:lstStyle/>
                    <a:p>
                      <a:r>
                        <a:rPr lang="pt-BR" b="1" dirty="0" smtClean="0"/>
                        <a:t>                 38</a:t>
                      </a:r>
                      <a:endParaRPr lang="pt-BR" b="1" dirty="0"/>
                    </a:p>
                  </a:txBody>
                  <a:tcPr/>
                </a:tc>
                <a:tc>
                  <a:txBody>
                    <a:bodyPr/>
                    <a:lstStyle/>
                    <a:p>
                      <a:r>
                        <a:rPr lang="pt-BR" b="1" dirty="0" smtClean="0"/>
                        <a:t>28</a:t>
                      </a:r>
                      <a:endParaRPr lang="pt-BR" b="1" dirty="0"/>
                    </a:p>
                  </a:txBody>
                  <a:tcPr/>
                </a:tc>
                <a:tc>
                  <a:txBody>
                    <a:bodyPr/>
                    <a:lstStyle/>
                    <a:p>
                      <a:r>
                        <a:rPr lang="pt-BR" b="1" dirty="0" smtClean="0"/>
                        <a:t>25</a:t>
                      </a:r>
                      <a:endParaRPr lang="pt-BR" b="1" dirty="0"/>
                    </a:p>
                  </a:txBody>
                  <a:tcPr/>
                </a:tc>
              </a:tr>
            </a:tbl>
          </a:graphicData>
        </a:graphic>
      </p:graphicFrame>
      <p:sp>
        <p:nvSpPr>
          <p:cNvPr id="6" name="Retângulo 5"/>
          <p:cNvSpPr/>
          <p:nvPr/>
        </p:nvSpPr>
        <p:spPr>
          <a:xfrm>
            <a:off x="748937" y="5013012"/>
            <a:ext cx="6096000" cy="430887"/>
          </a:xfrm>
          <a:prstGeom prst="rect">
            <a:avLst/>
          </a:prstGeom>
        </p:spPr>
        <p:txBody>
          <a:bodyPr>
            <a:spAutoFit/>
          </a:bodyPr>
          <a:lstStyle/>
          <a:p>
            <a:r>
              <a:rPr lang="pt-BR" sz="1100" b="1" dirty="0" smtClean="0"/>
              <a:t>Fonte: SIM</a:t>
            </a:r>
          </a:p>
          <a:p>
            <a:r>
              <a:rPr lang="pt-BR" sz="1100" b="1" dirty="0" smtClean="0"/>
              <a:t> 2023* Dados preliminares</a:t>
            </a:r>
            <a:endParaRPr lang="pt-BR" sz="1100" b="1" dirty="0"/>
          </a:p>
        </p:txBody>
      </p:sp>
      <p:pic>
        <p:nvPicPr>
          <p:cNvPr id="5" name="Imagem 4" descr="Mapa da CM.png"/>
          <p:cNvPicPr>
            <a:picLocks noChangeAspect="1"/>
          </p:cNvPicPr>
          <p:nvPr/>
        </p:nvPicPr>
        <p:blipFill>
          <a:blip r:embed="rId2" cstate="print"/>
          <a:stretch>
            <a:fillRect/>
          </a:stretch>
        </p:blipFill>
        <p:spPr>
          <a:xfrm>
            <a:off x="7683641" y="1573306"/>
            <a:ext cx="3835076" cy="3536576"/>
          </a:xfrm>
          <a:prstGeom prst="rect">
            <a:avLst/>
          </a:prstGeo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ela 4"/>
          <p:cNvGraphicFramePr>
            <a:graphicFrameLocks noGrp="1"/>
          </p:cNvGraphicFramePr>
          <p:nvPr/>
        </p:nvGraphicFramePr>
        <p:xfrm>
          <a:off x="484913" y="407016"/>
          <a:ext cx="6203269" cy="5124450"/>
        </p:xfrm>
        <a:graphic>
          <a:graphicData uri="http://schemas.openxmlformats.org/drawingml/2006/table">
            <a:tbl>
              <a:tblPr/>
              <a:tblGrid>
                <a:gridCol w="2590644"/>
                <a:gridCol w="1190772"/>
                <a:gridCol w="1309178"/>
                <a:gridCol w="1112675"/>
              </a:tblGrid>
              <a:tr h="528320">
                <a:tc>
                  <a:txBody>
                    <a:bodyPr/>
                    <a:lstStyle/>
                    <a:p>
                      <a:pPr>
                        <a:lnSpc>
                          <a:spcPct val="115000"/>
                        </a:lnSpc>
                        <a:spcAft>
                          <a:spcPts val="0"/>
                        </a:spcAft>
                      </a:pPr>
                      <a:r>
                        <a:rPr lang="pt-BR" sz="1400" b="1" dirty="0">
                          <a:solidFill>
                            <a:srgbClr val="000000"/>
                          </a:solidFill>
                          <a:latin typeface="Calibri"/>
                          <a:ea typeface="Times New Roman"/>
                          <a:cs typeface="Times New Roman"/>
                        </a:rPr>
                        <a:t>Município(s)</a:t>
                      </a:r>
                      <a:endParaRPr lang="pt-BR" sz="1400" b="1"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nSpc>
                          <a:spcPct val="115000"/>
                        </a:lnSpc>
                        <a:spcAft>
                          <a:spcPts val="0"/>
                        </a:spcAft>
                      </a:pPr>
                      <a:r>
                        <a:rPr lang="pt-BR" sz="1400" b="1">
                          <a:solidFill>
                            <a:srgbClr val="000000"/>
                          </a:solidFill>
                          <a:latin typeface="Calibri"/>
                          <a:ea typeface="Times New Roman"/>
                          <a:cs typeface="Times New Roman"/>
                        </a:rPr>
                        <a:t>Óbitos Existentes</a:t>
                      </a:r>
                      <a:endParaRPr lang="pt-BR" sz="1400" b="1">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nSpc>
                          <a:spcPct val="115000"/>
                        </a:lnSpc>
                        <a:spcAft>
                          <a:spcPts val="0"/>
                        </a:spcAft>
                      </a:pPr>
                      <a:r>
                        <a:rPr lang="pt-BR" sz="1400" b="1">
                          <a:solidFill>
                            <a:srgbClr val="000000"/>
                          </a:solidFill>
                          <a:latin typeface="Calibri"/>
                          <a:ea typeface="Times New Roman"/>
                          <a:cs typeface="Times New Roman"/>
                        </a:rPr>
                        <a:t>Todos os Óbitos infantis com investigação cadastrada</a:t>
                      </a:r>
                      <a:endParaRPr lang="pt-BR" sz="1400" b="1">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nSpc>
                          <a:spcPct val="115000"/>
                        </a:lnSpc>
                        <a:spcAft>
                          <a:spcPts val="0"/>
                        </a:spcAft>
                      </a:pPr>
                      <a:r>
                        <a:rPr lang="pt-BR" sz="1400" b="1">
                          <a:solidFill>
                            <a:srgbClr val="000000"/>
                          </a:solidFill>
                          <a:latin typeface="Calibri"/>
                          <a:ea typeface="Times New Roman"/>
                          <a:cs typeface="Times New Roman"/>
                        </a:rPr>
                        <a:t>% Todos os Óbitos infantis  com investigação cadastrada</a:t>
                      </a:r>
                      <a:endParaRPr lang="pt-BR" sz="1400" b="1">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r>
              <a:tr h="0">
                <a:tc>
                  <a:txBody>
                    <a:bodyPr/>
                    <a:lstStyle/>
                    <a:p>
                      <a:pPr algn="l" fontAlgn="b"/>
                      <a:r>
                        <a:rPr lang="pt-BR" sz="1100" b="0" i="0" u="none" strike="noStrike" dirty="0">
                          <a:solidFill>
                            <a:srgbClr val="000000"/>
                          </a:solidFill>
                          <a:latin typeface="Calibri"/>
                        </a:rPr>
                        <a:t>ALVORADA DO GURGUEIA</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gn="r" fontAlgn="b"/>
                      <a:r>
                        <a:rPr lang="pt-BR" sz="1100" b="0" i="0" u="none" strike="noStrike">
                          <a:solidFill>
                            <a:srgbClr val="000000"/>
                          </a:solidFill>
                          <a:latin typeface="Calibri"/>
                        </a:rPr>
                        <a:t>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pt-BR" sz="1100" b="0" i="0" u="none" strike="noStrike">
                          <a:solidFill>
                            <a:srgbClr val="000000"/>
                          </a:solidFill>
                          <a:latin typeface="Calibri"/>
                        </a:rPr>
                        <a:t>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pt-BR" sz="1100" b="0" i="0" u="none" strike="noStrike">
                          <a:solidFill>
                            <a:srgbClr val="000000"/>
                          </a:solidFill>
                          <a:latin typeface="Calibri"/>
                        </a:rPr>
                        <a:t>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l" fontAlgn="b"/>
                      <a:r>
                        <a:rPr lang="pt-BR" sz="1100" b="0" i="0" u="none" strike="noStrike">
                          <a:solidFill>
                            <a:srgbClr val="000000"/>
                          </a:solidFill>
                          <a:latin typeface="Calibri"/>
                        </a:rPr>
                        <a:t>AVELINO LOPES</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gn="r" fontAlgn="b"/>
                      <a:r>
                        <a:rPr lang="pt-BR" sz="1100" b="0" i="0" u="none" strike="noStrike">
                          <a:solidFill>
                            <a:srgbClr val="000000"/>
                          </a:solidFill>
                          <a:latin typeface="Calibri"/>
                        </a:rPr>
                        <a:t>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pt-BR" sz="1100" b="0" i="0" u="none" strike="noStrike">
                          <a:solidFill>
                            <a:srgbClr val="000000"/>
                          </a:solidFill>
                          <a:latin typeface="Calibri"/>
                        </a:rPr>
                        <a:t>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pt-BR" sz="1100" b="0" i="0" u="none" strike="noStrike">
                          <a:solidFill>
                            <a:srgbClr val="000000"/>
                          </a:solidFill>
                          <a:latin typeface="Calibri"/>
                        </a:rPr>
                        <a:t>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l" fontAlgn="b"/>
                      <a:r>
                        <a:rPr lang="pt-BR" sz="1100" b="0" i="0" u="none" strike="noStrike">
                          <a:solidFill>
                            <a:srgbClr val="000000"/>
                          </a:solidFill>
                          <a:latin typeface="Calibri"/>
                        </a:rPr>
                        <a:t>BARREIRAS DO PIAUI</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gn="r" fontAlgn="b"/>
                      <a:r>
                        <a:rPr lang="pt-BR" sz="1100" b="0" i="0" u="none" strike="noStrike">
                          <a:solidFill>
                            <a:srgbClr val="000000"/>
                          </a:solidFill>
                          <a:latin typeface="Calibri"/>
                        </a:rPr>
                        <a:t>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pt-BR" sz="1100" b="0" i="0" u="none" strike="noStrike">
                          <a:solidFill>
                            <a:srgbClr val="000000"/>
                          </a:solidFill>
                          <a:latin typeface="Calibri"/>
                        </a:rPr>
                        <a:t>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pt-BR" sz="1100" b="0" i="0" u="none" strike="noStrike">
                          <a:solidFill>
                            <a:srgbClr val="000000"/>
                          </a:solidFill>
                          <a:latin typeface="Calibri"/>
                        </a:rPr>
                        <a:t>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l" fontAlgn="b"/>
                      <a:r>
                        <a:rPr lang="pt-BR" sz="1100" b="0" i="0" u="none" strike="noStrike">
                          <a:solidFill>
                            <a:srgbClr val="000000"/>
                          </a:solidFill>
                          <a:latin typeface="Calibri"/>
                        </a:rPr>
                        <a:t>BOM JESUS</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gn="r" fontAlgn="b"/>
                      <a:r>
                        <a:rPr lang="pt-BR" sz="1100" b="0" i="0" u="none" strike="noStrike">
                          <a:solidFill>
                            <a:srgbClr val="000000"/>
                          </a:solidFill>
                          <a:latin typeface="Calibri"/>
                        </a:rPr>
                        <a:t>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pt-BR" sz="1100" b="0" i="0" u="none" strike="noStrike">
                          <a:solidFill>
                            <a:srgbClr val="000000"/>
                          </a:solidFill>
                          <a:latin typeface="Calibri"/>
                        </a:rPr>
                        <a:t>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pt-BR" sz="1100" b="0" i="0" u="none" strike="noStrike">
                          <a:solidFill>
                            <a:srgbClr val="000000"/>
                          </a:solidFill>
                          <a:latin typeface="Calibri"/>
                        </a:rPr>
                        <a:t>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l" fontAlgn="b"/>
                      <a:r>
                        <a:rPr lang="pt-BR" sz="1100" b="0" i="0" u="none" strike="noStrike">
                          <a:solidFill>
                            <a:srgbClr val="000000"/>
                          </a:solidFill>
                          <a:latin typeface="Calibri"/>
                        </a:rPr>
                        <a:t>COLONIA DO GURGUEIA</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gn="r" fontAlgn="b"/>
                      <a:r>
                        <a:rPr lang="pt-BR" sz="1100" b="0" i="0" u="none" strike="noStrike">
                          <a:solidFill>
                            <a:srgbClr val="000000"/>
                          </a:solidFill>
                          <a:latin typeface="Calibri"/>
                        </a:rPr>
                        <a:t>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pt-BR" sz="1100" b="0" i="0" u="none" strike="noStrike">
                          <a:solidFill>
                            <a:srgbClr val="000000"/>
                          </a:solidFill>
                          <a:latin typeface="Calibri"/>
                        </a:rPr>
                        <a:t>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pt-BR" sz="1100" b="0" i="0" u="none" strike="noStrike">
                          <a:solidFill>
                            <a:srgbClr val="000000"/>
                          </a:solidFill>
                          <a:latin typeface="Calibri"/>
                        </a:rPr>
                        <a:t>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l" fontAlgn="b"/>
                      <a:r>
                        <a:rPr lang="pt-BR" sz="1100" b="0" i="0" u="none" strike="noStrike">
                          <a:solidFill>
                            <a:srgbClr val="000000"/>
                          </a:solidFill>
                          <a:latin typeface="Calibri"/>
                        </a:rPr>
                        <a:t>CORRENTE</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gn="r" fontAlgn="b"/>
                      <a:r>
                        <a:rPr lang="pt-BR" sz="1100" b="0" i="0" u="none" strike="noStrike">
                          <a:solidFill>
                            <a:srgbClr val="000000"/>
                          </a:solidFill>
                          <a:latin typeface="Calibri"/>
                        </a:rPr>
                        <a:t>4</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pt-BR" sz="1100" b="0" i="0" u="none" strike="noStrike">
                          <a:solidFill>
                            <a:srgbClr val="000000"/>
                          </a:solidFill>
                          <a:latin typeface="Calibri"/>
                        </a:rPr>
                        <a:t>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pt-BR" sz="1100" b="0" i="0" u="none" strike="noStrike">
                          <a:solidFill>
                            <a:srgbClr val="000000"/>
                          </a:solidFill>
                          <a:latin typeface="Calibri"/>
                        </a:rPr>
                        <a:t>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l" fontAlgn="b"/>
                      <a:r>
                        <a:rPr lang="pt-BR" sz="1100" b="0" i="0" u="none" strike="noStrike">
                          <a:solidFill>
                            <a:srgbClr val="000000"/>
                          </a:solidFill>
                          <a:latin typeface="Calibri"/>
                        </a:rPr>
                        <a:t>CRISTALANDIA DO PIAUI</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gn="r" fontAlgn="b"/>
                      <a:r>
                        <a:rPr lang="pt-BR" sz="1100" b="0" i="0" u="none" strike="noStrike">
                          <a:solidFill>
                            <a:srgbClr val="000000"/>
                          </a:solidFill>
                          <a:latin typeface="Calibri"/>
                        </a:rPr>
                        <a:t>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pt-BR" sz="1100" b="0" i="0" u="none" strike="noStrike">
                          <a:solidFill>
                            <a:srgbClr val="000000"/>
                          </a:solidFill>
                          <a:latin typeface="Calibri"/>
                        </a:rPr>
                        <a:t>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pt-BR" sz="1100" b="0" i="0" u="none" strike="noStrike">
                          <a:solidFill>
                            <a:srgbClr val="000000"/>
                          </a:solidFill>
                          <a:latin typeface="Calibri"/>
                        </a:rPr>
                        <a:t>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l" fontAlgn="b"/>
                      <a:r>
                        <a:rPr lang="pt-BR" sz="1100" b="0" i="0" u="none" strike="noStrike">
                          <a:solidFill>
                            <a:srgbClr val="000000"/>
                          </a:solidFill>
                          <a:latin typeface="Calibri"/>
                        </a:rPr>
                        <a:t>CRISTINO CASTRO</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gn="r" fontAlgn="b"/>
                      <a:r>
                        <a:rPr lang="pt-BR" sz="1100" b="0" i="0" u="none" strike="noStrike">
                          <a:solidFill>
                            <a:srgbClr val="000000"/>
                          </a:solidFill>
                          <a:latin typeface="Calibri"/>
                        </a:rPr>
                        <a:t>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pt-BR" sz="1100" b="0" i="0" u="none" strike="noStrike">
                          <a:solidFill>
                            <a:srgbClr val="000000"/>
                          </a:solidFill>
                          <a:latin typeface="Calibri"/>
                        </a:rPr>
                        <a:t>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pt-BR" sz="1100" b="0" i="0" u="none" strike="noStrike">
                          <a:solidFill>
                            <a:srgbClr val="000000"/>
                          </a:solidFill>
                          <a:latin typeface="Calibri"/>
                        </a:rPr>
                        <a:t>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l" fontAlgn="b"/>
                      <a:r>
                        <a:rPr lang="pt-BR" sz="1100" b="0" i="0" u="none" strike="noStrike">
                          <a:solidFill>
                            <a:srgbClr val="000000"/>
                          </a:solidFill>
                          <a:latin typeface="Calibri"/>
                        </a:rPr>
                        <a:t>CURIMATA</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gn="r" fontAlgn="b"/>
                      <a:r>
                        <a:rPr lang="pt-BR" sz="1100" b="0" i="0" u="none" strike="noStrike">
                          <a:solidFill>
                            <a:srgbClr val="000000"/>
                          </a:solidFill>
                          <a:latin typeface="Calibri"/>
                        </a:rPr>
                        <a:t>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pt-BR" sz="1100" b="0" i="0" u="none" strike="noStrike">
                          <a:solidFill>
                            <a:srgbClr val="000000"/>
                          </a:solidFill>
                          <a:latin typeface="Calibri"/>
                        </a:rPr>
                        <a:t>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pt-BR" sz="1100" b="0" i="0" u="none" strike="noStrike">
                          <a:solidFill>
                            <a:srgbClr val="000000"/>
                          </a:solidFill>
                          <a:latin typeface="Calibri"/>
                        </a:rPr>
                        <a:t>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l" fontAlgn="b"/>
                      <a:r>
                        <a:rPr lang="pt-BR" sz="1100" b="0" i="0" u="none" strike="noStrike">
                          <a:solidFill>
                            <a:srgbClr val="000000"/>
                          </a:solidFill>
                          <a:latin typeface="Calibri"/>
                        </a:rPr>
                        <a:t>CURRAIS</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gn="r" fontAlgn="b"/>
                      <a:r>
                        <a:rPr lang="pt-BR" sz="1100" b="0" i="0" u="none" strike="noStrike">
                          <a:solidFill>
                            <a:srgbClr val="000000"/>
                          </a:solidFill>
                          <a:latin typeface="Calibri"/>
                        </a:rPr>
                        <a:t>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pt-BR" sz="1100" b="0" i="0" u="none" strike="noStrike">
                          <a:solidFill>
                            <a:srgbClr val="000000"/>
                          </a:solidFill>
                          <a:latin typeface="Calibri"/>
                        </a:rPr>
                        <a:t>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pt-BR" sz="1100" b="0" i="0" u="none" strike="noStrike">
                          <a:solidFill>
                            <a:srgbClr val="000000"/>
                          </a:solidFill>
                          <a:latin typeface="Calibri"/>
                        </a:rPr>
                        <a:t>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l" fontAlgn="b"/>
                      <a:r>
                        <a:rPr lang="pt-BR" sz="1100" b="0" i="0" u="none" strike="noStrike">
                          <a:solidFill>
                            <a:srgbClr val="000000"/>
                          </a:solidFill>
                          <a:latin typeface="Calibri"/>
                        </a:rPr>
                        <a:t>GILBUES</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gn="r" fontAlgn="b"/>
                      <a:r>
                        <a:rPr lang="pt-BR" sz="1100" b="0" i="0" u="none" strike="noStrike">
                          <a:solidFill>
                            <a:srgbClr val="000000"/>
                          </a:solidFill>
                          <a:latin typeface="Calibri"/>
                        </a:rPr>
                        <a:t>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pt-BR" sz="1100" b="0" i="0" u="none" strike="noStrike">
                          <a:solidFill>
                            <a:srgbClr val="000000"/>
                          </a:solidFill>
                          <a:latin typeface="Calibri"/>
                        </a:rPr>
                        <a:t>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pt-BR" sz="1100" b="0" i="0" u="none" strike="noStrike">
                          <a:solidFill>
                            <a:srgbClr val="000000"/>
                          </a:solidFill>
                          <a:latin typeface="Calibri"/>
                        </a:rPr>
                        <a:t>100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l" fontAlgn="b"/>
                      <a:r>
                        <a:rPr lang="pt-BR" sz="1100" b="0" i="0" u="none" strike="noStrike">
                          <a:solidFill>
                            <a:srgbClr val="000000"/>
                          </a:solidFill>
                          <a:latin typeface="Calibri"/>
                        </a:rPr>
                        <a:t>JULIO BORGES</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gn="r" fontAlgn="b"/>
                      <a:r>
                        <a:rPr lang="pt-BR" sz="1100" b="0" i="0" u="none" strike="noStrike">
                          <a:solidFill>
                            <a:srgbClr val="000000"/>
                          </a:solidFill>
                          <a:latin typeface="Calibri"/>
                        </a:rPr>
                        <a:t>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pt-BR" sz="1100" b="0" i="0" u="none" strike="noStrike">
                          <a:solidFill>
                            <a:srgbClr val="000000"/>
                          </a:solidFill>
                          <a:latin typeface="Calibri"/>
                        </a:rPr>
                        <a:t>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pt-BR" sz="1100" b="0" i="0" u="none" strike="noStrike">
                          <a:solidFill>
                            <a:srgbClr val="000000"/>
                          </a:solidFill>
                          <a:latin typeface="Calibri"/>
                        </a:rPr>
                        <a:t>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l" fontAlgn="b"/>
                      <a:r>
                        <a:rPr lang="pt-BR" sz="1100" b="0" i="0" u="none" strike="noStrike">
                          <a:solidFill>
                            <a:srgbClr val="000000"/>
                          </a:solidFill>
                          <a:latin typeface="Calibri"/>
                        </a:rPr>
                        <a:t>MONTE ALEGRE DO PIAUI</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gn="r" fontAlgn="b"/>
                      <a:r>
                        <a:rPr lang="pt-BR" sz="1100" b="0" i="0" u="none" strike="noStrike">
                          <a:solidFill>
                            <a:srgbClr val="000000"/>
                          </a:solidFill>
                          <a:latin typeface="Calibri"/>
                        </a:rPr>
                        <a:t>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pt-BR" sz="1100" b="0" i="0" u="none" strike="noStrike">
                          <a:solidFill>
                            <a:srgbClr val="000000"/>
                          </a:solidFill>
                          <a:latin typeface="Calibri"/>
                        </a:rPr>
                        <a:t>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pt-BR" sz="1100" b="0" i="0" u="none" strike="noStrike">
                          <a:solidFill>
                            <a:srgbClr val="000000"/>
                          </a:solidFill>
                          <a:latin typeface="Calibri"/>
                        </a:rPr>
                        <a:t>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l" fontAlgn="b"/>
                      <a:r>
                        <a:rPr lang="pt-BR" sz="1100" b="0" i="0" u="none" strike="noStrike">
                          <a:solidFill>
                            <a:srgbClr val="000000"/>
                          </a:solidFill>
                          <a:latin typeface="Calibri"/>
                        </a:rPr>
                        <a:t>MORRO CABECA NO TEMPO</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gn="r" fontAlgn="b"/>
                      <a:r>
                        <a:rPr lang="pt-BR" sz="1100" b="0" i="0" u="none" strike="noStrike">
                          <a:solidFill>
                            <a:srgbClr val="000000"/>
                          </a:solidFill>
                          <a:latin typeface="Calibri"/>
                        </a:rPr>
                        <a:t>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pt-BR" sz="1100" b="0" i="0" u="none" strike="noStrike">
                          <a:solidFill>
                            <a:srgbClr val="000000"/>
                          </a:solidFill>
                          <a:latin typeface="Calibri"/>
                        </a:rPr>
                        <a:t>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pt-BR" sz="1100" b="0" i="0" u="none" strike="noStrike">
                          <a:solidFill>
                            <a:srgbClr val="000000"/>
                          </a:solidFill>
                          <a:latin typeface="Calibri"/>
                        </a:rPr>
                        <a:t>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l" fontAlgn="b"/>
                      <a:r>
                        <a:rPr lang="pt-BR" sz="1100" b="0" i="0" u="none" strike="noStrike">
                          <a:solidFill>
                            <a:srgbClr val="000000"/>
                          </a:solidFill>
                          <a:latin typeface="Calibri"/>
                        </a:rPr>
                        <a:t>PALMEIRA DO PIAUI</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gn="r" fontAlgn="b"/>
                      <a:r>
                        <a:rPr lang="pt-BR" sz="1100" b="0" i="0" u="none" strike="noStrike">
                          <a:solidFill>
                            <a:srgbClr val="000000"/>
                          </a:solidFill>
                          <a:latin typeface="Calibri"/>
                        </a:rPr>
                        <a:t>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pt-BR" sz="1100" b="0" i="0" u="none" strike="noStrike">
                          <a:solidFill>
                            <a:srgbClr val="000000"/>
                          </a:solidFill>
                          <a:latin typeface="Calibri"/>
                        </a:rPr>
                        <a:t>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pt-BR" sz="1100" b="0" i="0" u="none" strike="noStrike">
                          <a:solidFill>
                            <a:srgbClr val="000000"/>
                          </a:solidFill>
                          <a:latin typeface="Calibri"/>
                        </a:rPr>
                        <a:t>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l" fontAlgn="b"/>
                      <a:r>
                        <a:rPr lang="pt-BR" sz="1100" b="0" i="0" u="none" strike="noStrike">
                          <a:solidFill>
                            <a:srgbClr val="000000"/>
                          </a:solidFill>
                          <a:latin typeface="Calibri"/>
                        </a:rPr>
                        <a:t>PARNAGUA</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gn="r" fontAlgn="b"/>
                      <a:r>
                        <a:rPr lang="pt-BR" sz="1100" b="0" i="0" u="none" strike="noStrike">
                          <a:solidFill>
                            <a:srgbClr val="000000"/>
                          </a:solidFill>
                          <a:latin typeface="Calibri"/>
                        </a:rPr>
                        <a:t>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pt-BR" sz="1100" b="0" i="0" u="none" strike="noStrike">
                          <a:solidFill>
                            <a:srgbClr val="000000"/>
                          </a:solidFill>
                          <a:latin typeface="Calibri"/>
                        </a:rPr>
                        <a:t>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pt-BR" sz="1100" b="0" i="0" u="none" strike="noStrike">
                          <a:solidFill>
                            <a:srgbClr val="000000"/>
                          </a:solidFill>
                          <a:latin typeface="Calibri"/>
                        </a:rPr>
                        <a:t>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l" fontAlgn="b"/>
                      <a:r>
                        <a:rPr lang="pt-BR" sz="1100" b="0" i="0" u="none" strike="noStrike">
                          <a:solidFill>
                            <a:srgbClr val="000000"/>
                          </a:solidFill>
                          <a:latin typeface="Calibri"/>
                        </a:rPr>
                        <a:t>REDENCAO DO GURGUEIA</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gn="r" fontAlgn="b"/>
                      <a:r>
                        <a:rPr lang="pt-BR" sz="1100" b="0" i="0" u="none" strike="noStrike">
                          <a:solidFill>
                            <a:srgbClr val="000000"/>
                          </a:solidFill>
                          <a:latin typeface="Calibri"/>
                        </a:rPr>
                        <a:t>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pt-BR" sz="1100" b="0" i="0" u="none" strike="noStrike">
                          <a:solidFill>
                            <a:srgbClr val="000000"/>
                          </a:solidFill>
                          <a:latin typeface="Calibri"/>
                        </a:rPr>
                        <a:t>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pt-BR" sz="1100" b="0" i="0" u="none" strike="noStrike">
                          <a:solidFill>
                            <a:srgbClr val="000000"/>
                          </a:solidFill>
                          <a:latin typeface="Calibri"/>
                        </a:rPr>
                        <a:t>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l" fontAlgn="b"/>
                      <a:r>
                        <a:rPr lang="pt-BR" sz="1100" b="0" i="0" u="none" strike="noStrike">
                          <a:solidFill>
                            <a:srgbClr val="000000"/>
                          </a:solidFill>
                          <a:latin typeface="Calibri"/>
                        </a:rPr>
                        <a:t>RIACHO FRIO</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gn="r" fontAlgn="b"/>
                      <a:r>
                        <a:rPr lang="pt-BR" sz="1100" b="0" i="0" u="none" strike="noStrike">
                          <a:solidFill>
                            <a:srgbClr val="000000"/>
                          </a:solidFill>
                          <a:latin typeface="Calibri"/>
                        </a:rPr>
                        <a:t>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pt-BR" sz="1100" b="0" i="0" u="none" strike="noStrike">
                          <a:solidFill>
                            <a:srgbClr val="000000"/>
                          </a:solidFill>
                          <a:latin typeface="Calibri"/>
                        </a:rPr>
                        <a:t>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pt-BR" sz="1100" b="0" i="0" u="none" strike="noStrike">
                          <a:solidFill>
                            <a:srgbClr val="000000"/>
                          </a:solidFill>
                          <a:latin typeface="Calibri"/>
                        </a:rPr>
                        <a:t>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l" fontAlgn="b"/>
                      <a:r>
                        <a:rPr lang="pt-BR" sz="1100" b="0" i="0" u="none" strike="noStrike">
                          <a:solidFill>
                            <a:srgbClr val="000000"/>
                          </a:solidFill>
                          <a:latin typeface="Calibri"/>
                        </a:rPr>
                        <a:t>SANTA FILOMENA</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gn="r" fontAlgn="b"/>
                      <a:r>
                        <a:rPr lang="pt-BR" sz="1100" b="0" i="0" u="none" strike="noStrike">
                          <a:solidFill>
                            <a:srgbClr val="000000"/>
                          </a:solidFill>
                          <a:latin typeface="Calibri"/>
                        </a:rPr>
                        <a:t>3</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pt-BR" sz="1100" b="0" i="0" u="none" strike="noStrike">
                          <a:solidFill>
                            <a:srgbClr val="000000"/>
                          </a:solidFill>
                          <a:latin typeface="Calibri"/>
                        </a:rPr>
                        <a:t>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pt-BR" sz="1100" b="0" i="0" u="none" strike="noStrike">
                          <a:solidFill>
                            <a:srgbClr val="000000"/>
                          </a:solidFill>
                          <a:latin typeface="Calibri"/>
                        </a:rPr>
                        <a:t>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l" fontAlgn="b"/>
                      <a:r>
                        <a:rPr lang="pt-BR" sz="1100" b="0" i="0" u="none" strike="noStrike">
                          <a:solidFill>
                            <a:srgbClr val="000000"/>
                          </a:solidFill>
                          <a:latin typeface="Calibri"/>
                        </a:rPr>
                        <a:t>SANTA LUZ</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gn="r" fontAlgn="b"/>
                      <a:r>
                        <a:rPr lang="pt-BR" sz="1100" b="0" i="0" u="none" strike="noStrike">
                          <a:solidFill>
                            <a:srgbClr val="000000"/>
                          </a:solidFill>
                          <a:latin typeface="Calibri"/>
                        </a:rPr>
                        <a:t>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pt-BR" sz="1100" b="0" i="0" u="none" strike="noStrike">
                          <a:solidFill>
                            <a:srgbClr val="000000"/>
                          </a:solidFill>
                          <a:latin typeface="Calibri"/>
                        </a:rPr>
                        <a:t>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pt-BR" sz="1100" b="0" i="0" u="none" strike="noStrike">
                          <a:solidFill>
                            <a:srgbClr val="000000"/>
                          </a:solidFill>
                          <a:latin typeface="Calibri"/>
                        </a:rPr>
                        <a:t>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l" fontAlgn="b"/>
                      <a:r>
                        <a:rPr lang="pt-BR" sz="1100" b="0" i="0" u="none" strike="noStrike">
                          <a:solidFill>
                            <a:srgbClr val="000000"/>
                          </a:solidFill>
                          <a:latin typeface="Calibri"/>
                        </a:rPr>
                        <a:t>SAO GONCALO DO GURGUEIA</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gn="r" fontAlgn="b"/>
                      <a:r>
                        <a:rPr lang="pt-BR" sz="1100" b="0" i="0" u="none" strike="noStrike">
                          <a:solidFill>
                            <a:srgbClr val="000000"/>
                          </a:solidFill>
                          <a:latin typeface="Calibri"/>
                        </a:rPr>
                        <a:t>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pt-BR" sz="1100" b="0" i="0" u="none" strike="noStrike">
                          <a:solidFill>
                            <a:srgbClr val="000000"/>
                          </a:solidFill>
                          <a:latin typeface="Calibri"/>
                        </a:rPr>
                        <a:t>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pt-BR" sz="1100" b="0" i="0" u="none" strike="noStrike">
                          <a:solidFill>
                            <a:srgbClr val="000000"/>
                          </a:solidFill>
                          <a:latin typeface="Calibri"/>
                        </a:rPr>
                        <a:t>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l" fontAlgn="b"/>
                      <a:r>
                        <a:rPr lang="pt-BR" sz="1100" b="0" i="0" u="none" strike="noStrike">
                          <a:solidFill>
                            <a:srgbClr val="000000"/>
                          </a:solidFill>
                          <a:latin typeface="Calibri"/>
                        </a:rPr>
                        <a:t>SEBASTIAO BARROS</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gn="r" fontAlgn="b"/>
                      <a:r>
                        <a:rPr lang="pt-BR" sz="1100" b="0" i="0" u="none" strike="noStrike">
                          <a:solidFill>
                            <a:srgbClr val="000000"/>
                          </a:solidFill>
                          <a:latin typeface="Calibri"/>
                        </a:rPr>
                        <a:t>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pt-BR" sz="1100" b="0" i="0" u="none" strike="noStrike">
                          <a:solidFill>
                            <a:srgbClr val="000000"/>
                          </a:solidFill>
                          <a:latin typeface="Calibri"/>
                        </a:rPr>
                        <a:t>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pt-BR" sz="1100" b="0" i="0" u="none" strike="noStrike" dirty="0">
                          <a:solidFill>
                            <a:srgbClr val="000000"/>
                          </a:solidFill>
                          <a:latin typeface="Calibri"/>
                        </a:rPr>
                        <a:t>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 name="Retângulo 6"/>
          <p:cNvSpPr/>
          <p:nvPr/>
        </p:nvSpPr>
        <p:spPr>
          <a:xfrm>
            <a:off x="174171" y="6371549"/>
            <a:ext cx="6096000" cy="261610"/>
          </a:xfrm>
          <a:prstGeom prst="rect">
            <a:avLst/>
          </a:prstGeom>
        </p:spPr>
        <p:txBody>
          <a:bodyPr>
            <a:spAutoFit/>
          </a:bodyPr>
          <a:lstStyle/>
          <a:p>
            <a:r>
              <a:rPr lang="pt-BR" sz="1100" b="1" dirty="0" smtClean="0"/>
              <a:t>Fonte: SIM</a:t>
            </a:r>
          </a:p>
        </p:txBody>
      </p:sp>
      <p:sp>
        <p:nvSpPr>
          <p:cNvPr id="8" name="CaixaDeTexto 7"/>
          <p:cNvSpPr txBox="1"/>
          <p:nvPr/>
        </p:nvSpPr>
        <p:spPr>
          <a:xfrm>
            <a:off x="7032812" y="618565"/>
            <a:ext cx="3954193" cy="584775"/>
          </a:xfrm>
          <a:prstGeom prst="rect">
            <a:avLst/>
          </a:prstGeom>
          <a:noFill/>
        </p:spPr>
        <p:txBody>
          <a:bodyPr wrap="square" rtlCol="0">
            <a:spAutoFit/>
          </a:bodyPr>
          <a:lstStyle/>
          <a:p>
            <a:r>
              <a:rPr lang="pt-BR" sz="3200" dirty="0" smtClean="0"/>
              <a:t>ÓBITOS INFANTIS 2024</a:t>
            </a:r>
            <a:endParaRPr lang="pt-BR" sz="3200" dirty="0"/>
          </a:p>
        </p:txBody>
      </p:sp>
      <p:pic>
        <p:nvPicPr>
          <p:cNvPr id="6" name="Imagem 5" descr="Mapa da CM.png"/>
          <p:cNvPicPr>
            <a:picLocks noChangeAspect="1"/>
          </p:cNvPicPr>
          <p:nvPr/>
        </p:nvPicPr>
        <p:blipFill>
          <a:blip r:embed="rId2" cstate="print"/>
          <a:stretch>
            <a:fillRect/>
          </a:stretch>
        </p:blipFill>
        <p:spPr>
          <a:xfrm>
            <a:off x="7477455" y="2003611"/>
            <a:ext cx="4069086" cy="3752372"/>
          </a:xfrm>
          <a:prstGeom prst="rect">
            <a:avLst/>
          </a:prstGeom>
        </p:spPr>
      </p:pic>
    </p:spTree>
    <p:extLst>
      <p:ext uri="{BB962C8B-B14F-4D97-AF65-F5344CB8AC3E}">
        <p14:creationId xmlns:p14="http://schemas.microsoft.com/office/powerpoint/2010/main" xmlns="" val="46828737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a 3"/>
          <p:cNvGraphicFramePr>
            <a:graphicFrameLocks noGrp="1"/>
          </p:cNvGraphicFramePr>
          <p:nvPr/>
        </p:nvGraphicFramePr>
        <p:xfrm>
          <a:off x="287384" y="274322"/>
          <a:ext cx="7184570" cy="5891830"/>
        </p:xfrm>
        <a:graphic>
          <a:graphicData uri="http://schemas.openxmlformats.org/drawingml/2006/table">
            <a:tbl>
              <a:tblPr/>
              <a:tblGrid>
                <a:gridCol w="3000460"/>
                <a:gridCol w="1379143"/>
                <a:gridCol w="1516278"/>
                <a:gridCol w="1288689"/>
              </a:tblGrid>
              <a:tr h="640078">
                <a:tc>
                  <a:txBody>
                    <a:bodyPr/>
                    <a:lstStyle/>
                    <a:p>
                      <a:pPr>
                        <a:lnSpc>
                          <a:spcPct val="115000"/>
                        </a:lnSpc>
                        <a:spcAft>
                          <a:spcPts val="0"/>
                        </a:spcAft>
                      </a:pPr>
                      <a:r>
                        <a:rPr lang="pt-BR" sz="1400" b="1" dirty="0">
                          <a:solidFill>
                            <a:srgbClr val="000000"/>
                          </a:solidFill>
                          <a:latin typeface="Calibri"/>
                          <a:ea typeface="Times New Roman"/>
                          <a:cs typeface="Times New Roman"/>
                        </a:rPr>
                        <a:t>Município(s)</a:t>
                      </a:r>
                      <a:endParaRPr lang="pt-BR" sz="1400" b="1"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nSpc>
                          <a:spcPct val="115000"/>
                        </a:lnSpc>
                        <a:spcAft>
                          <a:spcPts val="0"/>
                        </a:spcAft>
                      </a:pPr>
                      <a:r>
                        <a:rPr lang="pt-BR" sz="1400" b="1" dirty="0">
                          <a:solidFill>
                            <a:srgbClr val="000000"/>
                          </a:solidFill>
                          <a:latin typeface="Calibri"/>
                          <a:ea typeface="Times New Roman"/>
                          <a:cs typeface="Times New Roman"/>
                        </a:rPr>
                        <a:t>Óbitos Existentes</a:t>
                      </a:r>
                      <a:endParaRPr lang="pt-BR" sz="1400" b="1"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nSpc>
                          <a:spcPct val="115000"/>
                        </a:lnSpc>
                        <a:spcAft>
                          <a:spcPts val="0"/>
                        </a:spcAft>
                      </a:pPr>
                      <a:r>
                        <a:rPr lang="pt-BR" sz="1400" b="1" dirty="0">
                          <a:solidFill>
                            <a:srgbClr val="000000"/>
                          </a:solidFill>
                          <a:latin typeface="Calibri"/>
                          <a:ea typeface="Times New Roman"/>
                          <a:cs typeface="Times New Roman"/>
                        </a:rPr>
                        <a:t>Todos os Óbitos </a:t>
                      </a:r>
                      <a:r>
                        <a:rPr lang="pt-BR" sz="1400" b="1" baseline="0" dirty="0" smtClean="0">
                          <a:solidFill>
                            <a:srgbClr val="000000"/>
                          </a:solidFill>
                          <a:latin typeface="Calibri"/>
                          <a:ea typeface="Times New Roman"/>
                          <a:cs typeface="Times New Roman"/>
                        </a:rPr>
                        <a:t> fetais </a:t>
                      </a:r>
                      <a:endParaRPr lang="pt-BR" sz="1400" b="1"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nSpc>
                          <a:spcPct val="115000"/>
                        </a:lnSpc>
                        <a:spcAft>
                          <a:spcPts val="0"/>
                        </a:spcAft>
                      </a:pPr>
                      <a:r>
                        <a:rPr lang="pt-BR" sz="1400" b="1" dirty="0">
                          <a:solidFill>
                            <a:srgbClr val="000000"/>
                          </a:solidFill>
                          <a:latin typeface="Calibri"/>
                          <a:ea typeface="Times New Roman"/>
                          <a:cs typeface="Times New Roman"/>
                        </a:rPr>
                        <a:t>% </a:t>
                      </a:r>
                      <a:r>
                        <a:rPr lang="pt-BR" sz="1400" b="1" dirty="0" smtClean="0">
                          <a:solidFill>
                            <a:srgbClr val="000000"/>
                          </a:solidFill>
                          <a:latin typeface="Calibri"/>
                          <a:ea typeface="Times New Roman"/>
                          <a:cs typeface="Times New Roman"/>
                        </a:rPr>
                        <a:t>investigação </a:t>
                      </a:r>
                      <a:r>
                        <a:rPr lang="pt-BR" sz="1400" b="1" dirty="0">
                          <a:solidFill>
                            <a:srgbClr val="000000"/>
                          </a:solidFill>
                          <a:latin typeface="Calibri"/>
                          <a:ea typeface="Times New Roman"/>
                          <a:cs typeface="Times New Roman"/>
                        </a:rPr>
                        <a:t>cadastrada</a:t>
                      </a:r>
                      <a:endParaRPr lang="pt-BR" sz="1400" b="1"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r>
              <a:tr h="238716">
                <a:tc>
                  <a:txBody>
                    <a:bodyPr/>
                    <a:lstStyle/>
                    <a:p>
                      <a:pPr algn="l" fontAlgn="b"/>
                      <a:r>
                        <a:rPr lang="pt-BR" sz="1100" b="0" i="0" u="none" strike="noStrike" dirty="0">
                          <a:solidFill>
                            <a:srgbClr val="000000"/>
                          </a:solidFill>
                          <a:latin typeface="Calibri"/>
                        </a:rPr>
                        <a:t>ALVORADA DO GURGUEIA</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gn="r" fontAlgn="b"/>
                      <a:r>
                        <a:rPr lang="pt-BR" sz="1100" b="0" i="0" u="none" strike="noStrike">
                          <a:solidFill>
                            <a:srgbClr val="000000"/>
                          </a:solidFill>
                          <a:latin typeface="Calibri"/>
                        </a:rPr>
                        <a:t>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pt-BR" sz="1100" b="0" i="0" u="none" strike="noStrike">
                          <a:solidFill>
                            <a:srgbClr val="000000"/>
                          </a:solidFill>
                          <a:latin typeface="Calibri"/>
                        </a:rPr>
                        <a:t>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pt-BR" sz="1100" b="0" i="0" u="none" strike="noStrike">
                          <a:solidFill>
                            <a:srgbClr val="000000"/>
                          </a:solidFill>
                          <a:latin typeface="Calibri"/>
                        </a:rPr>
                        <a:t>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8716">
                <a:tc>
                  <a:txBody>
                    <a:bodyPr/>
                    <a:lstStyle/>
                    <a:p>
                      <a:pPr algn="l" fontAlgn="b"/>
                      <a:r>
                        <a:rPr lang="pt-BR" sz="1100" b="0" i="0" u="none" strike="noStrike">
                          <a:solidFill>
                            <a:srgbClr val="000000"/>
                          </a:solidFill>
                          <a:latin typeface="Calibri"/>
                        </a:rPr>
                        <a:t>AVELINO LOPES</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gn="r" fontAlgn="b"/>
                      <a:r>
                        <a:rPr lang="pt-BR" sz="1100" b="0" i="0" u="none" strike="noStrike">
                          <a:solidFill>
                            <a:srgbClr val="000000"/>
                          </a:solidFill>
                          <a:latin typeface="Calibri"/>
                        </a:rPr>
                        <a:t>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pt-BR" sz="1100" b="0" i="0" u="none" strike="noStrike">
                          <a:solidFill>
                            <a:srgbClr val="000000"/>
                          </a:solidFill>
                          <a:latin typeface="Calibri"/>
                        </a:rPr>
                        <a:t>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pt-BR" sz="1100" b="0" i="0" u="none" strike="noStrike">
                          <a:solidFill>
                            <a:srgbClr val="000000"/>
                          </a:solidFill>
                          <a:latin typeface="Calibri"/>
                        </a:rPr>
                        <a:t>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8716">
                <a:tc>
                  <a:txBody>
                    <a:bodyPr/>
                    <a:lstStyle/>
                    <a:p>
                      <a:pPr algn="l" fontAlgn="b"/>
                      <a:r>
                        <a:rPr lang="pt-BR" sz="1100" b="0" i="0" u="none" strike="noStrike">
                          <a:solidFill>
                            <a:srgbClr val="000000"/>
                          </a:solidFill>
                          <a:latin typeface="Calibri"/>
                        </a:rPr>
                        <a:t>BARREIRAS DO PIAUI</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gn="r" fontAlgn="b"/>
                      <a:r>
                        <a:rPr lang="pt-BR" sz="1100" b="0" i="0" u="none" strike="noStrike">
                          <a:solidFill>
                            <a:srgbClr val="000000"/>
                          </a:solidFill>
                          <a:latin typeface="Calibri"/>
                        </a:rPr>
                        <a:t>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pt-BR" sz="1100" b="0" i="0" u="none" strike="noStrike">
                          <a:solidFill>
                            <a:srgbClr val="000000"/>
                          </a:solidFill>
                          <a:latin typeface="Calibri"/>
                        </a:rPr>
                        <a:t>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pt-BR" sz="1100" b="0" i="0" u="none" strike="noStrike">
                          <a:solidFill>
                            <a:srgbClr val="000000"/>
                          </a:solidFill>
                          <a:latin typeface="Calibri"/>
                        </a:rPr>
                        <a:t>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8716">
                <a:tc>
                  <a:txBody>
                    <a:bodyPr/>
                    <a:lstStyle/>
                    <a:p>
                      <a:pPr algn="l" fontAlgn="b"/>
                      <a:r>
                        <a:rPr lang="pt-BR" sz="1100" b="0" i="0" u="none" strike="noStrike">
                          <a:solidFill>
                            <a:srgbClr val="000000"/>
                          </a:solidFill>
                          <a:latin typeface="Calibri"/>
                        </a:rPr>
                        <a:t>BOM JESUS</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gn="r" fontAlgn="b"/>
                      <a:r>
                        <a:rPr lang="pt-BR" sz="1100" b="0" i="0" u="none" strike="noStrike">
                          <a:solidFill>
                            <a:srgbClr val="000000"/>
                          </a:solidFill>
                          <a:latin typeface="Calibri"/>
                        </a:rPr>
                        <a:t>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pt-BR" sz="1100" b="0" i="0" u="none" strike="noStrike">
                          <a:solidFill>
                            <a:srgbClr val="000000"/>
                          </a:solidFill>
                          <a:latin typeface="Calibri"/>
                        </a:rPr>
                        <a:t>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pt-BR" sz="1100" b="0" i="0" u="none" strike="noStrike">
                          <a:solidFill>
                            <a:srgbClr val="000000"/>
                          </a:solidFill>
                          <a:latin typeface="Calibri"/>
                        </a:rPr>
                        <a:t>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8716">
                <a:tc>
                  <a:txBody>
                    <a:bodyPr/>
                    <a:lstStyle/>
                    <a:p>
                      <a:pPr algn="l" fontAlgn="b"/>
                      <a:r>
                        <a:rPr lang="pt-BR" sz="1100" b="0" i="0" u="none" strike="noStrike">
                          <a:solidFill>
                            <a:srgbClr val="000000"/>
                          </a:solidFill>
                          <a:latin typeface="Calibri"/>
                        </a:rPr>
                        <a:t>COLONIA DO GURGUEIA</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gn="r" fontAlgn="b"/>
                      <a:r>
                        <a:rPr lang="pt-BR" sz="1100" b="0" i="0" u="none" strike="noStrike">
                          <a:solidFill>
                            <a:srgbClr val="000000"/>
                          </a:solidFill>
                          <a:latin typeface="Calibri"/>
                        </a:rPr>
                        <a:t>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pt-BR" sz="1100" b="0" i="0" u="none" strike="noStrike">
                          <a:solidFill>
                            <a:srgbClr val="000000"/>
                          </a:solidFill>
                          <a:latin typeface="Calibri"/>
                        </a:rPr>
                        <a:t>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pt-BR" sz="1100" b="0" i="0" u="none" strike="noStrike">
                          <a:solidFill>
                            <a:srgbClr val="000000"/>
                          </a:solidFill>
                          <a:latin typeface="Calibri"/>
                        </a:rPr>
                        <a:t>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8716">
                <a:tc>
                  <a:txBody>
                    <a:bodyPr/>
                    <a:lstStyle/>
                    <a:p>
                      <a:pPr algn="l" fontAlgn="b"/>
                      <a:r>
                        <a:rPr lang="pt-BR" sz="1100" b="0" i="0" u="none" strike="noStrike">
                          <a:solidFill>
                            <a:srgbClr val="000000"/>
                          </a:solidFill>
                          <a:latin typeface="Calibri"/>
                        </a:rPr>
                        <a:t>CORRENTE</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gn="r" fontAlgn="b"/>
                      <a:r>
                        <a:rPr lang="pt-BR" sz="1100" b="0" i="0" u="none" strike="noStrike">
                          <a:solidFill>
                            <a:srgbClr val="000000"/>
                          </a:solidFill>
                          <a:latin typeface="Calibri"/>
                        </a:rPr>
                        <a:t>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pt-BR" sz="1100" b="0" i="0" u="none" strike="noStrike">
                          <a:solidFill>
                            <a:srgbClr val="000000"/>
                          </a:solidFill>
                          <a:latin typeface="Calibri"/>
                        </a:rPr>
                        <a:t>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pt-BR" sz="1100" b="0" i="0" u="none" strike="noStrike">
                          <a:solidFill>
                            <a:srgbClr val="000000"/>
                          </a:solidFill>
                          <a:latin typeface="Calibri"/>
                        </a:rPr>
                        <a:t>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8716">
                <a:tc>
                  <a:txBody>
                    <a:bodyPr/>
                    <a:lstStyle/>
                    <a:p>
                      <a:pPr algn="l" fontAlgn="b"/>
                      <a:r>
                        <a:rPr lang="pt-BR" sz="1100" b="0" i="0" u="none" strike="noStrike">
                          <a:solidFill>
                            <a:srgbClr val="000000"/>
                          </a:solidFill>
                          <a:latin typeface="Calibri"/>
                        </a:rPr>
                        <a:t>CRISTALANDIA DO PIAUI</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gn="r" fontAlgn="b"/>
                      <a:r>
                        <a:rPr lang="pt-BR" sz="1100" b="0" i="0" u="none" strike="noStrike">
                          <a:solidFill>
                            <a:srgbClr val="000000"/>
                          </a:solidFill>
                          <a:latin typeface="Calibri"/>
                        </a:rPr>
                        <a:t>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pt-BR" sz="1100" b="0" i="0" u="none" strike="noStrike">
                          <a:solidFill>
                            <a:srgbClr val="000000"/>
                          </a:solidFill>
                          <a:latin typeface="Calibri"/>
                        </a:rPr>
                        <a:t>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pt-BR" sz="1100" b="0" i="0" u="none" strike="noStrike">
                          <a:solidFill>
                            <a:srgbClr val="000000"/>
                          </a:solidFill>
                          <a:latin typeface="Calibri"/>
                        </a:rPr>
                        <a:t>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8716">
                <a:tc>
                  <a:txBody>
                    <a:bodyPr/>
                    <a:lstStyle/>
                    <a:p>
                      <a:pPr algn="l" fontAlgn="b"/>
                      <a:r>
                        <a:rPr lang="pt-BR" sz="1100" b="0" i="0" u="none" strike="noStrike">
                          <a:solidFill>
                            <a:srgbClr val="000000"/>
                          </a:solidFill>
                          <a:latin typeface="Calibri"/>
                        </a:rPr>
                        <a:t>CRISTINO CASTRO</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gn="r" fontAlgn="b"/>
                      <a:r>
                        <a:rPr lang="pt-BR" sz="1100" b="0" i="0" u="none" strike="noStrike">
                          <a:solidFill>
                            <a:srgbClr val="000000"/>
                          </a:solidFill>
                          <a:latin typeface="Calibri"/>
                        </a:rPr>
                        <a:t>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pt-BR" sz="1100" b="0" i="0" u="none" strike="noStrike">
                          <a:solidFill>
                            <a:srgbClr val="000000"/>
                          </a:solidFill>
                          <a:latin typeface="Calibri"/>
                        </a:rPr>
                        <a:t>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pt-BR" sz="1100" b="0" i="0" u="none" strike="noStrike">
                          <a:solidFill>
                            <a:srgbClr val="000000"/>
                          </a:solidFill>
                          <a:latin typeface="Calibri"/>
                        </a:rPr>
                        <a:t>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8716">
                <a:tc>
                  <a:txBody>
                    <a:bodyPr/>
                    <a:lstStyle/>
                    <a:p>
                      <a:pPr algn="l" fontAlgn="b"/>
                      <a:r>
                        <a:rPr lang="pt-BR" sz="1100" b="0" i="0" u="none" strike="noStrike">
                          <a:solidFill>
                            <a:srgbClr val="000000"/>
                          </a:solidFill>
                          <a:latin typeface="Calibri"/>
                        </a:rPr>
                        <a:t>CURIMATA</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gn="r" fontAlgn="b"/>
                      <a:r>
                        <a:rPr lang="pt-BR" sz="1100" b="0" i="0" u="none" strike="noStrike">
                          <a:solidFill>
                            <a:srgbClr val="000000"/>
                          </a:solidFill>
                          <a:latin typeface="Calibri"/>
                        </a:rPr>
                        <a:t>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pt-BR" sz="1100" b="0" i="0" u="none" strike="noStrike">
                          <a:solidFill>
                            <a:srgbClr val="000000"/>
                          </a:solidFill>
                          <a:latin typeface="Calibri"/>
                        </a:rPr>
                        <a:t>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pt-BR" sz="1100" b="0" i="0" u="none" strike="noStrike">
                          <a:solidFill>
                            <a:srgbClr val="000000"/>
                          </a:solidFill>
                          <a:latin typeface="Calibri"/>
                        </a:rPr>
                        <a:t>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8716">
                <a:tc>
                  <a:txBody>
                    <a:bodyPr/>
                    <a:lstStyle/>
                    <a:p>
                      <a:pPr algn="l" fontAlgn="b"/>
                      <a:r>
                        <a:rPr lang="pt-BR" sz="1100" b="0" i="0" u="none" strike="noStrike">
                          <a:solidFill>
                            <a:srgbClr val="000000"/>
                          </a:solidFill>
                          <a:latin typeface="Calibri"/>
                        </a:rPr>
                        <a:t>CURRAIS</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gn="r" fontAlgn="b"/>
                      <a:r>
                        <a:rPr lang="pt-BR" sz="1100" b="0" i="0" u="none" strike="noStrike">
                          <a:solidFill>
                            <a:srgbClr val="000000"/>
                          </a:solidFill>
                          <a:latin typeface="Calibri"/>
                        </a:rPr>
                        <a:t>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pt-BR" sz="1100" b="0" i="0" u="none" strike="noStrike">
                          <a:solidFill>
                            <a:srgbClr val="000000"/>
                          </a:solidFill>
                          <a:latin typeface="Calibri"/>
                        </a:rPr>
                        <a:t>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pt-BR" sz="1100" b="0" i="0" u="none" strike="noStrike">
                          <a:solidFill>
                            <a:srgbClr val="000000"/>
                          </a:solidFill>
                          <a:latin typeface="Calibri"/>
                        </a:rPr>
                        <a:t>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8716">
                <a:tc>
                  <a:txBody>
                    <a:bodyPr/>
                    <a:lstStyle/>
                    <a:p>
                      <a:pPr algn="l" fontAlgn="b"/>
                      <a:r>
                        <a:rPr lang="pt-BR" sz="1100" b="0" i="0" u="none" strike="noStrike">
                          <a:solidFill>
                            <a:srgbClr val="000000"/>
                          </a:solidFill>
                          <a:latin typeface="Calibri"/>
                        </a:rPr>
                        <a:t>GILBUES</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gn="r" fontAlgn="b"/>
                      <a:r>
                        <a:rPr lang="pt-BR" sz="1100" b="0" i="0" u="none" strike="noStrike">
                          <a:solidFill>
                            <a:srgbClr val="000000"/>
                          </a:solidFill>
                          <a:latin typeface="Calibri"/>
                        </a:rPr>
                        <a:t>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pt-BR" sz="1100" b="0" i="0" u="none" strike="noStrike">
                          <a:solidFill>
                            <a:srgbClr val="000000"/>
                          </a:solidFill>
                          <a:latin typeface="Calibri"/>
                        </a:rPr>
                        <a:t>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pt-BR" sz="1100" b="0" i="0" u="none" strike="noStrike">
                          <a:solidFill>
                            <a:srgbClr val="000000"/>
                          </a:solidFill>
                          <a:latin typeface="Calibri"/>
                        </a:rPr>
                        <a:t>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8716">
                <a:tc>
                  <a:txBody>
                    <a:bodyPr/>
                    <a:lstStyle/>
                    <a:p>
                      <a:pPr algn="l" fontAlgn="b"/>
                      <a:r>
                        <a:rPr lang="pt-BR" sz="1100" b="0" i="0" u="none" strike="noStrike">
                          <a:solidFill>
                            <a:srgbClr val="000000"/>
                          </a:solidFill>
                          <a:latin typeface="Calibri"/>
                        </a:rPr>
                        <a:t>JULIO BORGES</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gn="r" fontAlgn="b"/>
                      <a:r>
                        <a:rPr lang="pt-BR" sz="1100" b="0" i="0" u="none" strike="noStrike">
                          <a:solidFill>
                            <a:srgbClr val="000000"/>
                          </a:solidFill>
                          <a:latin typeface="Calibri"/>
                        </a:rPr>
                        <a:t>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pt-BR" sz="1100" b="0" i="0" u="none" strike="noStrike">
                          <a:solidFill>
                            <a:srgbClr val="000000"/>
                          </a:solidFill>
                          <a:latin typeface="Calibri"/>
                        </a:rPr>
                        <a:t>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pt-BR" sz="1100" b="0" i="0" u="none" strike="noStrike">
                          <a:solidFill>
                            <a:srgbClr val="000000"/>
                          </a:solidFill>
                          <a:latin typeface="Calibri"/>
                        </a:rPr>
                        <a:t>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8716">
                <a:tc>
                  <a:txBody>
                    <a:bodyPr/>
                    <a:lstStyle/>
                    <a:p>
                      <a:pPr algn="l" fontAlgn="b"/>
                      <a:r>
                        <a:rPr lang="pt-BR" sz="1100" b="0" i="0" u="none" strike="noStrike">
                          <a:solidFill>
                            <a:srgbClr val="000000"/>
                          </a:solidFill>
                          <a:latin typeface="Calibri"/>
                        </a:rPr>
                        <a:t>MONTE ALEGRE DO PIAUI</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gn="r" fontAlgn="b"/>
                      <a:r>
                        <a:rPr lang="pt-BR" sz="1100" b="0" i="0" u="none" strike="noStrike">
                          <a:solidFill>
                            <a:srgbClr val="000000"/>
                          </a:solidFill>
                          <a:latin typeface="Calibri"/>
                        </a:rPr>
                        <a:t>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pt-BR" sz="1100" b="0" i="0" u="none" strike="noStrike">
                          <a:solidFill>
                            <a:srgbClr val="000000"/>
                          </a:solidFill>
                          <a:latin typeface="Calibri"/>
                        </a:rPr>
                        <a:t>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pt-BR" sz="1100" b="0" i="0" u="none" strike="noStrike">
                          <a:solidFill>
                            <a:srgbClr val="000000"/>
                          </a:solidFill>
                          <a:latin typeface="Calibri"/>
                        </a:rPr>
                        <a:t>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8716">
                <a:tc>
                  <a:txBody>
                    <a:bodyPr/>
                    <a:lstStyle/>
                    <a:p>
                      <a:pPr algn="l" fontAlgn="b"/>
                      <a:r>
                        <a:rPr lang="pt-BR" sz="1100" b="0" i="0" u="none" strike="noStrike">
                          <a:solidFill>
                            <a:srgbClr val="000000"/>
                          </a:solidFill>
                          <a:latin typeface="Calibri"/>
                        </a:rPr>
                        <a:t>MORRO CABECA NO TEMPO</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gn="r" fontAlgn="b"/>
                      <a:r>
                        <a:rPr lang="pt-BR" sz="1100" b="0" i="0" u="none" strike="noStrike">
                          <a:solidFill>
                            <a:srgbClr val="000000"/>
                          </a:solidFill>
                          <a:latin typeface="Calibri"/>
                        </a:rPr>
                        <a:t>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pt-BR" sz="1100" b="0" i="0" u="none" strike="noStrike">
                          <a:solidFill>
                            <a:srgbClr val="000000"/>
                          </a:solidFill>
                          <a:latin typeface="Calibri"/>
                        </a:rPr>
                        <a:t>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pt-BR" sz="1100" b="0" i="0" u="none" strike="noStrike">
                          <a:solidFill>
                            <a:srgbClr val="000000"/>
                          </a:solidFill>
                          <a:latin typeface="Calibri"/>
                        </a:rPr>
                        <a:t>100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8716">
                <a:tc>
                  <a:txBody>
                    <a:bodyPr/>
                    <a:lstStyle/>
                    <a:p>
                      <a:pPr algn="l" fontAlgn="b"/>
                      <a:r>
                        <a:rPr lang="pt-BR" sz="1100" b="0" i="0" u="none" strike="noStrike">
                          <a:solidFill>
                            <a:srgbClr val="000000"/>
                          </a:solidFill>
                          <a:latin typeface="Calibri"/>
                        </a:rPr>
                        <a:t>PALMEIRA DO PIAUI</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gn="r" fontAlgn="b"/>
                      <a:r>
                        <a:rPr lang="pt-BR" sz="1100" b="0" i="0" u="none" strike="noStrike">
                          <a:solidFill>
                            <a:srgbClr val="000000"/>
                          </a:solidFill>
                          <a:latin typeface="Calibri"/>
                        </a:rPr>
                        <a:t>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pt-BR" sz="1100" b="0" i="0" u="none" strike="noStrike">
                          <a:solidFill>
                            <a:srgbClr val="000000"/>
                          </a:solidFill>
                          <a:latin typeface="Calibri"/>
                        </a:rPr>
                        <a:t>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pt-BR" sz="1100" b="0" i="0" u="none" strike="noStrike">
                          <a:solidFill>
                            <a:srgbClr val="000000"/>
                          </a:solidFill>
                          <a:latin typeface="Calibri"/>
                        </a:rPr>
                        <a:t>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8716">
                <a:tc>
                  <a:txBody>
                    <a:bodyPr/>
                    <a:lstStyle/>
                    <a:p>
                      <a:pPr algn="l" fontAlgn="b"/>
                      <a:r>
                        <a:rPr lang="pt-BR" sz="1100" b="0" i="0" u="none" strike="noStrike">
                          <a:solidFill>
                            <a:srgbClr val="000000"/>
                          </a:solidFill>
                          <a:latin typeface="Calibri"/>
                        </a:rPr>
                        <a:t>PARNAGUA</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gn="r" fontAlgn="b"/>
                      <a:r>
                        <a:rPr lang="pt-BR" sz="1100" b="0" i="0" u="none" strike="noStrike">
                          <a:solidFill>
                            <a:srgbClr val="000000"/>
                          </a:solidFill>
                          <a:latin typeface="Calibri"/>
                        </a:rPr>
                        <a:t>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pt-BR" sz="1100" b="0" i="0" u="none" strike="noStrike">
                          <a:solidFill>
                            <a:srgbClr val="000000"/>
                          </a:solidFill>
                          <a:latin typeface="Calibri"/>
                        </a:rPr>
                        <a:t>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pt-BR" sz="1100" b="0" i="0" u="none" strike="noStrike">
                          <a:solidFill>
                            <a:srgbClr val="000000"/>
                          </a:solidFill>
                          <a:latin typeface="Calibri"/>
                        </a:rPr>
                        <a:t>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8716">
                <a:tc>
                  <a:txBody>
                    <a:bodyPr/>
                    <a:lstStyle/>
                    <a:p>
                      <a:pPr algn="l" fontAlgn="b"/>
                      <a:r>
                        <a:rPr lang="pt-BR" sz="1100" b="0" i="0" u="none" strike="noStrike">
                          <a:solidFill>
                            <a:srgbClr val="000000"/>
                          </a:solidFill>
                          <a:latin typeface="Calibri"/>
                        </a:rPr>
                        <a:t>REDENCAO DO GURGUEIA</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gn="r" fontAlgn="b"/>
                      <a:r>
                        <a:rPr lang="pt-BR" sz="1100" b="0" i="0" u="none" strike="noStrike">
                          <a:solidFill>
                            <a:srgbClr val="000000"/>
                          </a:solidFill>
                          <a:latin typeface="Calibri"/>
                        </a:rPr>
                        <a:t>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pt-BR" sz="1100" b="0" i="0" u="none" strike="noStrike">
                          <a:solidFill>
                            <a:srgbClr val="000000"/>
                          </a:solidFill>
                          <a:latin typeface="Calibri"/>
                        </a:rPr>
                        <a:t>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pt-BR" sz="1100" b="0" i="0" u="none" strike="noStrike">
                          <a:solidFill>
                            <a:srgbClr val="000000"/>
                          </a:solidFill>
                          <a:latin typeface="Calibri"/>
                        </a:rPr>
                        <a:t>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8716">
                <a:tc>
                  <a:txBody>
                    <a:bodyPr/>
                    <a:lstStyle/>
                    <a:p>
                      <a:pPr algn="l" fontAlgn="b"/>
                      <a:r>
                        <a:rPr lang="pt-BR" sz="1100" b="0" i="0" u="none" strike="noStrike">
                          <a:solidFill>
                            <a:srgbClr val="000000"/>
                          </a:solidFill>
                          <a:latin typeface="Calibri"/>
                        </a:rPr>
                        <a:t>RIACHO FRIO</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gn="r" fontAlgn="b"/>
                      <a:r>
                        <a:rPr lang="pt-BR" sz="1100" b="0" i="0" u="none" strike="noStrike">
                          <a:solidFill>
                            <a:srgbClr val="000000"/>
                          </a:solidFill>
                          <a:latin typeface="Calibri"/>
                        </a:rPr>
                        <a:t>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pt-BR" sz="1100" b="0" i="0" u="none" strike="noStrike">
                          <a:solidFill>
                            <a:srgbClr val="000000"/>
                          </a:solidFill>
                          <a:latin typeface="Calibri"/>
                        </a:rPr>
                        <a:t>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pt-BR" sz="1100" b="0" i="0" u="none" strike="noStrike">
                          <a:solidFill>
                            <a:srgbClr val="000000"/>
                          </a:solidFill>
                          <a:latin typeface="Calibri"/>
                        </a:rPr>
                        <a:t>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8716">
                <a:tc>
                  <a:txBody>
                    <a:bodyPr/>
                    <a:lstStyle/>
                    <a:p>
                      <a:pPr algn="l" fontAlgn="b"/>
                      <a:r>
                        <a:rPr lang="pt-BR" sz="1100" b="0" i="0" u="none" strike="noStrike">
                          <a:solidFill>
                            <a:srgbClr val="000000"/>
                          </a:solidFill>
                          <a:latin typeface="Calibri"/>
                        </a:rPr>
                        <a:t>SANTA FILOMENA</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gn="r" fontAlgn="b"/>
                      <a:r>
                        <a:rPr lang="pt-BR" sz="1100" b="0" i="0" u="none" strike="noStrike">
                          <a:solidFill>
                            <a:srgbClr val="000000"/>
                          </a:solidFill>
                          <a:latin typeface="Calibri"/>
                        </a:rPr>
                        <a:t>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pt-BR" sz="1100" b="0" i="0" u="none" strike="noStrike">
                          <a:solidFill>
                            <a:srgbClr val="000000"/>
                          </a:solidFill>
                          <a:latin typeface="Calibri"/>
                        </a:rPr>
                        <a:t>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pt-BR" sz="1100" b="0" i="0" u="none" strike="noStrike">
                          <a:solidFill>
                            <a:srgbClr val="000000"/>
                          </a:solidFill>
                          <a:latin typeface="Calibri"/>
                        </a:rPr>
                        <a:t>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8716">
                <a:tc>
                  <a:txBody>
                    <a:bodyPr/>
                    <a:lstStyle/>
                    <a:p>
                      <a:pPr algn="l" fontAlgn="b"/>
                      <a:r>
                        <a:rPr lang="pt-BR" sz="1100" b="0" i="0" u="none" strike="noStrike">
                          <a:solidFill>
                            <a:srgbClr val="000000"/>
                          </a:solidFill>
                          <a:latin typeface="Calibri"/>
                        </a:rPr>
                        <a:t>SANTA LUZ</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gn="r" fontAlgn="b"/>
                      <a:r>
                        <a:rPr lang="pt-BR" sz="1100" b="0" i="0" u="none" strike="noStrike">
                          <a:solidFill>
                            <a:srgbClr val="000000"/>
                          </a:solidFill>
                          <a:latin typeface="Calibri"/>
                        </a:rPr>
                        <a:t>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pt-BR" sz="1100" b="0" i="0" u="none" strike="noStrike">
                          <a:solidFill>
                            <a:srgbClr val="000000"/>
                          </a:solidFill>
                          <a:latin typeface="Calibri"/>
                        </a:rPr>
                        <a:t>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pt-BR" sz="1100" b="0" i="0" u="none" strike="noStrike">
                          <a:solidFill>
                            <a:srgbClr val="000000"/>
                          </a:solidFill>
                          <a:latin typeface="Calibri"/>
                        </a:rPr>
                        <a:t>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8716">
                <a:tc>
                  <a:txBody>
                    <a:bodyPr/>
                    <a:lstStyle/>
                    <a:p>
                      <a:pPr algn="l" fontAlgn="b"/>
                      <a:r>
                        <a:rPr lang="pt-BR" sz="1100" b="0" i="0" u="none" strike="noStrike">
                          <a:solidFill>
                            <a:srgbClr val="000000"/>
                          </a:solidFill>
                          <a:latin typeface="Calibri"/>
                        </a:rPr>
                        <a:t>SAO GONCALO DO GURGUEIA</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gn="r" fontAlgn="b"/>
                      <a:r>
                        <a:rPr lang="pt-BR" sz="1100" b="0" i="0" u="none" strike="noStrike">
                          <a:solidFill>
                            <a:srgbClr val="000000"/>
                          </a:solidFill>
                          <a:latin typeface="Calibri"/>
                        </a:rPr>
                        <a:t>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pt-BR" sz="1100" b="0" i="0" u="none" strike="noStrike">
                          <a:solidFill>
                            <a:srgbClr val="000000"/>
                          </a:solidFill>
                          <a:latin typeface="Calibri"/>
                        </a:rPr>
                        <a:t>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pt-BR" sz="1100" b="0" i="0" u="none" strike="noStrike">
                          <a:solidFill>
                            <a:srgbClr val="000000"/>
                          </a:solidFill>
                          <a:latin typeface="Calibri"/>
                        </a:rPr>
                        <a:t>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8716">
                <a:tc>
                  <a:txBody>
                    <a:bodyPr/>
                    <a:lstStyle/>
                    <a:p>
                      <a:pPr algn="l" fontAlgn="b"/>
                      <a:r>
                        <a:rPr lang="pt-BR" sz="1100" b="0" i="0" u="none" strike="noStrike" dirty="0">
                          <a:solidFill>
                            <a:srgbClr val="000000"/>
                          </a:solidFill>
                          <a:latin typeface="Calibri"/>
                        </a:rPr>
                        <a:t>SEBASTIAO BARROS</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gn="r" fontAlgn="b"/>
                      <a:r>
                        <a:rPr lang="pt-BR" sz="1100" b="0" i="0" u="none" strike="noStrike">
                          <a:solidFill>
                            <a:srgbClr val="000000"/>
                          </a:solidFill>
                          <a:latin typeface="Calibri"/>
                        </a:rPr>
                        <a:t>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pt-BR" sz="1100" b="0" i="0" u="none" strike="noStrike">
                          <a:solidFill>
                            <a:srgbClr val="000000"/>
                          </a:solidFill>
                          <a:latin typeface="Calibri"/>
                        </a:rPr>
                        <a:t>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pt-BR" sz="1100" b="0" i="0" u="none" strike="noStrike" dirty="0">
                          <a:solidFill>
                            <a:srgbClr val="000000"/>
                          </a:solidFill>
                          <a:latin typeface="Calibri"/>
                        </a:rPr>
                        <a:t>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8" name="Retângulo 7"/>
          <p:cNvSpPr/>
          <p:nvPr/>
        </p:nvSpPr>
        <p:spPr>
          <a:xfrm>
            <a:off x="278674" y="6396335"/>
            <a:ext cx="6096000" cy="276999"/>
          </a:xfrm>
          <a:prstGeom prst="rect">
            <a:avLst/>
          </a:prstGeom>
        </p:spPr>
        <p:txBody>
          <a:bodyPr>
            <a:spAutoFit/>
          </a:bodyPr>
          <a:lstStyle/>
          <a:p>
            <a:r>
              <a:rPr lang="pt-BR" sz="1200" b="1" dirty="0" smtClean="0"/>
              <a:t>Fonte: SIM</a:t>
            </a:r>
          </a:p>
        </p:txBody>
      </p:sp>
      <p:sp>
        <p:nvSpPr>
          <p:cNvPr id="5" name="CaixaDeTexto 4"/>
          <p:cNvSpPr txBox="1"/>
          <p:nvPr/>
        </p:nvSpPr>
        <p:spPr>
          <a:xfrm>
            <a:off x="8156602" y="776088"/>
            <a:ext cx="3542573" cy="584775"/>
          </a:xfrm>
          <a:prstGeom prst="rect">
            <a:avLst/>
          </a:prstGeom>
          <a:noFill/>
        </p:spPr>
        <p:txBody>
          <a:bodyPr wrap="none" rtlCol="0">
            <a:spAutoFit/>
          </a:bodyPr>
          <a:lstStyle/>
          <a:p>
            <a:r>
              <a:rPr lang="pt-BR" sz="3200" dirty="0" smtClean="0"/>
              <a:t>ÓBITOS FETAIS 2024</a:t>
            </a:r>
            <a:endParaRPr lang="pt-BR" sz="3200" dirty="0"/>
          </a:p>
        </p:txBody>
      </p:sp>
      <p:pic>
        <p:nvPicPr>
          <p:cNvPr id="6" name="Imagem 5" descr="Mapa da CM.png"/>
          <p:cNvPicPr>
            <a:picLocks noChangeAspect="1"/>
          </p:cNvPicPr>
          <p:nvPr/>
        </p:nvPicPr>
        <p:blipFill>
          <a:blip r:embed="rId2" cstate="print"/>
          <a:stretch>
            <a:fillRect/>
          </a:stretch>
        </p:blipFill>
        <p:spPr>
          <a:xfrm>
            <a:off x="7971430" y="3146611"/>
            <a:ext cx="3252493" cy="2999338"/>
          </a:xfrm>
          <a:prstGeom prst="rect">
            <a:avLst/>
          </a:prstGeom>
        </p:spPr>
      </p:pic>
    </p:spTree>
    <p:extLst>
      <p:ext uri="{BB962C8B-B14F-4D97-AF65-F5344CB8AC3E}">
        <p14:creationId xmlns:p14="http://schemas.microsoft.com/office/powerpoint/2010/main" xmlns="" val="414733117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A733A123-D466-73B1-F3AE-3A246CFE7F51}"/>
              </a:ext>
            </a:extLst>
          </p:cNvPr>
          <p:cNvSpPr>
            <a:spLocks noGrp="1"/>
          </p:cNvSpPr>
          <p:nvPr>
            <p:ph type="title"/>
          </p:nvPr>
        </p:nvSpPr>
        <p:spPr>
          <a:xfrm>
            <a:off x="838200" y="365125"/>
            <a:ext cx="3839678" cy="1325563"/>
          </a:xfrm>
        </p:spPr>
        <p:txBody>
          <a:bodyPr/>
          <a:lstStyle/>
          <a:p>
            <a:r>
              <a:rPr lang="pt-BR" b="1" dirty="0">
                <a:latin typeface="Lucida Calligraphy" panose="03010101010101010101" pitchFamily="66" charset="0"/>
              </a:rPr>
              <a:t>Obrigada!!</a:t>
            </a:r>
            <a:endParaRPr lang="pt-BR" dirty="0"/>
          </a:p>
        </p:txBody>
      </p:sp>
      <p:sp>
        <p:nvSpPr>
          <p:cNvPr id="3" name="Espaço Reservado para Conteúdo 2">
            <a:extLst>
              <a:ext uri="{FF2B5EF4-FFF2-40B4-BE49-F238E27FC236}">
                <a16:creationId xmlns:a16="http://schemas.microsoft.com/office/drawing/2014/main" xmlns="" id="{E33C4C9A-B680-8F97-76DF-F46A0F831CA9}"/>
              </a:ext>
            </a:extLst>
          </p:cNvPr>
          <p:cNvSpPr>
            <a:spLocks noGrp="1"/>
          </p:cNvSpPr>
          <p:nvPr>
            <p:ph idx="1"/>
          </p:nvPr>
        </p:nvSpPr>
        <p:spPr>
          <a:xfrm>
            <a:off x="1781475" y="2614896"/>
            <a:ext cx="5726230" cy="2707874"/>
          </a:xfrm>
        </p:spPr>
        <p:txBody>
          <a:bodyPr/>
          <a:lstStyle/>
          <a:p>
            <a:pPr algn="ctr">
              <a:buNone/>
            </a:pPr>
            <a:r>
              <a:rPr lang="pt-BR" sz="2800" b="1" dirty="0">
                <a:latin typeface="Times New Roman" pitchFamily="18" charset="0"/>
                <a:cs typeface="Times New Roman" pitchFamily="18" charset="0"/>
              </a:rPr>
              <a:t>Coordenação de Atenção à Saúde da </a:t>
            </a:r>
          </a:p>
          <a:p>
            <a:pPr algn="ctr">
              <a:buNone/>
            </a:pPr>
            <a:r>
              <a:rPr lang="pt-BR" sz="2800" b="1" dirty="0" smtClean="0">
                <a:latin typeface="Times New Roman" pitchFamily="18" charset="0"/>
                <a:cs typeface="Times New Roman" pitchFamily="18" charset="0"/>
              </a:rPr>
              <a:t>     Criança </a:t>
            </a:r>
            <a:r>
              <a:rPr lang="pt-BR" sz="2800" b="1" dirty="0">
                <a:latin typeface="Times New Roman" pitchFamily="18" charset="0"/>
                <a:cs typeface="Times New Roman" pitchFamily="18" charset="0"/>
              </a:rPr>
              <a:t>e </a:t>
            </a:r>
            <a:r>
              <a:rPr lang="pt-BR" sz="2800" b="1" dirty="0" smtClean="0">
                <a:latin typeface="Times New Roman" pitchFamily="18" charset="0"/>
                <a:cs typeface="Times New Roman" pitchFamily="18" charset="0"/>
              </a:rPr>
              <a:t>Adolescente</a:t>
            </a:r>
            <a:r>
              <a:rPr lang="pt-BR" b="1" dirty="0" smtClean="0">
                <a:latin typeface="Times New Roman" pitchFamily="18" charset="0"/>
                <a:cs typeface="Times New Roman" pitchFamily="18" charset="0"/>
              </a:rPr>
              <a:t>/ </a:t>
            </a:r>
            <a:r>
              <a:rPr lang="pt-BR" sz="2400" b="1" dirty="0" smtClean="0">
                <a:latin typeface="Times New Roman" pitchFamily="18" charset="0"/>
                <a:cs typeface="Times New Roman" pitchFamily="18" charset="0"/>
              </a:rPr>
              <a:t>SESAPI/DUVAS/GAS</a:t>
            </a:r>
            <a:endParaRPr lang="pt-BR" sz="2400" b="1" dirty="0">
              <a:latin typeface="Times New Roman" pitchFamily="18" charset="0"/>
              <a:cs typeface="Times New Roman" pitchFamily="18" charset="0"/>
            </a:endParaRPr>
          </a:p>
          <a:p>
            <a:pPr algn="ctr">
              <a:buNone/>
            </a:pPr>
            <a:r>
              <a:rPr lang="pt-BR" sz="2800" b="1" dirty="0">
                <a:latin typeface="Times New Roman" pitchFamily="18" charset="0"/>
                <a:cs typeface="Times New Roman" pitchFamily="18" charset="0"/>
              </a:rPr>
              <a:t>E-mail: </a:t>
            </a:r>
            <a:r>
              <a:rPr lang="pt-BR" sz="2800" b="1" dirty="0">
                <a:latin typeface="Times New Roman" pitchFamily="18" charset="0"/>
                <a:cs typeface="Times New Roman" pitchFamily="18" charset="0"/>
                <a:hlinkClick r:id="rId2"/>
              </a:rPr>
              <a:t>criadpi@gmail.com</a:t>
            </a:r>
            <a:endParaRPr lang="pt-BR" sz="2800" b="1" dirty="0">
              <a:latin typeface="Times New Roman" pitchFamily="18" charset="0"/>
              <a:cs typeface="Times New Roman" pitchFamily="18" charset="0"/>
            </a:endParaRPr>
          </a:p>
          <a:p>
            <a:pPr algn="ctr">
              <a:buNone/>
            </a:pPr>
            <a:r>
              <a:rPr lang="pt-BR" sz="2800" b="1" dirty="0">
                <a:latin typeface="Times New Roman" pitchFamily="18" charset="0"/>
                <a:cs typeface="Times New Roman" pitchFamily="18" charset="0"/>
              </a:rPr>
              <a:t>Fone: 86 3216 3607</a:t>
            </a:r>
            <a:endParaRPr lang="pt-BR" sz="2800" dirty="0"/>
          </a:p>
          <a:p>
            <a:endParaRPr lang="pt-BR" dirty="0"/>
          </a:p>
        </p:txBody>
      </p:sp>
      <p:pic>
        <p:nvPicPr>
          <p:cNvPr id="4" name="Picture 4">
            <a:extLst>
              <a:ext uri="{FF2B5EF4-FFF2-40B4-BE49-F238E27FC236}">
                <a16:creationId xmlns:a16="http://schemas.microsoft.com/office/drawing/2014/main" xmlns="" id="{54B76426-3A12-7B82-C82C-7EA3FDE334B8}"/>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935964" y="0"/>
            <a:ext cx="2256036" cy="1800820"/>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3465A4"/>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pic>
        <p:nvPicPr>
          <p:cNvPr id="5" name="Picture 3">
            <a:extLst>
              <a:ext uri="{FF2B5EF4-FFF2-40B4-BE49-F238E27FC236}">
                <a16:creationId xmlns:a16="http://schemas.microsoft.com/office/drawing/2014/main" xmlns="" id="{94785CAC-DCF5-A999-B361-257BBEA91627}"/>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9935964" y="1741014"/>
            <a:ext cx="2256036" cy="1747763"/>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3465A4"/>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pic>
        <p:nvPicPr>
          <p:cNvPr id="6" name="Picture 7">
            <a:extLst>
              <a:ext uri="{FF2B5EF4-FFF2-40B4-BE49-F238E27FC236}">
                <a16:creationId xmlns:a16="http://schemas.microsoft.com/office/drawing/2014/main" xmlns="" id="{F32EDE69-BE99-D01A-5A92-4EE3294D1641}"/>
              </a:ext>
            </a:extLst>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9935964" y="3503332"/>
            <a:ext cx="2267744" cy="1672281"/>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3465A4"/>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pic>
        <p:nvPicPr>
          <p:cNvPr id="7" name="Picture 3">
            <a:extLst>
              <a:ext uri="{FF2B5EF4-FFF2-40B4-BE49-F238E27FC236}">
                <a16:creationId xmlns:a16="http://schemas.microsoft.com/office/drawing/2014/main" xmlns="" id="{95E160F5-8F9E-253D-037E-C055DEC7790B}"/>
              </a:ext>
            </a:extLst>
          </p:cNvPr>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9935964" y="5191289"/>
            <a:ext cx="2256037" cy="1616968"/>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3465A4"/>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pic>
        <p:nvPicPr>
          <p:cNvPr id="8" name="Picture 5">
            <a:extLst>
              <a:ext uri="{FF2B5EF4-FFF2-40B4-BE49-F238E27FC236}">
                <a16:creationId xmlns:a16="http://schemas.microsoft.com/office/drawing/2014/main" xmlns="" id="{5D6354CC-C89B-65AD-932D-0D191B1BF410}"/>
              </a:ext>
            </a:extLst>
          </p:cNvPr>
          <p:cNvPicPr>
            <a:picLocks noChangeAspect="1" noChangeArrowheads="1"/>
          </p:cNvPicPr>
          <p:nvPr/>
        </p:nvPicPr>
        <p:blipFill>
          <a:blip r:embed="rId7" cstate="print"/>
          <a:srcRect/>
          <a:stretch>
            <a:fillRect/>
          </a:stretch>
        </p:blipFill>
        <p:spPr bwMode="auto">
          <a:xfrm>
            <a:off x="20616" y="5769260"/>
            <a:ext cx="3238500" cy="1052736"/>
          </a:xfrm>
          <a:prstGeom prst="rect">
            <a:avLst/>
          </a:prstGeom>
          <a:noFill/>
          <a:ln w="9525">
            <a:noFill/>
            <a:miter lim="800000"/>
            <a:headEnd/>
            <a:tailEnd/>
          </a:ln>
        </p:spPr>
      </p:pic>
      <p:pic>
        <p:nvPicPr>
          <p:cNvPr id="9" name="Picture 3">
            <a:extLst>
              <a:ext uri="{FF2B5EF4-FFF2-40B4-BE49-F238E27FC236}">
                <a16:creationId xmlns:a16="http://schemas.microsoft.com/office/drawing/2014/main" xmlns="" id="{4C210892-91DE-CAEF-D61E-4D095527EC50}"/>
              </a:ext>
            </a:extLst>
          </p:cNvPr>
          <p:cNvPicPr>
            <a:picLocks noChangeAspect="1" noChangeArrowheads="1"/>
          </p:cNvPicPr>
          <p:nvPr/>
        </p:nvPicPr>
        <p:blipFill>
          <a:blip r:embed="rId8" cstate="print"/>
          <a:srcRect/>
          <a:stretch>
            <a:fillRect/>
          </a:stretch>
        </p:blipFill>
        <p:spPr bwMode="auto">
          <a:xfrm>
            <a:off x="6507689" y="5805264"/>
            <a:ext cx="3347864" cy="980728"/>
          </a:xfrm>
          <a:prstGeom prst="rect">
            <a:avLst/>
          </a:prstGeom>
          <a:noFill/>
          <a:ln w="9525">
            <a:noFill/>
            <a:miter lim="800000"/>
            <a:headEnd/>
            <a:tailEnd/>
          </a:ln>
        </p:spPr>
      </p:pic>
    </p:spTree>
    <p:extLst>
      <p:ext uri="{BB962C8B-B14F-4D97-AF65-F5344CB8AC3E}">
        <p14:creationId xmlns:p14="http://schemas.microsoft.com/office/powerpoint/2010/main" xmlns="" val="34509486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4779339B-B2EF-FE9D-45A8-0776925E222C}"/>
              </a:ext>
            </a:extLst>
          </p:cNvPr>
          <p:cNvSpPr>
            <a:spLocks noGrp="1"/>
          </p:cNvSpPr>
          <p:nvPr>
            <p:ph type="title"/>
          </p:nvPr>
        </p:nvSpPr>
        <p:spPr>
          <a:xfrm>
            <a:off x="838200" y="118545"/>
            <a:ext cx="10515600" cy="662291"/>
          </a:xfrm>
        </p:spPr>
        <p:txBody>
          <a:bodyPr>
            <a:normAutofit fontScale="90000"/>
          </a:bodyPr>
          <a:lstStyle/>
          <a:p>
            <a:pPr algn="ctr"/>
            <a:r>
              <a:rPr lang="pt-BR" b="1" dirty="0"/>
              <a:t>CONCEITOS BÁSICOS </a:t>
            </a:r>
          </a:p>
        </p:txBody>
      </p:sp>
      <p:sp>
        <p:nvSpPr>
          <p:cNvPr id="3" name="Espaço Reservado para Conteúdo 2">
            <a:extLst>
              <a:ext uri="{FF2B5EF4-FFF2-40B4-BE49-F238E27FC236}">
                <a16:creationId xmlns:a16="http://schemas.microsoft.com/office/drawing/2014/main" xmlns="" id="{DD356CBD-D73D-7334-5245-CCB8B0BA5EDD}"/>
              </a:ext>
            </a:extLst>
          </p:cNvPr>
          <p:cNvSpPr>
            <a:spLocks noGrp="1"/>
          </p:cNvSpPr>
          <p:nvPr>
            <p:ph idx="1"/>
          </p:nvPr>
        </p:nvSpPr>
        <p:spPr>
          <a:xfrm>
            <a:off x="756007" y="859854"/>
            <a:ext cx="10515600" cy="3486115"/>
          </a:xfrm>
        </p:spPr>
        <p:txBody>
          <a:bodyPr/>
          <a:lstStyle/>
          <a:p>
            <a:r>
              <a:rPr lang="pt-BR" sz="3200" b="1" dirty="0"/>
              <a:t>Óbito fetal ou natimorto </a:t>
            </a:r>
            <a:r>
              <a:rPr lang="pt-BR" dirty="0"/>
              <a:t>– </a:t>
            </a:r>
          </a:p>
          <a:p>
            <a:pPr marL="0" indent="0" algn="just">
              <a:buNone/>
            </a:pPr>
            <a:r>
              <a:rPr lang="pt-BR" dirty="0"/>
              <a:t>A morte de um produto da concepção, antes da expulsão ou da extração completa do corpo da mãe, independentemente da duração da gravidez; indica o óbito, o fato do feto, depois da separação, não respirar nem apresentar nenhum sinal de vida, como batimentos do coração, pulsações do cordão umbilical ou movimentos efetivos dos músculos de contração voluntária (ORGANIZAÇÃO MUNDIAL DA SAÚDE, 1993).</a:t>
            </a:r>
          </a:p>
        </p:txBody>
      </p:sp>
      <p:sp>
        <p:nvSpPr>
          <p:cNvPr id="4" name="CaixaDeTexto 3">
            <a:extLst>
              <a:ext uri="{FF2B5EF4-FFF2-40B4-BE49-F238E27FC236}">
                <a16:creationId xmlns:a16="http://schemas.microsoft.com/office/drawing/2014/main" xmlns="" id="{48B3F1ED-E15E-A6BC-F76C-114AE3C75AD9}"/>
              </a:ext>
            </a:extLst>
          </p:cNvPr>
          <p:cNvSpPr txBox="1"/>
          <p:nvPr/>
        </p:nvSpPr>
        <p:spPr>
          <a:xfrm>
            <a:off x="1561672" y="4840562"/>
            <a:ext cx="9540510" cy="1569660"/>
          </a:xfrm>
          <a:prstGeom prst="rect">
            <a:avLst/>
          </a:prstGeom>
          <a:solidFill>
            <a:schemeClr val="accent6">
              <a:lumMod val="20000"/>
              <a:lumOff val="80000"/>
            </a:schemeClr>
          </a:solidFill>
        </p:spPr>
        <p:txBody>
          <a:bodyPr wrap="square" rtlCol="0">
            <a:spAutoFit/>
          </a:bodyPr>
          <a:lstStyle/>
          <a:p>
            <a:pPr algn="just"/>
            <a:r>
              <a:rPr lang="pt-BR" sz="2400" dirty="0"/>
              <a:t>A expulsão ou a extração de fetos com menos de 22 semanas de gestação ou com menos de 500 gramas e/ou estatura menor ou igual a 25 cm é considerado como abortamento, não sendo obrigatório o registro da ocorrência na Declaração de Óbito. </a:t>
            </a:r>
          </a:p>
        </p:txBody>
      </p:sp>
    </p:spTree>
    <p:extLst>
      <p:ext uri="{BB962C8B-B14F-4D97-AF65-F5344CB8AC3E}">
        <p14:creationId xmlns:p14="http://schemas.microsoft.com/office/powerpoint/2010/main" xmlns="" val="10799286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549AFBC5-8517-8213-7AEE-166329EAE95F}"/>
              </a:ext>
            </a:extLst>
          </p:cNvPr>
          <p:cNvSpPr>
            <a:spLocks noGrp="1"/>
          </p:cNvSpPr>
          <p:nvPr>
            <p:ph type="title"/>
          </p:nvPr>
        </p:nvSpPr>
        <p:spPr/>
        <p:txBody>
          <a:bodyPr/>
          <a:lstStyle/>
          <a:p>
            <a:pPr algn="ctr"/>
            <a:r>
              <a:rPr lang="pt-BR" b="1" dirty="0"/>
              <a:t>CONCEITOS BÁSICOS </a:t>
            </a:r>
          </a:p>
        </p:txBody>
      </p:sp>
      <p:sp>
        <p:nvSpPr>
          <p:cNvPr id="3" name="Espaço Reservado para Conteúdo 2">
            <a:extLst>
              <a:ext uri="{FF2B5EF4-FFF2-40B4-BE49-F238E27FC236}">
                <a16:creationId xmlns:a16="http://schemas.microsoft.com/office/drawing/2014/main" xmlns="" id="{A28F3A5E-6E27-9BC8-ADDE-1DD8A9C22B83}"/>
              </a:ext>
            </a:extLst>
          </p:cNvPr>
          <p:cNvSpPr>
            <a:spLocks noGrp="1"/>
          </p:cNvSpPr>
          <p:nvPr>
            <p:ph idx="1"/>
          </p:nvPr>
        </p:nvSpPr>
        <p:spPr/>
        <p:txBody>
          <a:bodyPr>
            <a:normAutofit lnSpcReduction="10000"/>
          </a:bodyPr>
          <a:lstStyle/>
          <a:p>
            <a:pPr algn="just">
              <a:lnSpc>
                <a:spcPct val="150000"/>
              </a:lnSpc>
            </a:pPr>
            <a:r>
              <a:rPr lang="pt-BR" b="1" dirty="0"/>
              <a:t>Nascido vivo ou nativivo </a:t>
            </a:r>
            <a:r>
              <a:rPr lang="pt-BR" dirty="0"/>
              <a:t>- expulsão ou extração completa do corpo da mãe, independentemente da duração da gravidez, de um produto de concepção que depois da separação, respire ou apresente quaisquer outros sinais de vida, tais como batimentos do coração, pulsações do cordão umbilical ou movimentos efetivos dos músculos de contração voluntária, estando ou não cortado o cordão umbilical e desprendida a placenta.</a:t>
            </a:r>
          </a:p>
        </p:txBody>
      </p:sp>
      <p:pic>
        <p:nvPicPr>
          <p:cNvPr id="5" name="Imagem 4">
            <a:extLst>
              <a:ext uri="{FF2B5EF4-FFF2-40B4-BE49-F238E27FC236}">
                <a16:creationId xmlns:a16="http://schemas.microsoft.com/office/drawing/2014/main" xmlns="" id="{8B59E0FE-C460-44B8-399D-4F07CC3A0B5B}"/>
              </a:ext>
            </a:extLst>
          </p:cNvPr>
          <p:cNvPicPr>
            <a:picLocks noChangeAspect="1"/>
          </p:cNvPicPr>
          <p:nvPr/>
        </p:nvPicPr>
        <p:blipFill>
          <a:blip r:embed="rId2" cstate="print"/>
          <a:stretch>
            <a:fillRect/>
          </a:stretch>
        </p:blipFill>
        <p:spPr>
          <a:xfrm>
            <a:off x="9529010" y="1"/>
            <a:ext cx="2662989" cy="1934678"/>
          </a:xfrm>
          <a:prstGeom prst="rect">
            <a:avLst/>
          </a:prstGeom>
        </p:spPr>
      </p:pic>
    </p:spTree>
    <p:extLst>
      <p:ext uri="{BB962C8B-B14F-4D97-AF65-F5344CB8AC3E}">
        <p14:creationId xmlns:p14="http://schemas.microsoft.com/office/powerpoint/2010/main" xmlns="" val="683560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9B5ADC96-1FE2-1572-37AB-7FABF337FC1C}"/>
              </a:ext>
            </a:extLst>
          </p:cNvPr>
          <p:cNvSpPr>
            <a:spLocks noGrp="1"/>
          </p:cNvSpPr>
          <p:nvPr>
            <p:ph type="title"/>
          </p:nvPr>
        </p:nvSpPr>
        <p:spPr/>
        <p:txBody>
          <a:bodyPr/>
          <a:lstStyle/>
          <a:p>
            <a:pPr algn="just"/>
            <a:r>
              <a:rPr lang="pt-BR" b="1" dirty="0"/>
              <a:t>          INDICADORES DE MORTALIDADE</a:t>
            </a:r>
          </a:p>
        </p:txBody>
      </p:sp>
      <p:sp>
        <p:nvSpPr>
          <p:cNvPr id="3" name="Espaço Reservado para Conteúdo 2">
            <a:extLst>
              <a:ext uri="{FF2B5EF4-FFF2-40B4-BE49-F238E27FC236}">
                <a16:creationId xmlns:a16="http://schemas.microsoft.com/office/drawing/2014/main" xmlns="" id="{A82E02D8-10BC-52DC-2311-2F303D794A15}"/>
              </a:ext>
            </a:extLst>
          </p:cNvPr>
          <p:cNvSpPr>
            <a:spLocks noGrp="1"/>
          </p:cNvSpPr>
          <p:nvPr>
            <p:ph idx="1"/>
          </p:nvPr>
        </p:nvSpPr>
        <p:spPr>
          <a:solidFill>
            <a:schemeClr val="accent5">
              <a:lumMod val="20000"/>
              <a:lumOff val="80000"/>
            </a:schemeClr>
          </a:solidFill>
        </p:spPr>
        <p:txBody>
          <a:bodyPr/>
          <a:lstStyle/>
          <a:p>
            <a:pPr algn="just">
              <a:lnSpc>
                <a:spcPct val="150000"/>
              </a:lnSpc>
            </a:pPr>
            <a:r>
              <a:rPr lang="pt-BR" b="1" dirty="0"/>
              <a:t>Taxa de mortalidade infantil </a:t>
            </a:r>
            <a:r>
              <a:rPr lang="pt-BR" dirty="0"/>
              <a:t>– número de óbitos infantis a cada 1.000 nascidos vivos em determinado local e período de tempo.</a:t>
            </a:r>
          </a:p>
          <a:p>
            <a:pPr marL="0" indent="0">
              <a:buNone/>
            </a:pPr>
            <a:endParaRPr lang="pt-BR" dirty="0"/>
          </a:p>
          <a:p>
            <a:pPr marL="0" indent="0">
              <a:buNone/>
            </a:pPr>
            <a:r>
              <a:rPr lang="pt-BR" dirty="0"/>
              <a:t>                 Nº de óbitos infantis      x 1.000 </a:t>
            </a:r>
          </a:p>
          <a:p>
            <a:pPr marL="0" indent="0">
              <a:buNone/>
            </a:pPr>
            <a:r>
              <a:rPr lang="pt-BR" dirty="0"/>
              <a:t>                  Nº de nascidos vivos</a:t>
            </a:r>
          </a:p>
        </p:txBody>
      </p:sp>
      <p:cxnSp>
        <p:nvCxnSpPr>
          <p:cNvPr id="8" name="Conector reto 7">
            <a:extLst>
              <a:ext uri="{FF2B5EF4-FFF2-40B4-BE49-F238E27FC236}">
                <a16:creationId xmlns:a16="http://schemas.microsoft.com/office/drawing/2014/main" xmlns="" id="{13083C2D-BDD5-E85C-E359-273BB0A78C75}"/>
              </a:ext>
            </a:extLst>
          </p:cNvPr>
          <p:cNvCxnSpPr/>
          <p:nvPr/>
        </p:nvCxnSpPr>
        <p:spPr>
          <a:xfrm>
            <a:off x="1869897" y="4119937"/>
            <a:ext cx="376034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42556174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68E84C49-240E-79B8-EB07-C90C3FD08EB8}"/>
              </a:ext>
            </a:extLst>
          </p:cNvPr>
          <p:cNvSpPr>
            <a:spLocks noGrp="1"/>
          </p:cNvSpPr>
          <p:nvPr>
            <p:ph type="title"/>
          </p:nvPr>
        </p:nvSpPr>
        <p:spPr>
          <a:xfrm>
            <a:off x="766281" y="1"/>
            <a:ext cx="10515600" cy="1058238"/>
          </a:xfrm>
        </p:spPr>
        <p:txBody>
          <a:bodyPr>
            <a:normAutofit fontScale="90000"/>
          </a:bodyPr>
          <a:lstStyle/>
          <a:p>
            <a:pPr algn="just"/>
            <a:r>
              <a:rPr lang="pt-BR" b="1" dirty="0"/>
              <a:t> </a:t>
            </a:r>
            <a:r>
              <a:rPr lang="pt-BR" sz="3600" b="1" dirty="0"/>
              <a:t>Taxa de mortalidade </a:t>
            </a:r>
            <a:r>
              <a:rPr lang="pt-BR" sz="3600" dirty="0"/>
              <a:t>calculada segundo seus componentes:</a:t>
            </a:r>
            <a:endParaRPr lang="pt-BR" sz="3600" b="1" dirty="0"/>
          </a:p>
        </p:txBody>
      </p:sp>
      <p:pic>
        <p:nvPicPr>
          <p:cNvPr id="5" name="Espaço Reservado para Conteúdo 4">
            <a:extLst>
              <a:ext uri="{FF2B5EF4-FFF2-40B4-BE49-F238E27FC236}">
                <a16:creationId xmlns:a16="http://schemas.microsoft.com/office/drawing/2014/main" xmlns="" id="{33282DD8-E3CE-3F31-FEC2-9D3998CAF617}"/>
              </a:ext>
            </a:extLst>
          </p:cNvPr>
          <p:cNvPicPr>
            <a:picLocks noGrp="1" noChangeAspect="1"/>
          </p:cNvPicPr>
          <p:nvPr>
            <p:ph idx="1"/>
          </p:nvPr>
        </p:nvPicPr>
        <p:blipFill>
          <a:blip r:embed="rId2" cstate="print"/>
          <a:stretch>
            <a:fillRect/>
          </a:stretch>
        </p:blipFill>
        <p:spPr>
          <a:xfrm>
            <a:off x="568503" y="942653"/>
            <a:ext cx="11054993" cy="4972693"/>
          </a:xfrm>
        </p:spPr>
      </p:pic>
      <p:sp>
        <p:nvSpPr>
          <p:cNvPr id="6" name="CaixaDeTexto 5">
            <a:extLst>
              <a:ext uri="{FF2B5EF4-FFF2-40B4-BE49-F238E27FC236}">
                <a16:creationId xmlns:a16="http://schemas.microsoft.com/office/drawing/2014/main" xmlns="" id="{1AE6CB95-2BC0-D35F-EAFC-FAB16A0270B0}"/>
              </a:ext>
            </a:extLst>
          </p:cNvPr>
          <p:cNvSpPr txBox="1"/>
          <p:nvPr/>
        </p:nvSpPr>
        <p:spPr>
          <a:xfrm>
            <a:off x="568503" y="6109182"/>
            <a:ext cx="11054993" cy="646331"/>
          </a:xfrm>
          <a:prstGeom prst="rect">
            <a:avLst/>
          </a:prstGeom>
          <a:noFill/>
        </p:spPr>
        <p:txBody>
          <a:bodyPr wrap="square" rtlCol="0">
            <a:spAutoFit/>
          </a:bodyPr>
          <a:lstStyle/>
          <a:p>
            <a:r>
              <a:rPr lang="pt-BR" dirty="0"/>
              <a:t>para os municípios com número de habitantes inferior a 80.000 habitantes, recomenda-se o acompanhamento da mortalidade infantil usando o número absoluto de óbitos infantis.</a:t>
            </a:r>
          </a:p>
        </p:txBody>
      </p:sp>
    </p:spTree>
    <p:extLst>
      <p:ext uri="{BB962C8B-B14F-4D97-AF65-F5344CB8AC3E}">
        <p14:creationId xmlns:p14="http://schemas.microsoft.com/office/powerpoint/2010/main" xmlns="" val="5493438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181C8934-39A1-3752-A07B-B8EC01264A96}"/>
              </a:ext>
            </a:extLst>
          </p:cNvPr>
          <p:cNvSpPr>
            <a:spLocks noGrp="1"/>
          </p:cNvSpPr>
          <p:nvPr>
            <p:ph type="title"/>
          </p:nvPr>
        </p:nvSpPr>
        <p:spPr>
          <a:xfrm>
            <a:off x="243840" y="365125"/>
            <a:ext cx="11562080" cy="782955"/>
          </a:xfrm>
        </p:spPr>
        <p:txBody>
          <a:bodyPr>
            <a:normAutofit fontScale="90000"/>
          </a:bodyPr>
          <a:lstStyle/>
          <a:p>
            <a:pPr algn="ctr"/>
            <a:r>
              <a:rPr lang="pt-BR" sz="4000" b="1" dirty="0"/>
              <a:t>Taxa de Mortalidade Fetal (Coeficiente de Mortalidade Fetal)</a:t>
            </a:r>
            <a:r>
              <a:rPr lang="pt-BR" b="1" dirty="0"/>
              <a:t/>
            </a:r>
            <a:br>
              <a:rPr lang="pt-BR" b="1" dirty="0"/>
            </a:br>
            <a:endParaRPr lang="pt-BR" dirty="0"/>
          </a:p>
        </p:txBody>
      </p:sp>
      <p:pic>
        <p:nvPicPr>
          <p:cNvPr id="4" name="Espaço Reservado para Conteúdo 3">
            <a:extLst>
              <a:ext uri="{FF2B5EF4-FFF2-40B4-BE49-F238E27FC236}">
                <a16:creationId xmlns:a16="http://schemas.microsoft.com/office/drawing/2014/main" xmlns="" id="{4AE46977-6E26-8649-BC49-6D8832B1E13E}"/>
              </a:ext>
            </a:extLst>
          </p:cNvPr>
          <p:cNvPicPr>
            <a:picLocks noGrp="1" noChangeAspect="1"/>
          </p:cNvPicPr>
          <p:nvPr>
            <p:ph idx="1"/>
          </p:nvPr>
        </p:nvPicPr>
        <p:blipFill>
          <a:blip r:embed="rId2" cstate="print"/>
          <a:stretch>
            <a:fillRect/>
          </a:stretch>
        </p:blipFill>
        <p:spPr>
          <a:xfrm>
            <a:off x="414338" y="1056640"/>
            <a:ext cx="11300142" cy="5436235"/>
          </a:xfrm>
          <a:prstGeom prst="rect">
            <a:avLst/>
          </a:prstGeom>
        </p:spPr>
      </p:pic>
    </p:spTree>
    <p:extLst>
      <p:ext uri="{BB962C8B-B14F-4D97-AF65-F5344CB8AC3E}">
        <p14:creationId xmlns:p14="http://schemas.microsoft.com/office/powerpoint/2010/main" xmlns="" val="29375906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a:extLst>
              <a:ext uri="{FF2B5EF4-FFF2-40B4-BE49-F238E27FC236}">
                <a16:creationId xmlns:a16="http://schemas.microsoft.com/office/drawing/2014/main" xmlns="" id="{9B01F406-88B6-8235-FE08-BE935C038BBD}"/>
              </a:ext>
            </a:extLst>
          </p:cNvPr>
          <p:cNvPicPr>
            <a:picLocks noChangeAspect="1"/>
          </p:cNvPicPr>
          <p:nvPr/>
        </p:nvPicPr>
        <p:blipFill>
          <a:blip r:embed="rId2" cstate="print"/>
          <a:stretch>
            <a:fillRect/>
          </a:stretch>
        </p:blipFill>
        <p:spPr>
          <a:xfrm>
            <a:off x="0" y="0"/>
            <a:ext cx="11450320" cy="6858000"/>
          </a:xfrm>
          <a:prstGeom prst="rect">
            <a:avLst/>
          </a:prstGeom>
        </p:spPr>
      </p:pic>
    </p:spTree>
    <p:extLst>
      <p:ext uri="{BB962C8B-B14F-4D97-AF65-F5344CB8AC3E}">
        <p14:creationId xmlns:p14="http://schemas.microsoft.com/office/powerpoint/2010/main" xmlns="" val="3292665558"/>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1456</TotalTime>
  <Words>1582</Words>
  <Application>Microsoft Office PowerPoint</Application>
  <PresentationFormat>Personalizar</PresentationFormat>
  <Paragraphs>385</Paragraphs>
  <Slides>39</Slides>
  <Notes>0</Notes>
  <HiddenSlides>0</HiddenSlides>
  <MMClips>0</MMClips>
  <ScaleCrop>false</ScaleCrop>
  <HeadingPairs>
    <vt:vector size="4" baseType="variant">
      <vt:variant>
        <vt:lpstr>Tema</vt:lpstr>
      </vt:variant>
      <vt:variant>
        <vt:i4>1</vt:i4>
      </vt:variant>
      <vt:variant>
        <vt:lpstr>Títulos de slides</vt:lpstr>
      </vt:variant>
      <vt:variant>
        <vt:i4>39</vt:i4>
      </vt:variant>
    </vt:vector>
  </HeadingPairs>
  <TitlesOfParts>
    <vt:vector size="40" baseType="lpstr">
      <vt:lpstr>Tema do Office</vt:lpstr>
      <vt:lpstr>Vigilância Epidemiológica do Óbito Infantil e Fetal</vt:lpstr>
      <vt:lpstr>VIGILÂNCIA EPIDEMIOLÓGICA</vt:lpstr>
      <vt:lpstr>CONCEITOS BÁSICOS </vt:lpstr>
      <vt:lpstr>CONCEITOS BÁSICOS </vt:lpstr>
      <vt:lpstr>CONCEITOS BÁSICOS </vt:lpstr>
      <vt:lpstr>          INDICADORES DE MORTALIDADE</vt:lpstr>
      <vt:lpstr> Taxa de mortalidade calculada segundo seus componentes:</vt:lpstr>
      <vt:lpstr>Taxa de Mortalidade Fetal (Coeficiente de Mortalidade Fetal) </vt:lpstr>
      <vt:lpstr>Slide 9</vt:lpstr>
      <vt:lpstr>Slide 10</vt:lpstr>
      <vt:lpstr>Slide 11</vt:lpstr>
      <vt:lpstr>Slide 12</vt:lpstr>
      <vt:lpstr>Slide 13</vt:lpstr>
      <vt:lpstr>Slide 14</vt:lpstr>
      <vt:lpstr>Slide 15</vt:lpstr>
      <vt:lpstr>Slide 16</vt:lpstr>
      <vt:lpstr>Slide 17</vt:lpstr>
      <vt:lpstr>Slide 18</vt:lpstr>
      <vt:lpstr>  Distribuição dos óbitos infantis e fetais por Território de Desenvolvimento</vt:lpstr>
      <vt:lpstr>Slide 20</vt:lpstr>
      <vt:lpstr>Slide 21</vt:lpstr>
      <vt:lpstr>VIGILÂNCIA DOS ÓBITOS INFANTIS E FETAIS</vt:lpstr>
      <vt:lpstr>VIGILÂNCIA DOS ÓBITOS</vt:lpstr>
      <vt:lpstr>VIGILÂNCIA DO ÓBITO INFANTIL E FETAL</vt:lpstr>
      <vt:lpstr>VIGILÂNCIA DO ÓBITO INFANTIL E FETAL</vt:lpstr>
      <vt:lpstr>VIGILÂNCIA DO ÓBITO INFANTIL E FETAL</vt:lpstr>
      <vt:lpstr>                    Estratégias Estaduais</vt:lpstr>
      <vt:lpstr>VIGILÂNCIA DO ÓBITO INFANTIL E FETAL</vt:lpstr>
      <vt:lpstr>FICHAS DE INVESTIGAÇÃO DO ÓBITO INFANTIL E FETAL</vt:lpstr>
      <vt:lpstr>VIGILÂNCIA DO ÓBITO INFANTIL E FETAL</vt:lpstr>
      <vt:lpstr>VIGILÂNCIA DO ÓBITO INFANTIL E FETAL</vt:lpstr>
      <vt:lpstr>Vigilância do Óbito Infantil e Fetal Piauí  2018 – 2023*</vt:lpstr>
      <vt:lpstr>Slide 33</vt:lpstr>
      <vt:lpstr>Distribuição dos óbitos infantis e fetais no TD Chapada das Mangabeiras</vt:lpstr>
      <vt:lpstr>Distribuição dos Óbitos Infantis evitáveis no TD Chapada das Mangabeiras</vt:lpstr>
      <vt:lpstr>Vigilância do óbito Infantil e Fetal. TD Chapada das Mangabeiras 2019 – 2023* </vt:lpstr>
      <vt:lpstr>Slide 37</vt:lpstr>
      <vt:lpstr>Slide 38</vt:lpstr>
      <vt:lpstr>Obrigada!!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Vigilância Epidemiológica do Óbito Infantil e Fetal</dc:title>
  <dc:creator>Cassandra Muniz</dc:creator>
  <cp:lastModifiedBy>USER</cp:lastModifiedBy>
  <cp:revision>100</cp:revision>
  <dcterms:created xsi:type="dcterms:W3CDTF">2023-08-11T21:27:09Z</dcterms:created>
  <dcterms:modified xsi:type="dcterms:W3CDTF">2024-06-12T12:30:58Z</dcterms:modified>
</cp:coreProperties>
</file>