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6"/>
  </p:notesMasterIdLst>
  <p:sldIdLst>
    <p:sldId id="257" r:id="rId2"/>
    <p:sldId id="259" r:id="rId3"/>
    <p:sldId id="296" r:id="rId4"/>
    <p:sldId id="302" r:id="rId5"/>
    <p:sldId id="273" r:id="rId6"/>
    <p:sldId id="297" r:id="rId7"/>
    <p:sldId id="298" r:id="rId8"/>
    <p:sldId id="299" r:id="rId9"/>
    <p:sldId id="300" r:id="rId10"/>
    <p:sldId id="286" r:id="rId11"/>
    <p:sldId id="287" r:id="rId12"/>
    <p:sldId id="303" r:id="rId13"/>
    <p:sldId id="288" r:id="rId14"/>
    <p:sldId id="290" r:id="rId15"/>
    <p:sldId id="291" r:id="rId16"/>
    <p:sldId id="292" r:id="rId17"/>
    <p:sldId id="285" r:id="rId18"/>
    <p:sldId id="272" r:id="rId19"/>
    <p:sldId id="295" r:id="rId20"/>
    <p:sldId id="280" r:id="rId21"/>
    <p:sldId id="281" r:id="rId22"/>
    <p:sldId id="282" r:id="rId23"/>
    <p:sldId id="293" r:id="rId24"/>
    <p:sldId id="30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0353" autoAdjust="0"/>
  </p:normalViewPr>
  <p:slideViewPr>
    <p:cSldViewPr>
      <p:cViewPr>
        <p:scale>
          <a:sx n="90" d="100"/>
          <a:sy n="90" d="100"/>
        </p:scale>
        <p:origin x="79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USANE%202017\DIVISA\GISP\AUTOAVALIA&#199;&#195;O%202018\DADOS%20PIAU&#20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ADESÃO</a:t>
            </a:r>
            <a:r>
              <a:rPr lang="pt-BR" sz="24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HOSPITAIS PRIORITÁRIOS NO PIAUÍ À AUTOAVALIAÇÃO DAS PRÁTICAS DE SEGURANÇA DO PACIENTE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Plan1!$B$3:$B$5</c:f>
              <c:numCache>
                <c:formatCode>0%</c:formatCode>
                <c:ptCount val="3"/>
                <c:pt idx="0">
                  <c:v>0.4</c:v>
                </c:pt>
                <c:pt idx="1">
                  <c:v>0.70000000000000062</c:v>
                </c:pt>
                <c:pt idx="2">
                  <c:v>0.96000000000000063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0-4FE7-AC3D-2A4EC3069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948032"/>
        <c:axId val="97949568"/>
      </c:barChart>
      <c:catAx>
        <c:axId val="979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949568"/>
        <c:crosses val="autoZero"/>
        <c:auto val="1"/>
        <c:lblAlgn val="ctr"/>
        <c:lblOffset val="100"/>
        <c:noMultiLvlLbl val="0"/>
      </c:catAx>
      <c:valAx>
        <c:axId val="9794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9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pt-BR" sz="2800">
                <a:latin typeface="Arial" pitchFamily="34" charset="0"/>
                <a:cs typeface="Arial" pitchFamily="34" charset="0"/>
              </a:rPr>
              <a:t>DESEMPENHO</a:t>
            </a:r>
            <a:r>
              <a:rPr lang="pt-BR" sz="2800" baseline="0">
                <a:latin typeface="Arial" pitchFamily="34" charset="0"/>
                <a:cs typeface="Arial" pitchFamily="34" charset="0"/>
              </a:rPr>
              <a:t> DOS HOSPITAIS PRIORITÁRIOS </a:t>
            </a:r>
            <a:endParaRPr lang="pt-BR" sz="28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Plan6!$A$11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Plan6!$B$10:$D$10</c:f>
              <c:strCache>
                <c:ptCount val="3"/>
                <c:pt idx="0">
                  <c:v>ALTA CONFORMIDADE</c:v>
                </c:pt>
                <c:pt idx="1">
                  <c:v>MÉDIA CONFORMIDADE</c:v>
                </c:pt>
                <c:pt idx="2">
                  <c:v>BAIXA CONFORMIDADE</c:v>
                </c:pt>
              </c:strCache>
            </c:strRef>
          </c:cat>
          <c:val>
            <c:numRef>
              <c:f>Plan6!$B$11:$D$11</c:f>
              <c:numCache>
                <c:formatCode>0%</c:formatCode>
                <c:ptCount val="3"/>
                <c:pt idx="0">
                  <c:v>0.22</c:v>
                </c:pt>
                <c:pt idx="1">
                  <c:v>0.22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A-4E2D-B1FA-7ACD5D55B83C}"/>
            </c:ext>
          </c:extLst>
        </c:ser>
        <c:ser>
          <c:idx val="1"/>
          <c:order val="1"/>
          <c:tx>
            <c:strRef>
              <c:f>Plan6!$A$12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Plan6!$B$10:$D$10</c:f>
              <c:strCache>
                <c:ptCount val="3"/>
                <c:pt idx="0">
                  <c:v>ALTA CONFORMIDADE</c:v>
                </c:pt>
                <c:pt idx="1">
                  <c:v>MÉDIA CONFORMIDADE</c:v>
                </c:pt>
                <c:pt idx="2">
                  <c:v>BAIXA CONFORMIDADE</c:v>
                </c:pt>
              </c:strCache>
            </c:strRef>
          </c:cat>
          <c:val>
            <c:numRef>
              <c:f>Plan6!$B$12:$D$12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</c:v>
                </c:pt>
                <c:pt idx="2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A-4E2D-B1FA-7ACD5D55B83C}"/>
            </c:ext>
          </c:extLst>
        </c:ser>
        <c:ser>
          <c:idx val="2"/>
          <c:order val="2"/>
          <c:tx>
            <c:strRef>
              <c:f>Plan6!$A$13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Plan6!$B$10:$D$10</c:f>
              <c:strCache>
                <c:ptCount val="3"/>
                <c:pt idx="0">
                  <c:v>ALTA CONFORMIDADE</c:v>
                </c:pt>
                <c:pt idx="1">
                  <c:v>MÉDIA CONFORMIDADE</c:v>
                </c:pt>
                <c:pt idx="2">
                  <c:v>BAIXA CONFORMIDADE</c:v>
                </c:pt>
              </c:strCache>
            </c:strRef>
          </c:cat>
          <c:val>
            <c:numRef>
              <c:f>Plan6!$B$13:$D$13</c:f>
              <c:numCache>
                <c:formatCode>0%</c:formatCode>
                <c:ptCount val="3"/>
                <c:pt idx="0">
                  <c:v>0</c:v>
                </c:pt>
                <c:pt idx="1">
                  <c:v>0.43000000000000038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A-4E2D-B1FA-7ACD5D55B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93440"/>
        <c:axId val="142894976"/>
      </c:barChart>
      <c:catAx>
        <c:axId val="14289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42894976"/>
        <c:crosses val="autoZero"/>
        <c:auto val="1"/>
        <c:lblAlgn val="ctr"/>
        <c:lblOffset val="100"/>
        <c:noMultiLvlLbl val="0"/>
      </c:catAx>
      <c:valAx>
        <c:axId val="142894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893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C8DBE-8AEF-4D16-94BE-F95D95A9F9F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D0BDA1-4806-43C7-93E7-F4B7EB386F8D}">
      <dgm:prSet phldrT="[Texto]"/>
      <dgm:spPr/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 Time de </a:t>
          </a:r>
          <a:r>
            <a:rPr lang="pt-BR" dirty="0" err="1">
              <a:latin typeface="Arial" pitchFamily="34" charset="0"/>
              <a:cs typeface="Arial" pitchFamily="34" charset="0"/>
            </a:rPr>
            <a:t>Trabalho-GISP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44A5812D-D090-48C9-B5FF-1FB7DCBAE4FC}" type="parTrans" cxnId="{7F20FEF2-4321-43F5-BA1F-E677AA5AC985}">
      <dgm:prSet/>
      <dgm:spPr/>
      <dgm:t>
        <a:bodyPr/>
        <a:lstStyle/>
        <a:p>
          <a:endParaRPr lang="pt-BR"/>
        </a:p>
      </dgm:t>
    </dgm:pt>
    <dgm:pt modelId="{1748B635-3E10-4C62-9CB0-0821FFC7D877}" type="sibTrans" cxnId="{7F20FEF2-4321-43F5-BA1F-E677AA5AC985}">
      <dgm:prSet/>
      <dgm:spPr/>
      <dgm:t>
        <a:bodyPr/>
        <a:lstStyle/>
        <a:p>
          <a:endParaRPr lang="pt-BR"/>
        </a:p>
      </dgm:t>
    </dgm:pt>
    <dgm:pt modelId="{CBFD6F57-478B-447C-9EC4-95133FFB70AA}">
      <dgm:prSet phldrT="[Texto]"/>
      <dgm:spPr/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Reestruturação das listas de verificação</a:t>
          </a:r>
        </a:p>
      </dgm:t>
    </dgm:pt>
    <dgm:pt modelId="{E3FB96B7-D78E-427F-AF91-4E96B6B48651}" type="parTrans" cxnId="{E39E81EE-C021-4A60-A614-217EFE222DC3}">
      <dgm:prSet/>
      <dgm:spPr/>
      <dgm:t>
        <a:bodyPr/>
        <a:lstStyle/>
        <a:p>
          <a:endParaRPr lang="pt-BR"/>
        </a:p>
      </dgm:t>
    </dgm:pt>
    <dgm:pt modelId="{DBDF24E3-D407-41F4-9DBA-A4A71AA7BF7A}" type="sibTrans" cxnId="{E39E81EE-C021-4A60-A614-217EFE222DC3}">
      <dgm:prSet/>
      <dgm:spPr/>
      <dgm:t>
        <a:bodyPr/>
        <a:lstStyle/>
        <a:p>
          <a:endParaRPr lang="pt-BR"/>
        </a:p>
      </dgm:t>
    </dgm:pt>
    <dgm:pt modelId="{17D7157E-E5C4-412F-9304-36CE0A972A1C}">
      <dgm:prSet phldrT="[Texto]"/>
      <dgm:spPr/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Processo definido para planejamento das atividades</a:t>
          </a:r>
        </a:p>
      </dgm:t>
    </dgm:pt>
    <dgm:pt modelId="{5B97284B-B393-42BD-94D5-2DAB822F816A}" type="parTrans" cxnId="{A88D3FCD-FB50-400A-8038-1CB9EFF24BA8}">
      <dgm:prSet/>
      <dgm:spPr/>
      <dgm:t>
        <a:bodyPr/>
        <a:lstStyle/>
        <a:p>
          <a:endParaRPr lang="pt-BR"/>
        </a:p>
      </dgm:t>
    </dgm:pt>
    <dgm:pt modelId="{4EB6FA15-78A0-4D79-AB70-D92157A8FC3A}" type="sibTrans" cxnId="{A88D3FCD-FB50-400A-8038-1CB9EFF24BA8}">
      <dgm:prSet/>
      <dgm:spPr/>
      <dgm:t>
        <a:bodyPr/>
        <a:lstStyle/>
        <a:p>
          <a:endParaRPr lang="pt-BR"/>
        </a:p>
      </dgm:t>
    </dgm:pt>
    <dgm:pt modelId="{1C101B60-AE52-4E21-9949-F4FA10E4555A}">
      <dgm:prSet phldrT="[Texto]"/>
      <dgm:spPr/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Rodas de Conversas com a Equipe</a:t>
          </a:r>
        </a:p>
      </dgm:t>
    </dgm:pt>
    <dgm:pt modelId="{BDD7D804-4B04-4D68-8663-9A36D60D7ADB}" type="parTrans" cxnId="{51716968-2B6E-4B38-8331-C793AE209C7A}">
      <dgm:prSet/>
      <dgm:spPr/>
      <dgm:t>
        <a:bodyPr/>
        <a:lstStyle/>
        <a:p>
          <a:endParaRPr lang="pt-BR"/>
        </a:p>
      </dgm:t>
    </dgm:pt>
    <dgm:pt modelId="{002F6735-C88B-4A29-BEE9-8EB12FB02F88}" type="sibTrans" cxnId="{51716968-2B6E-4B38-8331-C793AE209C7A}">
      <dgm:prSet/>
      <dgm:spPr/>
      <dgm:t>
        <a:bodyPr/>
        <a:lstStyle/>
        <a:p>
          <a:endParaRPr lang="pt-BR"/>
        </a:p>
      </dgm:t>
    </dgm:pt>
    <dgm:pt modelId="{78336ACA-A163-416D-9583-EA2D30B75953}">
      <dgm:prSet phldrT="[Texto]"/>
      <dgm:spPr/>
      <dgm:t>
        <a:bodyPr/>
        <a:lstStyle/>
        <a:p>
          <a:r>
            <a:rPr lang="pt-BR" dirty="0">
              <a:latin typeface="Arial" pitchFamily="34" charset="0"/>
              <a:cs typeface="Arial" pitchFamily="34" charset="0"/>
            </a:rPr>
            <a:t>Elaboração de fluxos de trabalho</a:t>
          </a:r>
        </a:p>
      </dgm:t>
    </dgm:pt>
    <dgm:pt modelId="{FA2B4C00-94D2-4AD0-BAA3-017031091054}" type="parTrans" cxnId="{6E445488-5462-4FD9-87C4-949F22089133}">
      <dgm:prSet/>
      <dgm:spPr/>
      <dgm:t>
        <a:bodyPr/>
        <a:lstStyle/>
        <a:p>
          <a:endParaRPr lang="pt-BR"/>
        </a:p>
      </dgm:t>
    </dgm:pt>
    <dgm:pt modelId="{178DFE3F-ABDD-43D8-B8C4-F3C98F217EB0}" type="sibTrans" cxnId="{6E445488-5462-4FD9-87C4-949F22089133}">
      <dgm:prSet/>
      <dgm:spPr/>
      <dgm:t>
        <a:bodyPr/>
        <a:lstStyle/>
        <a:p>
          <a:endParaRPr lang="pt-BR"/>
        </a:p>
      </dgm:t>
    </dgm:pt>
    <dgm:pt modelId="{80B94998-745B-41C9-8A5E-BB842F48D0B7}" type="pres">
      <dgm:prSet presAssocID="{C38C8DBE-8AEF-4D16-94BE-F95D95A9F9FD}" presName="diagram" presStyleCnt="0">
        <dgm:presLayoutVars>
          <dgm:dir/>
          <dgm:resizeHandles val="exact"/>
        </dgm:presLayoutVars>
      </dgm:prSet>
      <dgm:spPr/>
    </dgm:pt>
    <dgm:pt modelId="{D884B706-DBE2-407A-BA1A-77FCC5F6469E}" type="pres">
      <dgm:prSet presAssocID="{41D0BDA1-4806-43C7-93E7-F4B7EB386F8D}" presName="node" presStyleLbl="node1" presStyleIdx="0" presStyleCnt="5" custLinFactNeighborX="8669" custLinFactNeighborY="42299">
        <dgm:presLayoutVars>
          <dgm:bulletEnabled val="1"/>
        </dgm:presLayoutVars>
      </dgm:prSet>
      <dgm:spPr/>
    </dgm:pt>
    <dgm:pt modelId="{CBCFDC83-4398-4D3F-8BF2-58A0597F9807}" type="pres">
      <dgm:prSet presAssocID="{1748B635-3E10-4C62-9CB0-0821FFC7D877}" presName="sibTrans" presStyleCnt="0"/>
      <dgm:spPr/>
    </dgm:pt>
    <dgm:pt modelId="{2642490C-A0B9-409A-8061-94FBE0217AC1}" type="pres">
      <dgm:prSet presAssocID="{CBFD6F57-478B-447C-9EC4-95133FFB70AA}" presName="node" presStyleLbl="node1" presStyleIdx="1" presStyleCnt="5" custLinFactNeighborX="2950" custLinFactNeighborY="46996">
        <dgm:presLayoutVars>
          <dgm:bulletEnabled val="1"/>
        </dgm:presLayoutVars>
      </dgm:prSet>
      <dgm:spPr/>
    </dgm:pt>
    <dgm:pt modelId="{0D5C5B8A-2633-4A59-A5CA-B8A3A04F49DE}" type="pres">
      <dgm:prSet presAssocID="{DBDF24E3-D407-41F4-9DBA-A4A71AA7BF7A}" presName="sibTrans" presStyleCnt="0"/>
      <dgm:spPr/>
    </dgm:pt>
    <dgm:pt modelId="{B0A31525-7407-438F-8376-9C920AB417FC}" type="pres">
      <dgm:prSet presAssocID="{17D7157E-E5C4-412F-9304-36CE0A972A1C}" presName="node" presStyleLbl="node1" presStyleIdx="2" presStyleCnt="5" custLinFactNeighborX="15605" custLinFactNeighborY="46996">
        <dgm:presLayoutVars>
          <dgm:bulletEnabled val="1"/>
        </dgm:presLayoutVars>
      </dgm:prSet>
      <dgm:spPr/>
    </dgm:pt>
    <dgm:pt modelId="{7B2F0617-38D9-4598-A9ED-959522CB9971}" type="pres">
      <dgm:prSet presAssocID="{4EB6FA15-78A0-4D79-AB70-D92157A8FC3A}" presName="sibTrans" presStyleCnt="0"/>
      <dgm:spPr/>
    </dgm:pt>
    <dgm:pt modelId="{DEC12F78-4495-45C7-AA61-12C0422B94EA}" type="pres">
      <dgm:prSet presAssocID="{1C101B60-AE52-4E21-9949-F4FA10E4555A}" presName="node" presStyleLbl="node1" presStyleIdx="3" presStyleCnt="5" custLinFactNeighborX="-32239" custLinFactNeighborY="33672">
        <dgm:presLayoutVars>
          <dgm:bulletEnabled val="1"/>
        </dgm:presLayoutVars>
      </dgm:prSet>
      <dgm:spPr/>
    </dgm:pt>
    <dgm:pt modelId="{51CF0139-ED4A-434D-94A5-7238D6E9B5E8}" type="pres">
      <dgm:prSet presAssocID="{002F6735-C88B-4A29-BEE9-8EB12FB02F88}" presName="sibTrans" presStyleCnt="0"/>
      <dgm:spPr/>
    </dgm:pt>
    <dgm:pt modelId="{679E53EF-8653-4C53-9B31-F8DE792F0612}" type="pres">
      <dgm:prSet presAssocID="{78336ACA-A163-416D-9583-EA2D30B75953}" presName="node" presStyleLbl="node1" presStyleIdx="4" presStyleCnt="5" custLinFactNeighborX="4319" custLinFactNeighborY="38369">
        <dgm:presLayoutVars>
          <dgm:bulletEnabled val="1"/>
        </dgm:presLayoutVars>
      </dgm:prSet>
      <dgm:spPr/>
    </dgm:pt>
  </dgm:ptLst>
  <dgm:cxnLst>
    <dgm:cxn modelId="{D32A8313-EB5C-4AE7-8485-C14F5CA701DF}" type="presOf" srcId="{CBFD6F57-478B-447C-9EC4-95133FFB70AA}" destId="{2642490C-A0B9-409A-8061-94FBE0217AC1}" srcOrd="0" destOrd="0" presId="urn:microsoft.com/office/officeart/2005/8/layout/default#1"/>
    <dgm:cxn modelId="{EEE7B722-61DF-4CD0-97AA-CF673406B0CB}" type="presOf" srcId="{1C101B60-AE52-4E21-9949-F4FA10E4555A}" destId="{DEC12F78-4495-45C7-AA61-12C0422B94EA}" srcOrd="0" destOrd="0" presId="urn:microsoft.com/office/officeart/2005/8/layout/default#1"/>
    <dgm:cxn modelId="{2DD2A32D-D523-44D0-99A7-0223D2E01BC6}" type="presOf" srcId="{41D0BDA1-4806-43C7-93E7-F4B7EB386F8D}" destId="{D884B706-DBE2-407A-BA1A-77FCC5F6469E}" srcOrd="0" destOrd="0" presId="urn:microsoft.com/office/officeart/2005/8/layout/default#1"/>
    <dgm:cxn modelId="{D4EC2B3B-4979-4E8B-ABD7-3F9AB9509E43}" type="presOf" srcId="{78336ACA-A163-416D-9583-EA2D30B75953}" destId="{679E53EF-8653-4C53-9B31-F8DE792F0612}" srcOrd="0" destOrd="0" presId="urn:microsoft.com/office/officeart/2005/8/layout/default#1"/>
    <dgm:cxn modelId="{51716968-2B6E-4B38-8331-C793AE209C7A}" srcId="{C38C8DBE-8AEF-4D16-94BE-F95D95A9F9FD}" destId="{1C101B60-AE52-4E21-9949-F4FA10E4555A}" srcOrd="3" destOrd="0" parTransId="{BDD7D804-4B04-4D68-8663-9A36D60D7ADB}" sibTransId="{002F6735-C88B-4A29-BEE9-8EB12FB02F88}"/>
    <dgm:cxn modelId="{6A1F2A6C-63A1-4087-B6C2-2D3A8533A767}" type="presOf" srcId="{C38C8DBE-8AEF-4D16-94BE-F95D95A9F9FD}" destId="{80B94998-745B-41C9-8A5E-BB842F48D0B7}" srcOrd="0" destOrd="0" presId="urn:microsoft.com/office/officeart/2005/8/layout/default#1"/>
    <dgm:cxn modelId="{6E445488-5462-4FD9-87C4-949F22089133}" srcId="{C38C8DBE-8AEF-4D16-94BE-F95D95A9F9FD}" destId="{78336ACA-A163-416D-9583-EA2D30B75953}" srcOrd="4" destOrd="0" parTransId="{FA2B4C00-94D2-4AD0-BAA3-017031091054}" sibTransId="{178DFE3F-ABDD-43D8-B8C4-F3C98F217EB0}"/>
    <dgm:cxn modelId="{A88D3FCD-FB50-400A-8038-1CB9EFF24BA8}" srcId="{C38C8DBE-8AEF-4D16-94BE-F95D95A9F9FD}" destId="{17D7157E-E5C4-412F-9304-36CE0A972A1C}" srcOrd="2" destOrd="0" parTransId="{5B97284B-B393-42BD-94D5-2DAB822F816A}" sibTransId="{4EB6FA15-78A0-4D79-AB70-D92157A8FC3A}"/>
    <dgm:cxn modelId="{2BDDC8D8-BD66-46E7-979D-304AE374561C}" type="presOf" srcId="{17D7157E-E5C4-412F-9304-36CE0A972A1C}" destId="{B0A31525-7407-438F-8376-9C920AB417FC}" srcOrd="0" destOrd="0" presId="urn:microsoft.com/office/officeart/2005/8/layout/default#1"/>
    <dgm:cxn modelId="{E39E81EE-C021-4A60-A614-217EFE222DC3}" srcId="{C38C8DBE-8AEF-4D16-94BE-F95D95A9F9FD}" destId="{CBFD6F57-478B-447C-9EC4-95133FFB70AA}" srcOrd="1" destOrd="0" parTransId="{E3FB96B7-D78E-427F-AF91-4E96B6B48651}" sibTransId="{DBDF24E3-D407-41F4-9DBA-A4A71AA7BF7A}"/>
    <dgm:cxn modelId="{7F20FEF2-4321-43F5-BA1F-E677AA5AC985}" srcId="{C38C8DBE-8AEF-4D16-94BE-F95D95A9F9FD}" destId="{41D0BDA1-4806-43C7-93E7-F4B7EB386F8D}" srcOrd="0" destOrd="0" parTransId="{44A5812D-D090-48C9-B5FF-1FB7DCBAE4FC}" sibTransId="{1748B635-3E10-4C62-9CB0-0821FFC7D877}"/>
    <dgm:cxn modelId="{750C9BB2-6372-4229-9641-6296E555F4CF}" type="presParOf" srcId="{80B94998-745B-41C9-8A5E-BB842F48D0B7}" destId="{D884B706-DBE2-407A-BA1A-77FCC5F6469E}" srcOrd="0" destOrd="0" presId="urn:microsoft.com/office/officeart/2005/8/layout/default#1"/>
    <dgm:cxn modelId="{B1749153-510E-4787-9C1D-4FAFDC1CEDA3}" type="presParOf" srcId="{80B94998-745B-41C9-8A5E-BB842F48D0B7}" destId="{CBCFDC83-4398-4D3F-8BF2-58A0597F9807}" srcOrd="1" destOrd="0" presId="urn:microsoft.com/office/officeart/2005/8/layout/default#1"/>
    <dgm:cxn modelId="{8E423101-D242-43DE-B0EC-DE5D58785D96}" type="presParOf" srcId="{80B94998-745B-41C9-8A5E-BB842F48D0B7}" destId="{2642490C-A0B9-409A-8061-94FBE0217AC1}" srcOrd="2" destOrd="0" presId="urn:microsoft.com/office/officeart/2005/8/layout/default#1"/>
    <dgm:cxn modelId="{53CA8B43-2471-4389-A6B3-E7B0232564E7}" type="presParOf" srcId="{80B94998-745B-41C9-8A5E-BB842F48D0B7}" destId="{0D5C5B8A-2633-4A59-A5CA-B8A3A04F49DE}" srcOrd="3" destOrd="0" presId="urn:microsoft.com/office/officeart/2005/8/layout/default#1"/>
    <dgm:cxn modelId="{7AE5CABA-DC20-4646-A1E3-3FB694D6A9AD}" type="presParOf" srcId="{80B94998-745B-41C9-8A5E-BB842F48D0B7}" destId="{B0A31525-7407-438F-8376-9C920AB417FC}" srcOrd="4" destOrd="0" presId="urn:microsoft.com/office/officeart/2005/8/layout/default#1"/>
    <dgm:cxn modelId="{FBCAE025-ED6E-4D98-8CAD-5F0A9ED4FD6F}" type="presParOf" srcId="{80B94998-745B-41C9-8A5E-BB842F48D0B7}" destId="{7B2F0617-38D9-4598-A9ED-959522CB9971}" srcOrd="5" destOrd="0" presId="urn:microsoft.com/office/officeart/2005/8/layout/default#1"/>
    <dgm:cxn modelId="{DB3F3B0C-17E3-437E-A967-68B4300996A7}" type="presParOf" srcId="{80B94998-745B-41C9-8A5E-BB842F48D0B7}" destId="{DEC12F78-4495-45C7-AA61-12C0422B94EA}" srcOrd="6" destOrd="0" presId="urn:microsoft.com/office/officeart/2005/8/layout/default#1"/>
    <dgm:cxn modelId="{796A8592-AEB3-46F3-B3CB-39B9E5B779F8}" type="presParOf" srcId="{80B94998-745B-41C9-8A5E-BB842F48D0B7}" destId="{51CF0139-ED4A-434D-94A5-7238D6E9B5E8}" srcOrd="7" destOrd="0" presId="urn:microsoft.com/office/officeart/2005/8/layout/default#1"/>
    <dgm:cxn modelId="{1A948862-4B97-4FE3-AAB0-052B48DE3588}" type="presParOf" srcId="{80B94998-745B-41C9-8A5E-BB842F48D0B7}" destId="{679E53EF-8653-4C53-9B31-F8DE792F061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B706-DBE2-407A-BA1A-77FCC5F6469E}">
      <dsp:nvSpPr>
        <dsp:cNvPr id="0" name=""/>
        <dsp:cNvSpPr/>
      </dsp:nvSpPr>
      <dsp:spPr>
        <a:xfrm>
          <a:off x="0" y="658289"/>
          <a:ext cx="2534674" cy="152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itchFamily="34" charset="0"/>
              <a:cs typeface="Arial" pitchFamily="34" charset="0"/>
            </a:rPr>
            <a:t> Time de Trabalho-GISP</a:t>
          </a:r>
        </a:p>
      </dsp:txBody>
      <dsp:txXfrm>
        <a:off x="0" y="658289"/>
        <a:ext cx="2534674" cy="1520804"/>
      </dsp:txXfrm>
    </dsp:sp>
    <dsp:sp modelId="{2642490C-A0B9-409A-8061-94FBE0217AC1}">
      <dsp:nvSpPr>
        <dsp:cNvPr id="0" name=""/>
        <dsp:cNvSpPr/>
      </dsp:nvSpPr>
      <dsp:spPr>
        <a:xfrm>
          <a:off x="2788142" y="658289"/>
          <a:ext cx="2534674" cy="152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itchFamily="34" charset="0"/>
              <a:cs typeface="Arial" pitchFamily="34" charset="0"/>
            </a:rPr>
            <a:t>Reestruturação das listas de verificação</a:t>
          </a:r>
        </a:p>
      </dsp:txBody>
      <dsp:txXfrm>
        <a:off x="2788142" y="658289"/>
        <a:ext cx="2534674" cy="1520804"/>
      </dsp:txXfrm>
    </dsp:sp>
    <dsp:sp modelId="{B0A31525-7407-438F-8376-9C920AB417FC}">
      <dsp:nvSpPr>
        <dsp:cNvPr id="0" name=""/>
        <dsp:cNvSpPr/>
      </dsp:nvSpPr>
      <dsp:spPr>
        <a:xfrm>
          <a:off x="5576284" y="658289"/>
          <a:ext cx="2534674" cy="152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itchFamily="34" charset="0"/>
              <a:cs typeface="Arial" pitchFamily="34" charset="0"/>
            </a:rPr>
            <a:t>Processo definido para planejamento das atividades</a:t>
          </a:r>
        </a:p>
      </dsp:txBody>
      <dsp:txXfrm>
        <a:off x="5576284" y="658289"/>
        <a:ext cx="2534674" cy="1520804"/>
      </dsp:txXfrm>
    </dsp:sp>
    <dsp:sp modelId="{DEC12F78-4495-45C7-AA61-12C0422B94EA}">
      <dsp:nvSpPr>
        <dsp:cNvPr id="0" name=""/>
        <dsp:cNvSpPr/>
      </dsp:nvSpPr>
      <dsp:spPr>
        <a:xfrm>
          <a:off x="1394071" y="2432561"/>
          <a:ext cx="2534674" cy="152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itchFamily="34" charset="0"/>
              <a:cs typeface="Arial" pitchFamily="34" charset="0"/>
            </a:rPr>
            <a:t>Rodas de Conversas com a Equipe</a:t>
          </a:r>
        </a:p>
      </dsp:txBody>
      <dsp:txXfrm>
        <a:off x="1394071" y="2432561"/>
        <a:ext cx="2534674" cy="1520804"/>
      </dsp:txXfrm>
    </dsp:sp>
    <dsp:sp modelId="{679E53EF-8653-4C53-9B31-F8DE792F0612}">
      <dsp:nvSpPr>
        <dsp:cNvPr id="0" name=""/>
        <dsp:cNvSpPr/>
      </dsp:nvSpPr>
      <dsp:spPr>
        <a:xfrm>
          <a:off x="4182213" y="2432561"/>
          <a:ext cx="2534674" cy="152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itchFamily="34" charset="0"/>
              <a:cs typeface="Arial" pitchFamily="34" charset="0"/>
            </a:rPr>
            <a:t>Elaboração de fluxos de trabalho</a:t>
          </a:r>
        </a:p>
      </dsp:txBody>
      <dsp:txXfrm>
        <a:off x="4182213" y="2432561"/>
        <a:ext cx="2534674" cy="1520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E3D3-6F3E-4B62-8CD9-944357736269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9B11B-5489-4E98-A22F-620499466F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90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BFAB0-0B98-426A-B968-11E8E4AC7805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9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sz="1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11B-5489-4E98-A22F-620499466F3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11B-5489-4E98-A22F-620499466F3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11B-5489-4E98-A22F-620499466F3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11B-5489-4E98-A22F-620499466F3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26/08/2020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pi.gov.br/divisa" TargetMode="External"/><Relationship Id="rId2" Type="http://schemas.openxmlformats.org/officeDocument/2006/relationships/hyperlink" Target="mailto:visapiaui@yahoo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7" y="33477"/>
            <a:ext cx="891050" cy="11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l="17784" t="-1" r="30595" b="-19859"/>
          <a:stretch/>
        </p:blipFill>
        <p:spPr>
          <a:xfrm>
            <a:off x="4286248" y="571480"/>
            <a:ext cx="2412372" cy="560698"/>
          </a:xfrm>
          <a:prstGeom prst="rect">
            <a:avLst/>
          </a:prstGeom>
        </p:spPr>
      </p:pic>
      <p:pic>
        <p:nvPicPr>
          <p:cNvPr id="9" name="Imagem 8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r="85262"/>
          <a:stretch/>
        </p:blipFill>
        <p:spPr>
          <a:xfrm>
            <a:off x="2928926" y="428604"/>
            <a:ext cx="1357322" cy="642663"/>
          </a:xfrm>
          <a:prstGeom prst="rect">
            <a:avLst/>
          </a:prstGeom>
        </p:spPr>
      </p:pic>
      <p:pic>
        <p:nvPicPr>
          <p:cNvPr id="15362" name="Picture 2" descr="Ft_logo_sesa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1488047" cy="45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7144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Projeto de Aprimoramento da Gestão de Segurança do Paciente nos Planos Estaduais de Saúde 2020 a 2023: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Compreendendo a Situação Atual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7686" y="4929198"/>
            <a:ext cx="442915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Tatiana Vieira Souza Chaves </a:t>
            </a:r>
          </a:p>
          <a:p>
            <a:pPr algn="ctr"/>
            <a:r>
              <a:rPr lang="pt-BR" sz="2000" dirty="0"/>
              <a:t> 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Antônio 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Neris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Machado Júnior</a:t>
            </a:r>
            <a:r>
              <a:rPr lang="pt-BR" sz="2000" dirty="0"/>
              <a:t>.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Secretaria Estadual de Saúde do Piauí (SESAPI)</a:t>
            </a:r>
          </a:p>
        </p:txBody>
      </p:sp>
      <p:pic>
        <p:nvPicPr>
          <p:cNvPr id="105475" name="Picture 3" descr="https://www.conass.org.br/wp-content/themes/conass/img/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57166"/>
            <a:ext cx="2166475" cy="7076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3071810"/>
            <a:ext cx="3714776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73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77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 PROPOSTAS DE MELHORIA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5880363"/>
              </p:ext>
            </p:extLst>
          </p:nvPr>
        </p:nvGraphicFramePr>
        <p:xfrm>
          <a:off x="637505" y="1841681"/>
          <a:ext cx="8110959" cy="46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571472" y="285728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PROGRAMAS NO ÂMBITO DA SEGURANÇA DO PACIENTE - 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4989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FLUXO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272211" cy="42691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Seleção da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equipe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que vai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realizar o monitoramento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Envio de um ofício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o serviço: lista de documentos;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Elaboração do planejamento do monitoramento;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Realização do monitoramento: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reunião com a alta direção, NSP e CCIH; avaliação de documentos; e avaliação in loco;</a:t>
            </a: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Elaboração do relatório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informações quantitativas e qualitativas;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Envio de um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ofício para o serviço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agendando o recebimento do relatório na DIVISA;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6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PROPOSTAS DE MELHORIA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4" y="1643050"/>
            <a:ext cx="8151742" cy="22860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695"/>
            <a:ext cx="8215338" cy="23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FLUXO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857364"/>
            <a:ext cx="8272211" cy="4649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Envio pelo serviço de um plano de ação;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Validação do plano de ação pela equipe da DIVISA: congruência com o termo de obrigações a cumprir;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Acompanhamento das ações planejadas pelo serviço por meio de evidências;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Elaboração de relatórios parciais para o serviço;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Realização de um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remonitoramento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Hospitais de baixa adesão-10 dias- 6 p e 6 p- 1 semestre 2019</a:t>
            </a:r>
          </a:p>
          <a:p>
            <a:pPr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Hospitais de média adesão – 30 dias- 4p e 5 p- 2 semestre 2019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Elaboração de um relatório comparativo, avaliando se houve melhoria da qualidade no serviço de saúde.</a:t>
            </a:r>
          </a:p>
        </p:txBody>
      </p:sp>
    </p:spTree>
    <p:extLst>
      <p:ext uri="{BB962C8B-B14F-4D97-AF65-F5344CB8AC3E}">
        <p14:creationId xmlns:p14="http://schemas.microsoft.com/office/powerpoint/2010/main" val="110525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Listas de verificação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272211" cy="4214842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Garantia da segurança do paciente;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Prevenção e controle de infecção;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Pronto atendimento;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UTI: específica e medidas preventivas de IRAS;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Unidades de internação;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Centro cirúrgico;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Serviço de farmácia;</a:t>
            </a:r>
          </a:p>
        </p:txBody>
      </p:sp>
    </p:spTree>
    <p:extLst>
      <p:ext uri="{BB962C8B-B14F-4D97-AF65-F5344CB8AC3E}">
        <p14:creationId xmlns:p14="http://schemas.microsoft.com/office/powerpoint/2010/main" val="220418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Listas de verificação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72211" cy="3857652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Centro de material esterilizado;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Unidade de processamento e roupas;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Central de gerenciamento de resíduos;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Serviço de nutrição e dietética;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Serviço de laboratório clínico;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Serviço de radiodiagnóstico;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Serviço de endoscopia 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colonoscopia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719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2339752" y="141277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5496" y="5445224"/>
            <a:ext cx="195848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0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A materialização do monitoramento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>
            <a:fillRect/>
          </a:stretch>
        </p:blipFill>
        <p:spPr>
          <a:xfrm>
            <a:off x="489397" y="928670"/>
            <a:ext cx="8654603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em SP com Hospitais de  Excelência/PROADI-SUS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772816"/>
            <a:ext cx="8129590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Projeto de Reestruturação de Hospitais Públicos(RHP) – PROADI/MS/HAOC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43375"/>
              </p:ext>
            </p:extLst>
          </p:nvPr>
        </p:nvGraphicFramePr>
        <p:xfrm>
          <a:off x="323528" y="2780929"/>
          <a:ext cx="8496944" cy="39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50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ESTABELECIMENTO DE SAÚDE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itchFamily="34" charset="0"/>
                          <a:cs typeface="Arial" pitchFamily="34" charset="0"/>
                        </a:rPr>
                        <a:t>De 2012 a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>
                          <a:latin typeface="Arial" pitchFamily="34" charset="0"/>
                          <a:cs typeface="Arial" pitchFamily="34" charset="0"/>
                        </a:rPr>
                        <a:t>Hospital Getúlio Vargas (HGV)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102"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De 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Maternidade Evangelina Rosa (MDER)</a:t>
                      </a:r>
                    </a:p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Hospital Dirceu Arcoverde (HPM)</a:t>
                      </a:r>
                    </a:p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Hospital Infantil Lucídio Portela (HILP)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04"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De 2018-2020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Maternidade Municipal Wall Ferraz </a:t>
                      </a:r>
                    </a:p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Hospital Universitário (HU/UFPI)</a:t>
                      </a:r>
                    </a:p>
                    <a:p>
                      <a:pPr algn="just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Instituto de Doenças Tropicais Natan Portella  (IDTNP)</a:t>
                      </a:r>
                    </a:p>
                    <a:p>
                      <a:pPr algn="just"/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em SP com Hospitais de  Excelência/PROADI-SUS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772816"/>
            <a:ext cx="8129590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Projeto Paciente Seguro – Moinhos de Vento-2019-2021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1. HOSPITAL INFANTIL LUCÍDIO PORTELLA-TERESINA/PI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2. MATERNIDADE DONA EVANGELINA ROSA-TERESINA/PI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3. HOSPITAL REGIONAL CHAGAS RODRIGUES- PIRIPIRI/PI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929486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Prioridades de Saúde  do Estado do Piauí – PPA 2020 A 2023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129590" cy="3838588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Reduzir a morbimortalidade materna e na infância por causas evitáveis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– Plano Estadual de Redução da Mortalidade Materna e na Infância.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Garantir   equidade no acesso à REDE de Atenção à saúde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foco na atenção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especializada secundária e terciária.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Contribuir para 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efetivação da atenção primária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como coordenadora e ordenadora do cuidado nos municípios do Estado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focalizando a promoção e prevenção com ênfase nas causas evitáveis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Assegurar a prestação de serviço de saúde com qualidade e segurança ao paciente em todos os níveis de atenção.</a:t>
            </a:r>
            <a:r>
              <a:rPr lang="pt-B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Reduzir os riscos e agravos à saúde da população, com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ênfase na prevenção e na promoção das ações de Vigilância em Saúde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(Ambiental, Sanitária, do Trabalhador e Epidemiológica).</a:t>
            </a:r>
          </a:p>
          <a:p>
            <a:pPr algn="just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01122" cy="71437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Alinhamento</a:t>
            </a: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Programas de Segurança do Paciente nas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prioridades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143116"/>
            <a:ext cx="8304956" cy="3214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  <a:tabLst>
                <a:tab pos="90488" algn="l"/>
              </a:tabLst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tabLst>
                <a:tab pos="90488" algn="l"/>
              </a:tabLs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Incluídos como um dos objetivos do PPA e alinhados aos desafios estratégicos do governo proposto para saúde nos anos 2020 e 2023, deslocando-se de uma diretriz transversal para ser inserida como diretriz geral da SESAPI.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143512"/>
            <a:ext cx="988717" cy="1105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01122" cy="71437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 PROBLEMAS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PODEM CAUSAR DANO AO PACIENTE NA REDE DE ATENÇÃO À SAÚDE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7929618" cy="39496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Apoio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laboratorial insuficiente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as análises de microbiologia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serem disponibilizadas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rede de assistência com resultados confiáveis, dificultando uma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seleção e padronização de antimicrobianos;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Fragilidade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elaboração, implementação de protocolos institucionais e  adesão da equipe a sua utilização, </a:t>
            </a:r>
            <a:r>
              <a:rPr lang="pt-B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vulnerabilizados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por uma cultura organizacional que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tem sido definida como prioritária pela alta liderança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  <a:tabLst>
                <a:tab pos="90488" algn="l"/>
              </a:tabLst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72140"/>
            <a:ext cx="917279" cy="10254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01122" cy="71437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 PROBLEMAS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PODEM CAUSAR DANO AO PACIENTE NA REDE DE ATENÇÃO À SAÚDE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143932" cy="3857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Estruturas Hospitalares inadequadas, dificultando os processos de trabalho;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CME: validação do processo de esterilização;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 limitação  de acesso do paciente pela fragilidade da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regulação dos leitos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gerando o inadequado processo de transferência inter-hospitalar,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inclusive no que se refere ao transporte dos pacientes.</a:t>
            </a:r>
          </a:p>
          <a:p>
            <a:pPr marL="0" indent="0" algn="just">
              <a:buNone/>
              <a:tabLst>
                <a:tab pos="90488" algn="l"/>
              </a:tabLst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5357826"/>
            <a:ext cx="988717" cy="1105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 rot="17351633">
            <a:off x="4727710" y="813719"/>
            <a:ext cx="1493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Qualidade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5936" y="3790781"/>
            <a:ext cx="14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Bradley Hand ITC" pitchFamily="66" charset="0"/>
              </a:rPr>
              <a:t>PACIENTE</a:t>
            </a:r>
          </a:p>
          <a:p>
            <a:r>
              <a:rPr lang="pt-BR" b="1" dirty="0">
                <a:solidFill>
                  <a:schemeClr val="bg1"/>
                </a:solidFill>
                <a:latin typeface="Bradley Hand ITC" pitchFamily="66" charset="0"/>
              </a:rPr>
              <a:t> SEGURO</a:t>
            </a:r>
          </a:p>
        </p:txBody>
      </p:sp>
      <p:sp>
        <p:nvSpPr>
          <p:cNvPr id="8" name="CaixaDeTexto 7"/>
          <p:cNvSpPr txBox="1"/>
          <p:nvPr/>
        </p:nvSpPr>
        <p:spPr>
          <a:xfrm rot="20473301">
            <a:off x="6856170" y="1929852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Notificação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64288" y="3429000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Parcerias</a:t>
            </a:r>
          </a:p>
        </p:txBody>
      </p:sp>
      <p:sp>
        <p:nvSpPr>
          <p:cNvPr id="10" name="CaixaDeTexto 9"/>
          <p:cNvSpPr txBox="1"/>
          <p:nvPr/>
        </p:nvSpPr>
        <p:spPr>
          <a:xfrm rot="5121722">
            <a:off x="4579114" y="5710692"/>
            <a:ext cx="15841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Vigilância</a:t>
            </a:r>
          </a:p>
        </p:txBody>
      </p:sp>
      <p:sp>
        <p:nvSpPr>
          <p:cNvPr id="11" name="CaixaDeTexto 10"/>
          <p:cNvSpPr txBox="1"/>
          <p:nvPr/>
        </p:nvSpPr>
        <p:spPr>
          <a:xfrm rot="16982719">
            <a:off x="2827669" y="5174428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Anvisa</a:t>
            </a:r>
          </a:p>
        </p:txBody>
      </p:sp>
      <p:sp>
        <p:nvSpPr>
          <p:cNvPr id="12" name="CaixaDeTexto 11"/>
          <p:cNvSpPr txBox="1"/>
          <p:nvPr/>
        </p:nvSpPr>
        <p:spPr>
          <a:xfrm rot="3990758">
            <a:off x="2775813" y="744045"/>
            <a:ext cx="16561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Protocolos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5528" y="2622684"/>
            <a:ext cx="11001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NSP</a:t>
            </a:r>
          </a:p>
        </p:txBody>
      </p:sp>
      <p:sp>
        <p:nvSpPr>
          <p:cNvPr id="14" name="CaixaDeTexto 13"/>
          <p:cNvSpPr txBox="1"/>
          <p:nvPr/>
        </p:nvSpPr>
        <p:spPr>
          <a:xfrm rot="20816264">
            <a:off x="481643" y="4100620"/>
            <a:ext cx="28083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Bradley Hand ITC" pitchFamily="66" charset="0"/>
              </a:rPr>
              <a:t>CCIH</a:t>
            </a:r>
          </a:p>
        </p:txBody>
      </p:sp>
    </p:spTree>
    <p:extLst>
      <p:ext uri="{BB962C8B-B14F-4D97-AF65-F5344CB8AC3E}">
        <p14:creationId xmlns:p14="http://schemas.microsoft.com/office/powerpoint/2010/main" val="64909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CONTATOS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SECRETARIA ESTADUAL DE SAÚDE DO PIAUI</a:t>
            </a: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DIRETORIA DE UNIDADE DE VIGILÂNCIA SANITÁRIA DO ESTADO DO PIAUÍ - DIVISA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Rua 19 de Novembro, 1865, Bairro: Primavera, Teresina - Piauí</a:t>
            </a:r>
          </a:p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>
              <a:buNone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visapiaui@yahoo.com.br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www.saude.pi.gov.br/divisa</a:t>
            </a:r>
            <a:endParaRPr lang="pt-BR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Vigilância sanitária do Piauí </a:t>
            </a:r>
          </a:p>
          <a:p>
            <a:pPr algn="just">
              <a:buNone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@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divisa_piaui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8572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ESTRUTURAS DE GOVERNANÇA E GESTÃO DA SEGURANÇA DO PACIENTE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41397"/>
              </p:ext>
            </p:extLst>
          </p:nvPr>
        </p:nvGraphicFramePr>
        <p:xfrm>
          <a:off x="285720" y="1110891"/>
          <a:ext cx="8496944" cy="482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0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NORMATIZAÇÃO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REGULAMENTAÇÃO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01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PORTARIA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GAB Nº 679, de 12 de abril de 2016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>
                          <a:latin typeface="Arial" pitchFamily="34" charset="0"/>
                          <a:cs typeface="Arial" pitchFamily="34" charset="0"/>
                        </a:rPr>
                        <a:t>Determina ações estratégicas a serem desenvolvidas em cada hospital</a:t>
                      </a:r>
                      <a:r>
                        <a:rPr lang="pt-BR" sz="1400" b="0" baseline="0" dirty="0">
                          <a:latin typeface="Arial" pitchFamily="34" charset="0"/>
                          <a:cs typeface="Arial" pitchFamily="34" charset="0"/>
                        </a:rPr>
                        <a:t> estadual</a:t>
                      </a:r>
                      <a:endParaRPr lang="pt-B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014">
                <a:tc>
                  <a:txBody>
                    <a:bodyPr/>
                    <a:lstStyle/>
                    <a:p>
                      <a:r>
                        <a:rPr lang="pt-BR" sz="1400" b="1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PORTARIA  SESAPI/GAB</a:t>
                      </a:r>
                      <a:r>
                        <a:rPr lang="pt-BR" sz="1400" b="1" baseline="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 Nº 1.549, de 29 de agosto de 2016</a:t>
                      </a:r>
                      <a:endParaRPr lang="pt-BR" sz="1400" b="1" dirty="0">
                        <a:highlight>
                          <a:srgbClr val="FFFF0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Comitê Estadual de Segurança do Paciente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PORTARIA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SESAPI/DIVISA Nº 003, de maio de 2016, revogada por: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PORTARIA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SESAPI/DIVISA Nº 003, de 26 de junho de 2018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Grupo Técnico</a:t>
                      </a:r>
                      <a:r>
                        <a:rPr lang="pt-BR" sz="1400" baseline="0" dirty="0">
                          <a:latin typeface="Arial" pitchFamily="34" charset="0"/>
                          <a:cs typeface="Arial" pitchFamily="34" charset="0"/>
                        </a:rPr>
                        <a:t> de Implantação e Monitoramento do NSP e da Comissão de Controle de Infecção Relacionada a IRAS</a:t>
                      </a:r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549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PORTARIA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SESAPI/DIVISA Nº 006, de 30 de agosto de 2017</a:t>
                      </a:r>
                    </a:p>
                    <a:p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PORTARIA SESAPI/GAB Nº 550, de 23 de março de 2018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Comissão Técnica de Gestão da Qualidade – CTGQ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6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PORTARIA SESAPI/GAB</a:t>
                      </a:r>
                      <a:r>
                        <a:rPr lang="pt-BR" sz="1400" b="1" baseline="0" dirty="0">
                          <a:latin typeface="Arial" pitchFamily="34" charset="0"/>
                          <a:cs typeface="Arial" pitchFamily="34" charset="0"/>
                        </a:rPr>
                        <a:t> Nº 552, de 27 de março de 2018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Implantação de Medidas para Redução</a:t>
                      </a:r>
                      <a:r>
                        <a:rPr lang="pt-BR" sz="1400" baseline="0" dirty="0">
                          <a:latin typeface="Arial" pitchFamily="34" charset="0"/>
                          <a:cs typeface="Arial" pitchFamily="34" charset="0"/>
                        </a:rPr>
                        <a:t> de Infecção Primária de Corrente Sanguínea - IPCS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472">
                <a:tc>
                  <a:txBody>
                    <a:bodyPr/>
                    <a:lstStyle/>
                    <a:p>
                      <a:r>
                        <a:rPr lang="pt-BR" sz="1400" b="1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PORTARIA SESAPI</a:t>
                      </a:r>
                      <a:r>
                        <a:rPr lang="pt-BR" sz="1400" b="1" baseline="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 /GAB.DIVISA Nº 972, de 26 de Junho de 2018</a:t>
                      </a:r>
                      <a:endParaRPr lang="pt-BR" sz="1400" b="1" dirty="0">
                        <a:highlight>
                          <a:srgbClr val="FFFF0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Núcleo Estadual de Segurança do Paciente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8572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Apoio dos Hospitais de Excelência: HAOC, Moinho de Ventos ( PROADI/SUS).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720" y="600076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Integrado de Gestão Sanitária para Segurança do Paciente.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3" y="3286125"/>
            <a:ext cx="3571899" cy="1143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6" name="Picture 2" descr="Y:\Infeccao Hospitalar\fotos para aula\DSC0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643206" cy="17235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140859"/>
            <a:ext cx="1785950" cy="20025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834293"/>
            <a:ext cx="1643074" cy="23766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986431"/>
            <a:ext cx="2428892" cy="344294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3220630"/>
            <a:ext cx="2286016" cy="3333171"/>
          </a:xfrm>
          <a:prstGeom prst="rect">
            <a:avLst/>
          </a:prstGeom>
        </p:spPr>
      </p:pic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3143248"/>
            <a:ext cx="2650171" cy="333017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85720" y="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ESTRUTURAS DE GOVERNANÇA E GESTÃO DA SEGURANÇA DO PACIENTE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7347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PROGRAMAS NO ÂMBITO DA SEGURANÇA DO PACIENTE</a:t>
            </a:r>
            <a:b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cs typeface="Arial" pitchFamily="34" charset="0"/>
              </a:rPr>
              <a:t> Diretrizes do PPA 2020 a 2023, sendo estabelecidas as seguintes ações prioritárias: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72560" cy="41624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 Gerenciamento é realizado com base na </a:t>
            </a:r>
            <a:r>
              <a:rPr lang="pt-BR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criticidade</a:t>
            </a:r>
            <a:r>
              <a:rPr lang="pt-B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risco (conformidades críticas maiores e menores)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para os pacientes, profissionais e ambiente;</a:t>
            </a:r>
          </a:p>
          <a:p>
            <a:pPr algn="just">
              <a:spcBef>
                <a:spcPts val="0"/>
              </a:spcBef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800" dirty="0">
                <a:latin typeface="Arial" pitchFamily="34" charset="0"/>
                <a:cs typeface="Arial" pitchFamily="34" charset="0"/>
              </a:rPr>
              <a:t>Avaliação da </a:t>
            </a:r>
            <a:r>
              <a:rPr lang="pt-B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estrutura, desempenho, atuação e processos de trabalho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NSP e CCIH de serviços hospitalares prioritários, serviços que realizam parto por cesáreas e serviços de diálise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avaliação da liderança, na qual é possível identificar se o NSP e CCIH é atuante ou não; </a:t>
            </a:r>
          </a:p>
          <a:p>
            <a:pPr algn="just">
              <a:spcBef>
                <a:spcPts val="0"/>
              </a:spcBef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Utilização dos resultados da autoavaliação das práticas de segurança do paciente disponibilizado pela Agência Nacional de Vigilância Sanitária (ANVISA), coordenadora do Sistema Nacional de Vigilância Sanitária, para </a:t>
            </a:r>
            <a:r>
              <a:rPr lang="pt-B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elaboração de recomendações para os serviços de saúde,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com o objetivo de fortalecer a segurança do paciente nesses cenários;</a:t>
            </a:r>
          </a:p>
          <a:p>
            <a:pPr lvl="0" algn="just">
              <a:spcBef>
                <a:spcPts val="0"/>
              </a:spcBef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Utilização desses dados também para tomada de decisão e planejamento das ações para 2019.</a:t>
            </a:r>
          </a:p>
          <a:p>
            <a:pPr algn="just">
              <a:spcBef>
                <a:spcPts val="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429264"/>
            <a:ext cx="7715304" cy="5296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666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13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7626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5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1587</TotalTime>
  <Words>1276</Words>
  <Application>Microsoft Office PowerPoint</Application>
  <PresentationFormat>Apresentação na tela (4:3)</PresentationFormat>
  <Paragraphs>149</Paragraphs>
  <Slides>24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Bradley Hand ITC</vt:lpstr>
      <vt:lpstr>Calibri</vt:lpstr>
      <vt:lpstr>Franklin Gothic Book</vt:lpstr>
      <vt:lpstr>Perpetua</vt:lpstr>
      <vt:lpstr>Wingdings 2</vt:lpstr>
      <vt:lpstr>Patrimônio Líquido</vt:lpstr>
      <vt:lpstr>Apresentação do PowerPoint</vt:lpstr>
      <vt:lpstr>Prioridades de Saúde  do Estado do Piauí – PPA 2020 A 2023 </vt:lpstr>
      <vt:lpstr>ESTRUTURAS DE GOVERNANÇA E GESTÃO DA SEGURANÇA DO PACIENTE </vt:lpstr>
      <vt:lpstr>Apresentação do PowerPoint</vt:lpstr>
      <vt:lpstr>PROGRAMAS NO ÂMBITO DA SEGURANÇA DO PACIENTE  Diretrizes do PPA 2020 a 2023, sendo estabelecidas as seguintes ações prioritárias: </vt:lpstr>
      <vt:lpstr>Apresentação do PowerPoint</vt:lpstr>
      <vt:lpstr>Apresentação do PowerPoint</vt:lpstr>
      <vt:lpstr>Apresentação do PowerPoint</vt:lpstr>
      <vt:lpstr>Apresentação do PowerPoint</vt:lpstr>
      <vt:lpstr> PROPOSTAS DE MELHORIA</vt:lpstr>
      <vt:lpstr>FLUXO DE TRABALHO</vt:lpstr>
      <vt:lpstr>PROPOSTAS DE MELHORIA</vt:lpstr>
      <vt:lpstr>FLUXO DE TRABALHO</vt:lpstr>
      <vt:lpstr>Listas de verificação</vt:lpstr>
      <vt:lpstr>Listas de verificação</vt:lpstr>
      <vt:lpstr>Apresentação do PowerPoint</vt:lpstr>
      <vt:lpstr>A materialização do monitoramento</vt:lpstr>
      <vt:lpstr>Programa em SP com Hospitais de  Excelência/PROADI-SUS</vt:lpstr>
      <vt:lpstr>Programa em SP com Hospitais de  Excelência/PROADI-SUS</vt:lpstr>
      <vt:lpstr>Alinhamento dos Programas de Segurança do Paciente nas prioridades de Saúde</vt:lpstr>
      <vt:lpstr>PRINCIPAIS MACRO PROBLEMAS QUE PODEM CAUSAR DANO AO PACIENTE NA REDE DE ATENÇÃO À SAÚDE </vt:lpstr>
      <vt:lpstr>PRINCIPAIS MACRO PROBLEMAS QUE PODEM CAUSAR DANO AO PACIENTE NA REDE DE ATENÇÃO À SAÚDE </vt:lpstr>
      <vt:lpstr>Apresentação do PowerPoint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Idiacira Pinheiro Sampaio da Cruz</dc:creator>
  <cp:lastModifiedBy>Lafaette Leite Barroso</cp:lastModifiedBy>
  <cp:revision>161</cp:revision>
  <dcterms:created xsi:type="dcterms:W3CDTF">2018-03-08T11:51:26Z</dcterms:created>
  <dcterms:modified xsi:type="dcterms:W3CDTF">2020-08-26T13:05:33Z</dcterms:modified>
</cp:coreProperties>
</file>