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61"/>
  </p:notesMasterIdLst>
  <p:sldIdLst>
    <p:sldId id="256" r:id="rId2"/>
    <p:sldId id="261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323" r:id="rId11"/>
    <p:sldId id="272" r:id="rId12"/>
    <p:sldId id="324" r:id="rId13"/>
    <p:sldId id="274" r:id="rId14"/>
    <p:sldId id="275" r:id="rId15"/>
    <p:sldId id="276" r:id="rId16"/>
    <p:sldId id="277" r:id="rId17"/>
    <p:sldId id="310" r:id="rId18"/>
    <p:sldId id="311" r:id="rId19"/>
    <p:sldId id="312" r:id="rId20"/>
    <p:sldId id="31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5" r:id="rId31"/>
    <p:sldId id="29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316" r:id="rId40"/>
    <p:sldId id="297" r:id="rId41"/>
    <p:sldId id="298" r:id="rId42"/>
    <p:sldId id="299" r:id="rId43"/>
    <p:sldId id="300" r:id="rId44"/>
    <p:sldId id="306" r:id="rId45"/>
    <p:sldId id="303" r:id="rId46"/>
    <p:sldId id="305" r:id="rId47"/>
    <p:sldId id="307" r:id="rId48"/>
    <p:sldId id="308" r:id="rId49"/>
    <p:sldId id="309" r:id="rId50"/>
    <p:sldId id="314" r:id="rId51"/>
    <p:sldId id="318" r:id="rId52"/>
    <p:sldId id="315" r:id="rId53"/>
    <p:sldId id="317" r:id="rId54"/>
    <p:sldId id="319" r:id="rId55"/>
    <p:sldId id="320" r:id="rId56"/>
    <p:sldId id="322" r:id="rId57"/>
    <p:sldId id="321" r:id="rId58"/>
    <p:sldId id="263" r:id="rId59"/>
    <p:sldId id="264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194" autoAdjust="0"/>
  </p:normalViewPr>
  <p:slideViewPr>
    <p:cSldViewPr snapToGrid="0">
      <p:cViewPr varScale="1">
        <p:scale>
          <a:sx n="66" d="100"/>
          <a:sy n="66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19A6-E2DF-4E13-A03E-C7E24467F8D1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FC434-0C26-4501-AD5B-6A1A5162A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3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9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190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24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0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3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69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9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70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88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13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33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9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FC434-0C26-4501-AD5B-6A1A5162A6E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6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C4B1D-817E-EDA8-7F5E-81BD3C29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299A14-89C9-9490-F48B-5B06BDDFA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EAB2E8-C83E-E10A-02C8-CC95117C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149CF-68AF-1847-7468-BB3A106D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578DD4-C7D7-AB1F-0309-FE0612C8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3930A-377E-FD90-0362-8E9287BB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03D8C9-2479-AF55-C7C5-3B78AD693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1E2CCB-8D91-0199-D571-767070B2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33B40C-F59E-2F15-B48D-480AF44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2726C-7ADE-CDB1-2D37-1B5EE122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87B3E3-864E-0771-E632-A7C801193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5781C7-415E-D863-A6BD-E99B49319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5C87F-5DA8-6ABA-3F2A-7141D274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3993FD-9145-776F-C677-481DF985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4B214-FFBB-C155-AC46-A4BED4DA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2B7C7-0C6F-179E-7123-0645155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01482-2E71-C19D-B913-FE18FACC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E616EA-60BE-227B-75EA-19CAB9F5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BAF2FD-40E7-1EAB-DF94-6616C336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68391-1649-5093-8BBF-E4E872E0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8D8B0-FD7A-4EC2-6511-88A91659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DFDCB9-E7F8-6B46-23D2-98DD1650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7260E-9205-D406-EB95-A603AF97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7DC35-075F-EDAD-52AF-845E3A77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7AEFA6-F407-6BD9-E09F-DB5A2C4A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123F1-613C-D00B-8474-4890AFB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7C928-686B-E857-23C7-3384587A1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31BD67-1F69-C84A-B200-BF0A5C2DB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CFA1FA-4BD4-B369-20B0-0F64143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D9106B-5950-2215-CBA0-ECC1A86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17991D-C2E0-248E-BF7A-FDC16440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7A6E6-DC40-0FEB-C25C-2E4BB1BD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D1BE67-7F56-9630-0D75-0EA4B60AA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75C7A-9E8E-8D77-BFE9-B31C2CDFB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4802B1-C12D-BE15-A39A-F08FB72FC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1E3615-EFF7-203F-44C8-5D5D14E89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C665AE-D294-06EE-8072-AE6FCA32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5C2581-C964-E12F-B3EA-2F7099F9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A89203-EAF9-D253-4559-E813D541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23E11-603C-5D96-1CAD-57C74EF5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05E461-61B5-ECAE-F1F9-594048BC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858CD9-ECAD-85A7-7DF2-AC59F5CB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2EF307-7B24-2FA2-E923-0350B7A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0E9135-88C4-C87B-DF0D-57A56671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2915CC-C10B-234F-55FA-292E83C6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F22CDA-DFC3-C615-93D9-975345BB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3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DD283-C602-1D13-610C-B76BF9ED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3A28A5-E9CC-C3EB-093D-53061A65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C66D7-66BA-7FF1-4301-FBA73AA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088A19-1C8F-9C88-F329-10CC1DE4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A0B2AA-AA3A-F2AD-2699-352C0888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22E096-A1A2-D295-0864-362ABA0D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1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0D4B-4EE4-17B0-00E9-95BEF23F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C6C7A4-D67E-1F77-A679-75A4FBFB9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B83E46-04F6-B0BD-76FA-DA17F3548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A99C5B-FF99-8E14-658A-3E2068A2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B1FF9E-157F-9F6A-C176-7197E327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680EE3-988E-67FC-C0D2-94A56D09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9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A9A9856-7ABB-7E83-3478-4187DA7F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2F1BDD-608B-DB3B-E0B9-837C4840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CFBBD-FC7E-8682-0629-CB6F915F6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33F304-691E-51E2-9F33-B43EC7412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C916F4-0986-CE2D-C594-216C7CEB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pi.gov.br/divisa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8.jpg"/><Relationship Id="rId4" Type="http://schemas.openxmlformats.org/officeDocument/2006/relationships/hyperlink" Target="mailto:visapiaui@yahoo.com.br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7FEA82-CF50-43BD-EBB3-CD71710C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2" y="5785950"/>
            <a:ext cx="2389977" cy="7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60D9B8-B05A-1037-27FB-0B7B24E1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79" y="5582016"/>
            <a:ext cx="1100488" cy="1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96A6065-EFB2-AF55-3779-A5767B2BF7DF}"/>
              </a:ext>
            </a:extLst>
          </p:cNvPr>
          <p:cNvCxnSpPr>
            <a:cxnSpLocks/>
          </p:cNvCxnSpPr>
          <p:nvPr/>
        </p:nvCxnSpPr>
        <p:spPr>
          <a:xfrm flipV="1">
            <a:off x="314479" y="28238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E8A5BFDD-397D-B8D6-1C4A-8BD0D66D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86" y="5610447"/>
            <a:ext cx="1064500" cy="1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A2C8201-E2F6-8CD2-F5D9-B91A5536E78D}"/>
              </a:ext>
            </a:extLst>
          </p:cNvPr>
          <p:cNvCxnSpPr>
            <a:cxnSpLocks/>
          </p:cNvCxnSpPr>
          <p:nvPr/>
        </p:nvCxnSpPr>
        <p:spPr>
          <a:xfrm flipV="1">
            <a:off x="466879" y="28619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6">
            <a:extLst>
              <a:ext uri="{FF2B5EF4-FFF2-40B4-BE49-F238E27FC236}">
                <a16:creationId xmlns:a16="http://schemas.microsoft.com/office/drawing/2014/main" id="{905DB1FA-8D2D-7445-5864-5142BA55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>
                <a:highlight>
                  <a:srgbClr val="00FF00"/>
                </a:highlight>
              </a:rPr>
              <a:t>INTOXICAÇÃO POR AGROTÓXICOS</a:t>
            </a:r>
            <a:br>
              <a:rPr lang="pt-BR" b="1" dirty="0">
                <a:highlight>
                  <a:srgbClr val="FF0000"/>
                </a:highlight>
              </a:rPr>
            </a:br>
            <a:endParaRPr lang="pt-BR" b="1" dirty="0">
              <a:highlight>
                <a:srgbClr val="FF0000"/>
              </a:highlight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F6566A67-352E-92DA-61B5-61F7499DE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Pedro Aguiar</a:t>
            </a:r>
            <a:br>
              <a:rPr lang="pt-BR" dirty="0"/>
            </a:br>
            <a:r>
              <a:rPr lang="pt-BR" sz="2800" b="1" dirty="0"/>
              <a:t>Médico Plantonista</a:t>
            </a:r>
          </a:p>
          <a:p>
            <a:r>
              <a:rPr lang="pt-BR" sz="2800" b="1" dirty="0"/>
              <a:t>CITOX/PI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DF8652F-056B-343C-7D3E-4122C1F20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60" y="5582016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D43F-4991-0D6A-E73F-B7F12CB2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      </a:t>
            </a:r>
            <a:r>
              <a:rPr lang="pt-BR" b="1" dirty="0">
                <a:highlight>
                  <a:srgbClr val="00FF00"/>
                </a:highlight>
              </a:rPr>
              <a:t>CORES NOS RÓTULOS</a:t>
            </a:r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3945A12-E193-C034-FD83-22663F21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89" y="365125"/>
            <a:ext cx="2077866" cy="964087"/>
          </a:xfrm>
          <a:prstGeom prst="rect">
            <a:avLst/>
          </a:prstGeom>
        </p:spPr>
      </p:pic>
      <p:pic>
        <p:nvPicPr>
          <p:cNvPr id="4098" name="Picture 2" descr="Agrotóxicos no Brasil, uso e legislação">
            <a:extLst>
              <a:ext uri="{FF2B5EF4-FFF2-40B4-BE49-F238E27FC236}">
                <a16:creationId xmlns:a16="http://schemas.microsoft.com/office/drawing/2014/main" id="{760A6D5B-0F00-8050-2437-F1EE57413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68" y="1460333"/>
            <a:ext cx="8699155" cy="50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2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D9110-125F-2447-A0CD-A4DDBBF5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CLASSIFICAÇÃO POR ORGANISMO ALVO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E3A5F6B-91E4-89D6-3EC9-7DBFF803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43" y="1690688"/>
            <a:ext cx="8127132" cy="48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80E25BB-7B3F-E055-0627-B651003B8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562" y="508791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32703-B4A7-0007-8BE1-8A7D402F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NORMA REGULAMENTADORA (NR) 31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3C7D2-AC2F-36AB-7024-4F7879BF6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Elaboração do PGRTR pelo empregador.</a:t>
            </a:r>
          </a:p>
          <a:p>
            <a:r>
              <a:rPr lang="pt-BR" b="1" dirty="0"/>
              <a:t>Afastar Gestantes, lactantes, menores de 18 anos e maiores de 60 anos.</a:t>
            </a:r>
          </a:p>
          <a:p>
            <a:r>
              <a:rPr lang="pt-BR" b="1" dirty="0"/>
              <a:t>Treinamento e Capacitações</a:t>
            </a:r>
          </a:p>
          <a:p>
            <a:r>
              <a:rPr lang="pt-BR" b="1" dirty="0"/>
              <a:t>Instruções fornecidas pelo DDS (Diálogo Diário de Segurança).</a:t>
            </a:r>
          </a:p>
          <a:p>
            <a:r>
              <a:rPr lang="pt-BR" b="1" dirty="0"/>
              <a:t>Instruções sobre armazenamento, transporte e utilização.</a:t>
            </a:r>
          </a:p>
          <a:p>
            <a:r>
              <a:rPr lang="pt-BR" b="1" dirty="0"/>
              <a:t>OBS: Transporte e armazenamento de embalagens lacradas e não violadas = EXPOSIÇÃO INDIRETA</a:t>
            </a:r>
          </a:p>
        </p:txBody>
      </p:sp>
    </p:spTree>
    <p:extLst>
      <p:ext uri="{BB962C8B-B14F-4D97-AF65-F5344CB8AC3E}">
        <p14:creationId xmlns:p14="http://schemas.microsoft.com/office/powerpoint/2010/main" val="10768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3704-9E07-B09C-0A3B-55AA6DEB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EXPOSIÇÃO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9DE5C-02B5-4B55-F836-9CFD1642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/>
              <a:t>AGUDA : Sinais e sintomas nítidos e objetivos, surgem a partir de um único contato ou múltiplos contatos em um período curto.</a:t>
            </a:r>
          </a:p>
          <a:p>
            <a:endParaRPr lang="pt-BR" b="1" dirty="0"/>
          </a:p>
          <a:p>
            <a:endParaRPr lang="pt-BR" dirty="0"/>
          </a:p>
          <a:p>
            <a:r>
              <a:rPr lang="pt-BR" b="1" dirty="0"/>
              <a:t>CRÔNICA : Sinais e Sintomas indefinidos e subjetivos, surgem tardiamente, após meses ou anos de exposição.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ACC9A13-ABCF-2BFB-6678-5776905B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634" y="230188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6C761-1212-6E55-3569-227A3BA5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2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VIAS DE ABSORÇÃO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1AF40-F1B9-A655-D87E-6CE10951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pPr lvl="0"/>
            <a:r>
              <a:rPr lang="pt-BR" sz="5900" b="1" dirty="0"/>
              <a:t>DÉRMICA: </a:t>
            </a:r>
            <a:r>
              <a:rPr lang="pt-BR" altLang="pt-BR" sz="5900" b="1" dirty="0"/>
              <a:t> Manuseio em geral. Favorecem a absorção: tipo de formulação, altas temperaturas e umidade do ar.</a:t>
            </a:r>
          </a:p>
          <a:p>
            <a:pPr lvl="0"/>
            <a:endParaRPr lang="pt-BR" sz="5900" b="1" dirty="0"/>
          </a:p>
          <a:p>
            <a:pPr lvl="0"/>
            <a:r>
              <a:rPr lang="pt-BR" sz="5900" b="1" dirty="0"/>
              <a:t>OCULAR:</a:t>
            </a:r>
            <a:r>
              <a:rPr lang="pt-BR" altLang="pt-BR" sz="5900" b="1" dirty="0"/>
              <a:t> Manuseio em geral. Respingos</a:t>
            </a:r>
          </a:p>
          <a:p>
            <a:pPr marL="0" lvl="0" indent="0">
              <a:buNone/>
            </a:pPr>
            <a:endParaRPr lang="pt-BR" sz="5900" b="1" dirty="0"/>
          </a:p>
          <a:p>
            <a:pPr lvl="0"/>
            <a:r>
              <a:rPr lang="pt-BR" sz="5900" b="1" dirty="0" err="1"/>
              <a:t>RESPIRATÓRIA:</a:t>
            </a:r>
            <a:r>
              <a:rPr lang="pt-BR" altLang="pt-BR" sz="5900" b="1" dirty="0" err="1"/>
              <a:t>Vapores</a:t>
            </a:r>
            <a:r>
              <a:rPr lang="pt-BR" altLang="pt-BR" sz="5900" b="1" dirty="0"/>
              <a:t>, pós e gases com voláteis.  Partículas mínimas durante pulverização. Pulverização em locais fechados.</a:t>
            </a:r>
          </a:p>
          <a:p>
            <a:pPr lvl="0"/>
            <a:endParaRPr lang="pt-BR" sz="5900" b="1" dirty="0"/>
          </a:p>
          <a:p>
            <a:pPr lvl="0"/>
            <a:r>
              <a:rPr lang="pt-BR" sz="5900" b="1" dirty="0"/>
              <a:t>ORAL: </a:t>
            </a:r>
            <a:r>
              <a:rPr lang="pt-BR" altLang="pt-BR" sz="5900" b="1" dirty="0"/>
              <a:t>Armazenamento incorreto. Manuseios com a boca. Alimentar-se, beber ou fumar durante o manuseio,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AB4D429-5B54-41D5-4423-65C945D0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29" y="61938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3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D3743-1BE3-6B8C-46BB-35439DFC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B01C8-D5B7-97AE-27D1-FC7AE6B8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2">
                    <a:lumMod val="10000"/>
                  </a:schemeClr>
                </a:solidFill>
                <a:highlight>
                  <a:srgbClr val="00FF00"/>
                </a:highlight>
              </a:rPr>
              <a:t>HISTÓRIA</a:t>
            </a:r>
            <a:r>
              <a:rPr lang="pt-BR" b="1" dirty="0">
                <a:highlight>
                  <a:srgbClr val="00FF00"/>
                </a:highlight>
              </a:rPr>
              <a:t>:</a:t>
            </a:r>
            <a:r>
              <a:rPr lang="pt-BR" b="1" dirty="0"/>
              <a:t> </a:t>
            </a:r>
            <a:r>
              <a:rPr lang="pt-BR" dirty="0"/>
              <a:t>Produto, dose estimada, circunstância, local da ocorrência e quais medidas tomadas.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>
                <a:highlight>
                  <a:srgbClr val="00FF00"/>
                </a:highlight>
              </a:rPr>
              <a:t>EXAME FÍSICO</a:t>
            </a:r>
            <a:r>
              <a:rPr lang="pt-BR" b="1" dirty="0"/>
              <a:t>: Sinais vitais</a:t>
            </a:r>
            <a:r>
              <a:rPr lang="pt-BR" dirty="0"/>
              <a:t>, temperatura, exame da pele, diâmetro pupilar, PA, AC, AP, presença de queimadura em cavidade oral, nível de consciência e outras avaliações.</a:t>
            </a:r>
            <a:endParaRPr lang="pt-BR" b="1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D051609-8C04-3903-9D90-391E760A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767" y="312026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54DC6-8404-6FD5-C042-64B7E42A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T</a:t>
            </a:r>
            <a:r>
              <a:rPr lang="pt-BR" dirty="0">
                <a:highlight>
                  <a:srgbClr val="00FF00"/>
                </a:highlight>
              </a:rPr>
              <a:t>RATAMENT</a:t>
            </a:r>
            <a:r>
              <a:rPr lang="pt-BR" b="1" dirty="0">
                <a:highlight>
                  <a:srgbClr val="00FF00"/>
                </a:highlight>
              </a:rPr>
              <a:t>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00E99-9252-166F-0F3A-7796EEC5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REDUZIR A EXPOSIÇÃO DO TÓXICO</a:t>
            </a:r>
          </a:p>
          <a:p>
            <a:r>
              <a:rPr lang="pt-BR" b="1" dirty="0"/>
              <a:t>AUMENTAR A EXCREÇÃO DO TÓXICO</a:t>
            </a:r>
          </a:p>
          <a:p>
            <a:r>
              <a:rPr lang="pt-BR" b="1" dirty="0"/>
              <a:t>SUPORTE E MANUTENÇÃO                                                       </a:t>
            </a:r>
          </a:p>
          <a:p>
            <a:r>
              <a:rPr lang="pt-BR" b="1" dirty="0"/>
              <a:t>SINTOMÁTCOS                                                              </a:t>
            </a:r>
          </a:p>
          <a:p>
            <a:r>
              <a:rPr lang="pt-BR" b="1" dirty="0"/>
              <a:t>EXAMES LABORATORIAIS/IMAGENS.</a:t>
            </a:r>
          </a:p>
          <a:p>
            <a:r>
              <a:rPr lang="pt-BR" b="1" dirty="0"/>
              <a:t>USO DE </a:t>
            </a:r>
            <a:r>
              <a:rPr lang="pt-BR" b="1" dirty="0" err="1"/>
              <a:t>ANTíDOTOS</a:t>
            </a:r>
            <a:r>
              <a:rPr lang="pt-BR" b="1" dirty="0"/>
              <a:t> E ANTAGONISTAS.</a:t>
            </a:r>
          </a:p>
          <a:p>
            <a:r>
              <a:rPr lang="pt-BR" b="1" dirty="0"/>
              <a:t>PREVENÇÃO DE SEQUELAS</a:t>
            </a:r>
          </a:p>
          <a:p>
            <a:endParaRPr lang="pt-BR" dirty="0"/>
          </a:p>
        </p:txBody>
      </p:sp>
      <p:pic>
        <p:nvPicPr>
          <p:cNvPr id="4116" name="Picture 20" descr="Resultado de imagem para lavagem gastrica">
            <a:extLst>
              <a:ext uri="{FF2B5EF4-FFF2-40B4-BE49-F238E27FC236}">
                <a16:creationId xmlns:a16="http://schemas.microsoft.com/office/drawing/2014/main" id="{550E77E1-F4B8-DC66-B158-A56793C0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9914" y="2088292"/>
            <a:ext cx="4127072" cy="30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92C5221-A64F-F823-9D35-D1D02FAAE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80" y="443360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4A50C-E039-DBE5-B391-E34DC8A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altLang="pt-BR" b="1" dirty="0">
                <a:highlight>
                  <a:srgbClr val="FF0000"/>
                </a:highlight>
              </a:rPr>
            </a:br>
            <a:r>
              <a:rPr lang="pt-BR" altLang="pt-BR" b="1" dirty="0">
                <a:highlight>
                  <a:srgbClr val="00FF00"/>
                </a:highlight>
              </a:rPr>
              <a:t>ORGANOCLORADOS 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F947B-2BEF-8777-69DD-C987706A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124"/>
            <a:ext cx="11353800" cy="4531839"/>
          </a:xfrm>
        </p:spPr>
        <p:txBody>
          <a:bodyPr/>
          <a:lstStyle/>
          <a:p>
            <a:r>
              <a:rPr lang="pt-BR" b="1" dirty="0"/>
              <a:t>DDT(</a:t>
            </a:r>
            <a:r>
              <a:rPr lang="pt-BR" b="1" dirty="0" err="1"/>
              <a:t>Diclorodifeniletano</a:t>
            </a:r>
            <a:r>
              <a:rPr lang="pt-BR" b="1" dirty="0"/>
              <a:t>), BHC(</a:t>
            </a:r>
            <a:r>
              <a:rPr lang="pt-BR" b="1" dirty="0" err="1"/>
              <a:t>Hexaclorociclohexano</a:t>
            </a:r>
            <a:r>
              <a:rPr lang="pt-BR" b="1" dirty="0"/>
              <a:t>)</a:t>
            </a:r>
          </a:p>
          <a:p>
            <a:r>
              <a:rPr lang="pt-BR" b="1" dirty="0"/>
              <a:t>Antigamente usados no controle </a:t>
            </a:r>
          </a:p>
          <a:p>
            <a:pPr marL="0" indent="0">
              <a:buNone/>
            </a:pPr>
            <a:r>
              <a:rPr lang="pt-BR" b="1" dirty="0"/>
              <a:t>    pragas na agricultura.</a:t>
            </a:r>
          </a:p>
          <a:p>
            <a:r>
              <a:rPr lang="pt-BR" b="1" dirty="0"/>
              <a:t>Nos EUA foi banido desde 1972.</a:t>
            </a:r>
          </a:p>
          <a:p>
            <a:r>
              <a:rPr lang="pt-BR" b="1" dirty="0"/>
              <a:t>No Brasil  (agrícolas:1985/sanitários:1998).</a:t>
            </a:r>
          </a:p>
          <a:p>
            <a:r>
              <a:rPr lang="pt-BR" b="1" dirty="0"/>
              <a:t>Longas persistência ambiental e orgânica</a:t>
            </a:r>
          </a:p>
          <a:p>
            <a:pPr marL="0" indent="0">
              <a:buNone/>
            </a:pPr>
            <a:r>
              <a:rPr lang="pt-BR" b="1" dirty="0"/>
              <a:t>   (10 a 80 anos),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E232A1D-8AFF-6C16-FC76-D004AD2AE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34" y="726601"/>
            <a:ext cx="2077866" cy="964087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ECF3217-EC8D-6191-5AB5-7CB9559F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51" y="1967080"/>
            <a:ext cx="4399680" cy="29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Slide 7">
                <a:extLst>
                  <a:ext uri="{FF2B5EF4-FFF2-40B4-BE49-F238E27FC236}">
                    <a16:creationId xmlns:a16="http://schemas.microsoft.com/office/drawing/2014/main" id="{BB8DBC16-97BB-E94B-10B0-F3A884BB48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2362177"/>
                  </p:ext>
                </p:extLst>
              </p:nvPr>
            </p:nvGraphicFramePr>
            <p:xfrm>
              <a:off x="-4451562" y="5321128"/>
              <a:ext cx="3048000" cy="1714500"/>
            </p:xfrm>
            <a:graphic>
              <a:graphicData uri="http://schemas.microsoft.com/office/powerpoint/2016/slidezoom">
                <pslz:sldZm>
                  <pslz:sldZmObj sldId="310" cId="2124894940">
                    <pslz:zmPr id="{F0379926-F569-4B28-BBDB-F48C77A1F256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Slide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B8DBC16-97BB-E94B-10B0-F3A884BB48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451562" y="532112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89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7EA73-F97C-630D-D94D-7E67B5C7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MECANISMO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2E7CB0-516C-6230-6E75-E5AC1D86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/>
              <a:t>Interferem no processo de repolarização neuronal, aumentado o tempo de despolarização.</a:t>
            </a:r>
          </a:p>
          <a:p>
            <a:endParaRPr lang="pt-BR" b="1" dirty="0"/>
          </a:p>
          <a:p>
            <a:r>
              <a:rPr lang="pt-BR" b="1" dirty="0"/>
              <a:t>Excitação Neuronal direta (SNC)</a:t>
            </a:r>
          </a:p>
          <a:p>
            <a:endParaRPr lang="pt-BR" b="1" dirty="0"/>
          </a:p>
          <a:p>
            <a:r>
              <a:rPr lang="pt-BR" b="1" dirty="0"/>
              <a:t>Sensibilizam o miocárdio aos efeitos das catecolaminas.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648C86F-DDEE-BE49-BF66-5173CD113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103" y="68103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FBD3D78-7187-60C4-C3C9-098A2B1C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QUADRO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FE09B-1425-3A54-0E6C-289DD3BA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9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pt-BR" b="1" dirty="0"/>
              <a:t>AGUDO</a:t>
            </a:r>
          </a:p>
          <a:p>
            <a:r>
              <a:rPr lang="pt-BR" altLang="pt-BR" b="1" dirty="0"/>
              <a:t>náuseas vômitos diarreia</a:t>
            </a:r>
          </a:p>
          <a:p>
            <a:r>
              <a:rPr lang="pt-BR" altLang="pt-BR" b="1" dirty="0"/>
              <a:t>parestesia de lábios e língua, fotofobia, distúrbios do equilíbrio</a:t>
            </a:r>
          </a:p>
          <a:p>
            <a:r>
              <a:rPr lang="pt-BR" altLang="pt-BR" b="1" dirty="0"/>
              <a:t>irritabilidade, ansiedade, cefaleia e desorientação</a:t>
            </a:r>
          </a:p>
          <a:p>
            <a:r>
              <a:rPr lang="pt-BR" altLang="pt-BR" b="1" dirty="0"/>
              <a:t>convulsões, </a:t>
            </a:r>
            <a:r>
              <a:rPr lang="pt-BR" altLang="pt-BR" b="1" dirty="0" err="1"/>
              <a:t>mioclonias</a:t>
            </a:r>
            <a:r>
              <a:rPr lang="pt-BR" altLang="pt-BR" b="1" dirty="0"/>
              <a:t>, tremores, ataxia e coma.</a:t>
            </a:r>
          </a:p>
          <a:p>
            <a:r>
              <a:rPr lang="pt-BR" altLang="pt-BR" b="1" dirty="0"/>
              <a:t>Arritmias cardíacas</a:t>
            </a:r>
          </a:p>
          <a:p>
            <a:pPr marL="0" indent="0">
              <a:buNone/>
            </a:pPr>
            <a:r>
              <a:rPr lang="pt-BR" altLang="pt-BR" b="1" dirty="0"/>
              <a:t>CRÔNICO</a:t>
            </a:r>
          </a:p>
          <a:p>
            <a:r>
              <a:rPr lang="pt-BR" altLang="pt-BR" b="1" dirty="0"/>
              <a:t>lesão hepática, renal, cardíaca, dermatite, e alterações de comportamento.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AD9B2E5-D72B-F670-90CC-1D23A726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397" y="441561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96A6065-EFB2-AF55-3779-A5767B2BF7DF}"/>
              </a:ext>
            </a:extLst>
          </p:cNvPr>
          <p:cNvCxnSpPr>
            <a:cxnSpLocks/>
          </p:cNvCxnSpPr>
          <p:nvPr/>
        </p:nvCxnSpPr>
        <p:spPr>
          <a:xfrm flipV="1">
            <a:off x="314479" y="28238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A2C8201-E2F6-8CD2-F5D9-B91A5536E78D}"/>
              </a:ext>
            </a:extLst>
          </p:cNvPr>
          <p:cNvCxnSpPr>
            <a:cxnSpLocks/>
          </p:cNvCxnSpPr>
          <p:nvPr/>
        </p:nvCxnSpPr>
        <p:spPr>
          <a:xfrm flipV="1">
            <a:off x="466879" y="28619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6">
            <a:extLst>
              <a:ext uri="{FF2B5EF4-FFF2-40B4-BE49-F238E27FC236}">
                <a16:creationId xmlns:a16="http://schemas.microsoft.com/office/drawing/2014/main" id="{905DB1FA-8D2D-7445-5864-5142BA552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highlight>
                  <a:srgbClr val="00FF00"/>
                </a:highlight>
              </a:rPr>
              <a:t>DEFINIÇÃO</a:t>
            </a:r>
            <a:br>
              <a:rPr lang="pt-BR" sz="3600" b="1" dirty="0">
                <a:highlight>
                  <a:srgbClr val="00FF00"/>
                </a:highlight>
              </a:rPr>
            </a:br>
            <a:r>
              <a:rPr lang="pt-BR" sz="3200" b="1" dirty="0">
                <a:solidFill>
                  <a:srgbClr val="002060"/>
                </a:solidFill>
              </a:rPr>
              <a:t>Substância ou mistura de substâncias naturais ou sintéticas que tem como objetivo, prevenir, destruir, controlar ou inibir pragas.</a:t>
            </a:r>
            <a:endParaRPr lang="pt-BR" sz="3600" b="1" dirty="0"/>
          </a:p>
        </p:txBody>
      </p:sp>
      <p:pic>
        <p:nvPicPr>
          <p:cNvPr id="2" name="Imagem 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F3B820C-CA9A-95CB-ED0C-A6A111D3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613" y="282388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49788-BB4A-F481-495E-0C2382A8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84CCA2-3358-69BA-1A43-DBB003BD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b="1" dirty="0"/>
              <a:t>DESCONTAMINAÇÃO</a:t>
            </a:r>
          </a:p>
          <a:p>
            <a:r>
              <a:rPr lang="pt-BR" altLang="pt-BR" b="1" dirty="0"/>
              <a:t> Ocular, cutânea e gastrintestinal (LG +CA)</a:t>
            </a:r>
          </a:p>
          <a:p>
            <a:r>
              <a:rPr lang="pt-BR" altLang="pt-BR" b="1" dirty="0"/>
              <a:t> Monitorização Cardíaca, renal, hepática e assistência respiratória</a:t>
            </a:r>
          </a:p>
          <a:p>
            <a:r>
              <a:rPr lang="pt-BR" altLang="pt-BR" b="1" dirty="0"/>
              <a:t> Não induzir êmese (convulsões e aspiração)</a:t>
            </a:r>
          </a:p>
          <a:p>
            <a:pPr marL="0" indent="0">
              <a:buNone/>
            </a:pPr>
            <a:r>
              <a:rPr lang="pt-BR" altLang="pt-BR" b="1" dirty="0"/>
              <a:t>SINTOMÁTICOS</a:t>
            </a:r>
          </a:p>
          <a:p>
            <a:r>
              <a:rPr lang="pt-BR" altLang="pt-BR" b="1" dirty="0"/>
              <a:t>Convulsões: Benzodiazepínicos</a:t>
            </a:r>
          </a:p>
          <a:p>
            <a:r>
              <a:rPr lang="pt-BR" altLang="pt-BR" b="1" dirty="0"/>
              <a:t>Arritmias: Betabloqueadores</a:t>
            </a:r>
          </a:p>
          <a:p>
            <a:r>
              <a:rPr lang="pt-BR" altLang="pt-BR" b="1" dirty="0"/>
              <a:t>Corrigir distúrbios hidroeletrolíticos e acidose.</a:t>
            </a:r>
          </a:p>
          <a:p>
            <a:endParaRPr lang="pt-BR" altLang="pt-BR" b="1" dirty="0"/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8E339AA-5791-C77F-1EE4-02CCD15C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174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A4C801F-1F90-CE7F-D60A-173F448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004E35-7991-49AE-1CAB-33848A17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dirty="0"/>
              <a:t>       </a:t>
            </a:r>
            <a:r>
              <a:rPr lang="pt-BR" altLang="pt-BR" sz="5400" b="1" dirty="0">
                <a:highlight>
                  <a:srgbClr val="00FF00"/>
                </a:highlight>
              </a:rPr>
              <a:t>ORGANOFOSFORADOS</a:t>
            </a:r>
          </a:p>
          <a:p>
            <a:pPr marL="0" indent="0" algn="ctr">
              <a:buNone/>
            </a:pPr>
            <a:r>
              <a:rPr lang="pt-BR" altLang="pt-BR" sz="5400" b="1" dirty="0">
                <a:highlight>
                  <a:srgbClr val="00FF00"/>
                </a:highlight>
              </a:rPr>
              <a:t> E</a:t>
            </a:r>
            <a:br>
              <a:rPr lang="pt-BR" altLang="pt-BR" sz="5400" b="1" dirty="0">
                <a:highlight>
                  <a:srgbClr val="00FF00"/>
                </a:highlight>
              </a:rPr>
            </a:br>
            <a:r>
              <a:rPr lang="pt-BR" altLang="pt-BR" sz="5400" b="1" dirty="0">
                <a:highlight>
                  <a:srgbClr val="00FF00"/>
                </a:highlight>
              </a:rPr>
              <a:t> CARBAMATOS      </a:t>
            </a:r>
            <a:endParaRPr lang="pt-BR" sz="5400" b="1" dirty="0">
              <a:highlight>
                <a:srgbClr val="00FF00"/>
              </a:highlight>
            </a:endParaRPr>
          </a:p>
        </p:txBody>
      </p:sp>
      <p:pic>
        <p:nvPicPr>
          <p:cNvPr id="2" name="Imagem 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739F2D6-1A0E-2B0F-F052-F2DD92B68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934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DCA3E-9829-A027-ED34-CCE97C82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                </a:t>
            </a:r>
            <a:r>
              <a:rPr lang="pt-BR" b="1" dirty="0">
                <a:highlight>
                  <a:srgbClr val="00FF00"/>
                </a:highlight>
              </a:rPr>
              <a:t>MECANISMO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8EC0B-5901-D41B-97A2-0EAD872B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5" y="1910048"/>
            <a:ext cx="8575590" cy="4005491"/>
          </a:xfrm>
        </p:spPr>
        <p:txBody>
          <a:bodyPr>
            <a:normAutofit fontScale="25000" lnSpcReduction="20000"/>
          </a:bodyPr>
          <a:lstStyle/>
          <a:p>
            <a:r>
              <a:rPr lang="pt-BR" altLang="pt-BR" sz="9600" b="1" dirty="0"/>
              <a:t>Os organofosforados (OF) e os carbamatos (CARB), </a:t>
            </a:r>
          </a:p>
          <a:p>
            <a:pPr marL="0" indent="0">
              <a:buNone/>
            </a:pPr>
            <a:r>
              <a:rPr lang="pt-BR" altLang="pt-BR" sz="9600" b="1" dirty="0"/>
              <a:t>     grupo de inseticidas </a:t>
            </a:r>
            <a:r>
              <a:rPr lang="pt-BR" altLang="pt-BR" sz="9600" b="1" dirty="0" err="1"/>
              <a:t>anticolinesterásicos</a:t>
            </a:r>
            <a:r>
              <a:rPr lang="pt-BR" altLang="pt-BR" sz="9600" b="1" dirty="0"/>
              <a:t>.</a:t>
            </a:r>
          </a:p>
          <a:p>
            <a:endParaRPr lang="pt-BR" altLang="pt-BR" sz="3800" b="1" dirty="0"/>
          </a:p>
          <a:p>
            <a:r>
              <a:rPr lang="pt-BR" altLang="pt-BR" sz="9600" b="1" dirty="0"/>
              <a:t>Inibição da Enzima ACETILCOLINESTERASE (</a:t>
            </a:r>
            <a:r>
              <a:rPr lang="pt-BR" altLang="pt-BR" sz="9600" b="1" dirty="0" err="1"/>
              <a:t>AChE</a:t>
            </a:r>
            <a:r>
              <a:rPr lang="pt-BR" altLang="pt-BR" sz="9600" b="1" dirty="0"/>
              <a:t>) </a:t>
            </a:r>
          </a:p>
          <a:p>
            <a:pPr marL="0" indent="0">
              <a:buNone/>
            </a:pPr>
            <a:r>
              <a:rPr lang="pt-BR" altLang="pt-BR" sz="9600" b="1" dirty="0"/>
              <a:t>    hidrolisa o neurotransmissor ACETILCOLINA (</a:t>
            </a:r>
            <a:r>
              <a:rPr lang="pt-BR" altLang="pt-BR" sz="9600" b="1" dirty="0" err="1"/>
              <a:t>Ach</a:t>
            </a:r>
            <a:r>
              <a:rPr lang="pt-BR" altLang="pt-BR" sz="9600" b="1" dirty="0"/>
              <a:t>).</a:t>
            </a:r>
          </a:p>
          <a:p>
            <a:endParaRPr lang="pt-BR" altLang="pt-BR" sz="9600" b="1" dirty="0"/>
          </a:p>
          <a:p>
            <a:r>
              <a:rPr lang="pt-BR" altLang="pt-BR" sz="9600" b="1" dirty="0"/>
              <a:t>Acúmulo de </a:t>
            </a:r>
            <a:r>
              <a:rPr lang="pt-BR" altLang="pt-BR" sz="9600" b="1" dirty="0" err="1"/>
              <a:t>Ach</a:t>
            </a:r>
            <a:r>
              <a:rPr lang="pt-BR" altLang="pt-BR" sz="9600" b="1" dirty="0"/>
              <a:t> nos receptores muscarínicos, </a:t>
            </a:r>
          </a:p>
          <a:p>
            <a:pPr marL="0" indent="0">
              <a:buNone/>
            </a:pPr>
            <a:r>
              <a:rPr lang="pt-BR" altLang="pt-BR" sz="9600" b="1" dirty="0"/>
              <a:t>     nicotínicos e no SNC.</a:t>
            </a:r>
          </a:p>
          <a:p>
            <a:endParaRPr lang="pt-BR" altLang="pt-BR" sz="9600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 </a:t>
            </a:r>
          </a:p>
          <a:p>
            <a:endParaRPr lang="pt-BR" dirty="0"/>
          </a:p>
        </p:txBody>
      </p:sp>
      <p:pic>
        <p:nvPicPr>
          <p:cNvPr id="5144" name="Picture 24" descr="Mecanismo de Ação | home">
            <a:extLst>
              <a:ext uri="{FF2B5EF4-FFF2-40B4-BE49-F238E27FC236}">
                <a16:creationId xmlns:a16="http://schemas.microsoft.com/office/drawing/2014/main" id="{2DDBAD4F-5935-5D10-2590-5EAF1145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04" y="2033615"/>
            <a:ext cx="3449884" cy="34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877CBF7-12FC-252A-93AA-97FE90A7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422" y="365125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DFCA7-E7BE-3E53-777C-47959C24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ORGANOFOSFORADOS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A5E696-B5FE-F31A-B2E9-3F32ED03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2051223"/>
            <a:ext cx="10958384" cy="4125740"/>
          </a:xfrm>
        </p:spPr>
        <p:txBody>
          <a:bodyPr>
            <a:normAutofit/>
          </a:bodyPr>
          <a:lstStyle/>
          <a:p>
            <a:r>
              <a:rPr lang="pt-BR" altLang="pt-BR" b="1" dirty="0"/>
              <a:t>Maior causador de intoxicações no mundo</a:t>
            </a:r>
          </a:p>
          <a:p>
            <a:r>
              <a:rPr lang="pt-BR" altLang="pt-BR" b="1" dirty="0"/>
              <a:t>Mais de 35 mil formulações</a:t>
            </a:r>
          </a:p>
          <a:p>
            <a:r>
              <a:rPr lang="pt-BR" altLang="pt-BR" b="1" dirty="0"/>
              <a:t>1854 (sintetizado)</a:t>
            </a:r>
          </a:p>
          <a:p>
            <a:r>
              <a:rPr lang="pt-BR" altLang="pt-BR" b="1" dirty="0"/>
              <a:t>1932  (praguicida e agente de guerra)</a:t>
            </a:r>
          </a:p>
          <a:p>
            <a:r>
              <a:rPr lang="pt-BR" altLang="pt-BR" b="1" dirty="0"/>
              <a:t>Toxicidade maior para vertebrados</a:t>
            </a:r>
          </a:p>
          <a:p>
            <a:r>
              <a:rPr lang="pt-BR" altLang="pt-BR" b="1" dirty="0"/>
              <a:t>Quimicamente instáveis: meia vida mais </a:t>
            </a:r>
          </a:p>
          <a:p>
            <a:pPr marL="0" indent="0">
              <a:buNone/>
            </a:pPr>
            <a:r>
              <a:rPr lang="pt-BR" altLang="pt-BR" b="1" dirty="0"/>
              <a:t> curta no meio ambiente que clorados.</a:t>
            </a:r>
          </a:p>
          <a:p>
            <a:r>
              <a:rPr lang="pt-BR" altLang="pt-BR" b="1" dirty="0"/>
              <a:t>Inibição “irreversível”: complexo estável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8878D0E-89F3-2D2C-9254-F3FB44A7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682" y="278319"/>
            <a:ext cx="2077866" cy="964087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819E28F-8B43-BFE5-DCAD-0FB89279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61" y="1422674"/>
            <a:ext cx="3789523" cy="5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1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2EBBF-CC59-6377-43D6-DBA4560F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CARBAMATOS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27D8-53F3-1577-D519-57F5898B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865869"/>
            <a:ext cx="10698892" cy="4522574"/>
          </a:xfrm>
        </p:spPr>
        <p:txBody>
          <a:bodyPr/>
          <a:lstStyle/>
          <a:p>
            <a:r>
              <a:rPr lang="pt-BR" altLang="pt-BR" b="1" dirty="0"/>
              <a:t>Quimicamente menos tóxicos que os OF.</a:t>
            </a:r>
          </a:p>
          <a:p>
            <a:endParaRPr lang="pt-BR" altLang="pt-BR" dirty="0"/>
          </a:p>
          <a:p>
            <a:r>
              <a:rPr lang="pt-BR" altLang="pt-BR" b="1" dirty="0"/>
              <a:t>Inibição reversível: complexo mais estável.</a:t>
            </a:r>
          </a:p>
          <a:p>
            <a:endParaRPr lang="pt-BR" altLang="pt-BR" b="1" dirty="0"/>
          </a:p>
          <a:p>
            <a:r>
              <a:rPr lang="pt-BR" altLang="pt-BR" b="1" dirty="0"/>
              <a:t>Recuperação da Colinesterase mais rápida</a:t>
            </a:r>
          </a:p>
          <a:p>
            <a:endParaRPr lang="pt-BR" altLang="pt-BR" b="1" dirty="0"/>
          </a:p>
          <a:p>
            <a:endParaRPr lang="pt-BR" altLang="pt-BR" b="1" dirty="0"/>
          </a:p>
          <a:p>
            <a:endParaRPr lang="pt-BR" altLang="pt-BR" b="1" dirty="0"/>
          </a:p>
          <a:p>
            <a:endParaRPr lang="pt-BR" altLang="pt-BR" b="1" dirty="0"/>
          </a:p>
          <a:p>
            <a:endParaRPr lang="pt-BR" altLang="pt-BR" dirty="0"/>
          </a:p>
          <a:p>
            <a:pPr marL="0" indent="0">
              <a:buNone/>
            </a:pPr>
            <a:endParaRPr lang="pt-BR" altLang="pt-BR" b="1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AFABCC3-F085-42AF-44B4-88F58275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173" y="545862"/>
            <a:ext cx="2077866" cy="964087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8863CBB-DFDF-4F0B-6A36-14B3D5E9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48" y="1685130"/>
            <a:ext cx="3591872" cy="43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9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B7AFD-586E-8320-1251-BF5D8F6E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ORGANOFOSFORADO E CARBAMATOS</a:t>
            </a:r>
            <a:br>
              <a:rPr lang="pt-BR" b="1" dirty="0">
                <a:highlight>
                  <a:srgbClr val="00FF00"/>
                </a:highlight>
              </a:rPr>
            </a:br>
            <a:r>
              <a:rPr lang="pt-BR" b="1" dirty="0">
                <a:highlight>
                  <a:srgbClr val="00FF00"/>
                </a:highlight>
              </a:rPr>
              <a:t>USOS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20120B-6056-5BD3-85B9-0F51B439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altLang="pt-BR" b="1" dirty="0"/>
              <a:t>Agropecuária.</a:t>
            </a:r>
          </a:p>
          <a:p>
            <a:pPr marL="0" indent="0">
              <a:buNone/>
            </a:pPr>
            <a:endParaRPr lang="pt-BR" altLang="pt-BR" b="1" dirty="0"/>
          </a:p>
          <a:p>
            <a:r>
              <a:rPr lang="pt-BR" altLang="pt-BR" b="1" dirty="0"/>
              <a:t>Veterinária. </a:t>
            </a:r>
          </a:p>
          <a:p>
            <a:endParaRPr lang="pt-BR" altLang="pt-BR" b="1" dirty="0"/>
          </a:p>
          <a:p>
            <a:r>
              <a:rPr lang="pt-BR" altLang="pt-BR" b="1" dirty="0"/>
              <a:t>Domicílio.</a:t>
            </a:r>
          </a:p>
          <a:p>
            <a:endParaRPr lang="pt-BR" altLang="pt-BR" b="1" dirty="0"/>
          </a:p>
          <a:p>
            <a:r>
              <a:rPr lang="pt-BR" altLang="pt-BR" b="1" dirty="0"/>
              <a:t>Saúde Pública.</a:t>
            </a:r>
            <a:endParaRPr lang="pt-BR" b="1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20F1834-8C69-4147-10E1-4A458F66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634" y="1047560"/>
            <a:ext cx="2077866" cy="964087"/>
          </a:xfrm>
          <a:prstGeom prst="rect">
            <a:avLst/>
          </a:prstGeom>
        </p:spPr>
      </p:pic>
      <p:pic>
        <p:nvPicPr>
          <p:cNvPr id="1028" name="Picture 4" descr="Intoxicación por Organofosforados y Carbamato">
            <a:extLst>
              <a:ext uri="{FF2B5EF4-FFF2-40B4-BE49-F238E27FC236}">
                <a16:creationId xmlns:a16="http://schemas.microsoft.com/office/drawing/2014/main" id="{9A52FAF2-9200-DBA9-58A9-388A0765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5" y="2011647"/>
            <a:ext cx="4125097" cy="33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5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3FFA9-F215-6E7D-C13E-735F80CD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FARMACOCINÉTICA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C52F20-30B7-4A8B-883C-13B0AEAA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99" y="1927654"/>
            <a:ext cx="11035601" cy="424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ABSORÇÃO</a:t>
            </a:r>
          </a:p>
          <a:p>
            <a:r>
              <a:rPr lang="pt-BR" altLang="pt-BR" b="1" dirty="0"/>
              <a:t>Todas as vias</a:t>
            </a:r>
          </a:p>
          <a:p>
            <a:r>
              <a:rPr lang="pt-BR" altLang="pt-BR" b="1" dirty="0"/>
              <a:t>Potencializada&gt;lipossolubilidade e   </a:t>
            </a:r>
          </a:p>
          <a:p>
            <a:pPr marL="0" indent="0">
              <a:buNone/>
            </a:pPr>
            <a:r>
              <a:rPr lang="pt-BR" altLang="pt-BR" b="1" dirty="0"/>
              <a:t>   adição de solventes</a:t>
            </a:r>
          </a:p>
          <a:p>
            <a:pPr marL="0" indent="0">
              <a:buNone/>
            </a:pPr>
            <a:r>
              <a:rPr lang="pt-BR" altLang="pt-BR" b="1" dirty="0"/>
              <a:t>DISTRIBUIÇÃO</a:t>
            </a:r>
          </a:p>
          <a:p>
            <a:r>
              <a:rPr lang="pt-BR" altLang="pt-BR" b="1" dirty="0"/>
              <a:t>Todos os tecidos (maiores rins/fígado)</a:t>
            </a:r>
          </a:p>
          <a:p>
            <a:r>
              <a:rPr lang="pt-BR" altLang="pt-BR" b="1" dirty="0"/>
              <a:t> Atravessam barreira HE</a:t>
            </a:r>
          </a:p>
          <a:p>
            <a:pPr marL="0" indent="0">
              <a:buNone/>
            </a:pPr>
            <a:endParaRPr lang="pt-BR" altLang="pt-BR" b="1" dirty="0"/>
          </a:p>
          <a:p>
            <a:pPr marL="0" indent="0">
              <a:buNone/>
            </a:pPr>
            <a:endParaRPr lang="pt-BR" altLang="pt-BR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FEF2887-BFEC-DEBA-2803-AD17D510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579" y="726601"/>
            <a:ext cx="2077866" cy="964087"/>
          </a:xfrm>
          <a:prstGeom prst="rect">
            <a:avLst/>
          </a:prstGeom>
        </p:spPr>
      </p:pic>
      <p:pic>
        <p:nvPicPr>
          <p:cNvPr id="4098" name="Picture 2" descr="Intoxicacion organo fosforado y carbamatos">
            <a:extLst>
              <a:ext uri="{FF2B5EF4-FFF2-40B4-BE49-F238E27FC236}">
                <a16:creationId xmlns:a16="http://schemas.microsoft.com/office/drawing/2014/main" id="{7A6302A6-699B-4E34-8D56-BCF72E4B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94" y="2224216"/>
            <a:ext cx="4465122" cy="33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66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3498C-417B-D910-6F5D-D467166D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95" y="184386"/>
            <a:ext cx="10515600" cy="1325563"/>
          </a:xfrm>
        </p:spPr>
        <p:txBody>
          <a:bodyPr/>
          <a:lstStyle/>
          <a:p>
            <a:r>
              <a:rPr lang="pt-BR" altLang="pt-BR" b="1" dirty="0">
                <a:highlight>
                  <a:srgbClr val="00FF00"/>
                </a:highlight>
              </a:rPr>
              <a:t>MANIFESTAÇÕES  CLÍNICAS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AA4E8-6D25-FF0E-058E-E46646EF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49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altLang="pt-BR" sz="4300" b="1" dirty="0">
                <a:highlight>
                  <a:srgbClr val="00FF00"/>
                </a:highlight>
              </a:rPr>
              <a:t>MUSCARÍNICAS</a:t>
            </a:r>
          </a:p>
          <a:p>
            <a:pPr marL="0" indent="0">
              <a:buNone/>
            </a:pPr>
            <a:endParaRPr lang="pt-BR" altLang="pt-BR" sz="43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Sistema Respiratório</a:t>
            </a:r>
            <a:r>
              <a:rPr lang="pt-BR" altLang="pt-BR" sz="2600" b="1" dirty="0"/>
              <a:t>: hipersecreção brônquica, rinorreia, broncoespasmo, dispneia e cianose</a:t>
            </a:r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Trato Gastrintestinal</a:t>
            </a:r>
            <a:r>
              <a:rPr lang="pt-BR" altLang="pt-BR" sz="2600" b="1" dirty="0"/>
              <a:t>: náuseas, vômitos, diarreia, tenesmo, dor e cólica abdominal, incontinência fecal</a:t>
            </a:r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Glândulas exócrinas</a:t>
            </a:r>
            <a:r>
              <a:rPr lang="pt-BR" altLang="pt-BR" sz="2600" b="1" dirty="0"/>
              <a:t>: sialorreia, sudorese, lacrimejamento</a:t>
            </a:r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Sistema cardiovascular:</a:t>
            </a:r>
            <a:r>
              <a:rPr lang="pt-BR" altLang="pt-BR" sz="2600" b="1" dirty="0"/>
              <a:t> bradicardia, hipotensão</a:t>
            </a:r>
          </a:p>
          <a:p>
            <a:pPr marL="0" indent="0">
              <a:buNone/>
            </a:pPr>
            <a:r>
              <a:rPr lang="pt-BR" altLang="pt-BR" sz="2600" b="1" dirty="0">
                <a:highlight>
                  <a:srgbClr val="00FF00"/>
                </a:highlight>
              </a:rPr>
              <a:t>Olhos: </a:t>
            </a:r>
            <a:r>
              <a:rPr lang="pt-BR" altLang="pt-BR" sz="2600" b="1" dirty="0"/>
              <a:t>miose, visão turva, hiperemia conjuntiva</a:t>
            </a:r>
          </a:p>
          <a:p>
            <a:pPr marL="0" indent="0">
              <a:buNone/>
            </a:pPr>
            <a:r>
              <a:rPr lang="pt-BR" altLang="pt-BR" sz="2600" b="1" dirty="0">
                <a:highlight>
                  <a:srgbClr val="00FF00"/>
                </a:highlight>
              </a:rPr>
              <a:t>Aparelho urinário</a:t>
            </a:r>
            <a:r>
              <a:rPr lang="pt-BR" altLang="pt-BR" sz="2600" b="1" dirty="0"/>
              <a:t>: aumento frequência/incontinência urinária.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402B400-860D-6DF8-3F43-DF89FD1E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33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0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1FE07-E276-823F-82EF-BE5E0E7A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85" y="358346"/>
            <a:ext cx="8402593" cy="1082656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 NICOTÍNICAS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D028DB-45A5-39A8-DDAA-191FC308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Músculo esquelético </a:t>
            </a:r>
          </a:p>
          <a:p>
            <a:pPr lvl="1"/>
            <a:r>
              <a:rPr lang="pt-BR" altLang="pt-BR" b="1" dirty="0"/>
              <a:t>fasciculações e fraqueza muscular, cãibras, paralisia e tremores,</a:t>
            </a:r>
          </a:p>
          <a:p>
            <a:pPr lvl="1"/>
            <a:endParaRPr lang="pt-BR" altLang="pt-BR" b="1" dirty="0"/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Sistema cardiovascular</a:t>
            </a:r>
          </a:p>
          <a:p>
            <a:pPr lvl="1"/>
            <a:r>
              <a:rPr lang="pt-BR" altLang="pt-BR" b="1" dirty="0"/>
              <a:t>taquicardia, hipertensão e palidez.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75A04E6-5D60-7EB4-A7C9-80DF682B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427" y="358346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8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FA20A5C-B2C4-BBB6-653D-342C2A61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00FF00"/>
                </a:highlight>
              </a:rPr>
              <a:t>SISTEMA NERVOSO CENTRAL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A6849-1528-48D0-96A4-99DA2B84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pt-BR" b="1" dirty="0"/>
              <a:t>*Sonolência                      *Confusão mental              </a:t>
            </a:r>
          </a:p>
          <a:p>
            <a:pPr marL="0" indent="0">
              <a:buNone/>
            </a:pPr>
            <a:r>
              <a:rPr lang="pt-BR" altLang="pt-BR" b="1" dirty="0"/>
              <a:t>*Letargia                           *Convulsões</a:t>
            </a:r>
          </a:p>
          <a:p>
            <a:pPr marL="0" indent="0">
              <a:buNone/>
            </a:pPr>
            <a:r>
              <a:rPr lang="pt-BR" altLang="pt-BR" b="1" dirty="0"/>
              <a:t>*Labilidade emocional   * Respiração de </a:t>
            </a:r>
            <a:r>
              <a:rPr lang="pt-BR" altLang="pt-BR" b="1" dirty="0" err="1"/>
              <a:t>Cheyne</a:t>
            </a:r>
            <a:r>
              <a:rPr lang="pt-BR" altLang="pt-BR" b="1" dirty="0"/>
              <a:t>-Stokes</a:t>
            </a:r>
          </a:p>
          <a:p>
            <a:pPr marL="0" indent="0">
              <a:buNone/>
            </a:pPr>
            <a:r>
              <a:rPr lang="pt-BR" altLang="pt-BR" b="1" dirty="0"/>
              <a:t>*Dispneia                          * Depressão respiratória e cardiovascular</a:t>
            </a:r>
          </a:p>
          <a:p>
            <a:pPr marL="0" indent="0">
              <a:buNone/>
            </a:pPr>
            <a:r>
              <a:rPr lang="pt-BR" altLang="pt-BR" b="1" dirty="0"/>
              <a:t>*Coma                         </a:t>
            </a:r>
          </a:p>
          <a:p>
            <a:pPr marL="0" indent="0">
              <a:buNone/>
            </a:pPr>
            <a:r>
              <a:rPr lang="pt-BR" altLang="pt-BR" b="1" dirty="0"/>
              <a:t>*Cefaleia</a:t>
            </a:r>
          </a:p>
          <a:p>
            <a:pPr marL="0" indent="0">
              <a:buNone/>
            </a:pPr>
            <a:r>
              <a:rPr lang="pt-BR" altLang="pt-BR" b="1" dirty="0"/>
              <a:t>*Tremores</a:t>
            </a:r>
          </a:p>
          <a:p>
            <a:pPr marL="0" indent="0">
              <a:buNone/>
            </a:pPr>
            <a:r>
              <a:rPr lang="pt-BR" altLang="pt-BR" b="1" dirty="0"/>
              <a:t> *Ataxia</a:t>
            </a:r>
            <a:endParaRPr lang="pt-BR" altLang="pt-BR" dirty="0"/>
          </a:p>
          <a:p>
            <a:pPr marL="0" indent="0">
              <a:buNone/>
            </a:pPr>
            <a:r>
              <a:rPr lang="pt-BR" altLang="pt-BR" b="1" dirty="0"/>
              <a:t> *Fadiga</a:t>
            </a:r>
            <a:endParaRPr lang="pt-BR" b="1" dirty="0"/>
          </a:p>
        </p:txBody>
      </p:sp>
      <p:pic>
        <p:nvPicPr>
          <p:cNvPr id="2" name="Imagem 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8A65A45-734C-F9C5-0478-89DCAC7E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741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845E-6193-8A84-7F39-EBDE4777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>
                <a:highlight>
                  <a:srgbClr val="00FF00"/>
                </a:highlight>
              </a:rPr>
              <a:t>SINÔNIMOS</a:t>
            </a:r>
            <a:br>
              <a:rPr lang="pt-BR" dirty="0">
                <a:highlight>
                  <a:srgbClr val="FF0000"/>
                </a:highlight>
              </a:rPr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BC4E9-47C3-258C-5071-813ED03A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Praguicidas </a:t>
            </a:r>
          </a:p>
          <a:p>
            <a:pPr marL="0" indent="0">
              <a:buNone/>
            </a:pPr>
            <a:r>
              <a:rPr lang="pt-BR" dirty="0"/>
              <a:t>P</a:t>
            </a:r>
            <a:r>
              <a:rPr lang="pt-BR" sz="2800" dirty="0"/>
              <a:t>esticidas </a:t>
            </a:r>
          </a:p>
          <a:p>
            <a:pPr marL="0" indent="0">
              <a:buNone/>
            </a:pPr>
            <a:r>
              <a:rPr lang="pt-BR" dirty="0"/>
              <a:t>D</a:t>
            </a:r>
            <a:r>
              <a:rPr lang="pt-BR" sz="2800" dirty="0"/>
              <a:t>efensivos agrícolas </a:t>
            </a:r>
            <a:endParaRPr lang="pt-BR" sz="3600" dirty="0"/>
          </a:p>
          <a:p>
            <a:pPr marL="0" indent="0">
              <a:buNone/>
            </a:pPr>
            <a:r>
              <a:rPr lang="pt-BR" sz="3600" dirty="0">
                <a:highlight>
                  <a:srgbClr val="00FF00"/>
                </a:highlight>
              </a:rPr>
              <a:t>USOS</a:t>
            </a:r>
          </a:p>
          <a:p>
            <a:pPr marL="0" indent="0">
              <a:buNone/>
            </a:pPr>
            <a:r>
              <a:rPr lang="pt-BR" dirty="0"/>
              <a:t>Agrícola</a:t>
            </a:r>
          </a:p>
          <a:p>
            <a:pPr marL="0" indent="0">
              <a:buNone/>
            </a:pPr>
            <a:r>
              <a:rPr lang="pt-BR" dirty="0"/>
              <a:t>Domiciliar</a:t>
            </a:r>
          </a:p>
          <a:p>
            <a:pPr marL="0" indent="0">
              <a:buNone/>
            </a:pPr>
            <a:r>
              <a:rPr lang="pt-BR" dirty="0"/>
              <a:t>Veterinário</a:t>
            </a:r>
          </a:p>
          <a:p>
            <a:pPr marL="0" indent="0">
              <a:buNone/>
            </a:pPr>
            <a:r>
              <a:rPr lang="pt-BR" dirty="0"/>
              <a:t>Saúde Pública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 descr="Resultado de imagem para agrotóxicos">
            <a:extLst>
              <a:ext uri="{FF2B5EF4-FFF2-40B4-BE49-F238E27FC236}">
                <a16:creationId xmlns:a16="http://schemas.microsoft.com/office/drawing/2014/main" id="{2F2AD6A0-CD53-D049-D990-1204D46B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44" y="965457"/>
            <a:ext cx="6422056" cy="49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D2A0ED5-F104-80F6-27B8-2D9C845B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467" y="1370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3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10495-0A57-5E21-BAE7-6910B8D1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AVALIAÇÃO/ESTADIAMENTO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FA1ED-E99E-E9DE-0617-77E2CBC9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Gravidade   Quando Clínico            Atividade da Ache           Tratamento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                                                                  Plasmática</a:t>
            </a:r>
          </a:p>
          <a:p>
            <a:pPr marL="0" indent="0">
              <a:buNone/>
            </a:pPr>
            <a:r>
              <a:rPr lang="pt-BR" dirty="0"/>
              <a:t>L</a:t>
            </a:r>
            <a:r>
              <a:rPr lang="pt-BR" b="1" dirty="0"/>
              <a:t>atente         Assintomático                      50-90%                 -Afastar da</a:t>
            </a:r>
          </a:p>
          <a:p>
            <a:pPr marL="0" indent="0">
              <a:buNone/>
            </a:pPr>
            <a:r>
              <a:rPr lang="pt-BR" b="1" dirty="0"/>
              <a:t>Leve              Náuseas, fadiga,                   20-50%                   exposição</a:t>
            </a:r>
          </a:p>
          <a:p>
            <a:pPr marL="0" indent="0">
              <a:buNone/>
            </a:pPr>
            <a:r>
              <a:rPr lang="pt-BR" b="1" dirty="0"/>
              <a:t>                      Fraqueza muscular leve,                                   -Sintomáticos                                </a:t>
            </a:r>
          </a:p>
          <a:p>
            <a:pPr marL="0" indent="0">
              <a:buNone/>
            </a:pPr>
            <a:r>
              <a:rPr lang="pt-BR" b="1" dirty="0"/>
              <a:t>                      Cólica sem diarreia                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FFB8946-3ADC-67EF-6C4C-A0316C19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03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10495-0A57-5E21-BAE7-6910B8D1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346" y="365125"/>
            <a:ext cx="10515600" cy="1325563"/>
          </a:xfrm>
        </p:spPr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AVALIAÇÃO/ESTADIAMENTO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FA1ED-E99E-E9DE-0617-77E2CBC9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Gravidade   Quando Clínico                             Atividade da Ache           Tratamento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                                                                                    Plasmática</a:t>
            </a:r>
          </a:p>
          <a:p>
            <a:pPr marL="0" indent="0">
              <a:buNone/>
            </a:pPr>
            <a:r>
              <a:rPr lang="pt-BR" b="1" dirty="0"/>
              <a:t>Moderada   Salivação, </a:t>
            </a:r>
            <a:r>
              <a:rPr lang="pt-BR" b="1" dirty="0" err="1"/>
              <a:t>broncorreia</a:t>
            </a:r>
            <a:r>
              <a:rPr lang="pt-BR" b="1" dirty="0"/>
              <a:t>               </a:t>
            </a:r>
          </a:p>
          <a:p>
            <a:pPr marL="0" indent="0">
              <a:buNone/>
            </a:pPr>
            <a:r>
              <a:rPr lang="pt-BR" b="1" dirty="0"/>
              <a:t>                      lacrimejamento, vômitos,                 10 – 20%                ATROPINA</a:t>
            </a:r>
          </a:p>
          <a:p>
            <a:pPr marL="0" indent="0">
              <a:buNone/>
            </a:pPr>
            <a:r>
              <a:rPr lang="pt-BR" b="1" dirty="0"/>
              <a:t>                      incontinência urinária e fecal.                                        PRALIDOXINA</a:t>
            </a:r>
          </a:p>
          <a:p>
            <a:pPr marL="0" indent="0">
              <a:buNone/>
            </a:pPr>
            <a:r>
              <a:rPr lang="pt-BR" b="1" dirty="0"/>
              <a:t>                      Tremores, fraqueza e fasciculação                                    Suporte e</a:t>
            </a:r>
          </a:p>
          <a:p>
            <a:pPr marL="0" indent="0">
              <a:buNone/>
            </a:pPr>
            <a:r>
              <a:rPr lang="pt-BR" b="1" dirty="0"/>
              <a:t>                       muscular, letargia e confusão,                                         Sintomáticos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Severa          Agravamento do quadro anterior     10% ou (-)                   UTI            </a:t>
            </a:r>
          </a:p>
          <a:p>
            <a:pPr marL="0" indent="0">
              <a:buNone/>
            </a:pPr>
            <a:r>
              <a:rPr lang="pt-BR" b="1" dirty="0"/>
              <a:t>                      Insuficiência respiratória, paralisias, </a:t>
            </a:r>
          </a:p>
          <a:p>
            <a:pPr marL="0" indent="0">
              <a:buNone/>
            </a:pPr>
            <a:r>
              <a:rPr lang="pt-BR" b="1" dirty="0"/>
              <a:t>                       convulsões e coma.</a:t>
            </a:r>
          </a:p>
          <a:p>
            <a:pPr marL="0" indent="0">
              <a:buNone/>
            </a:pPr>
            <a:r>
              <a:rPr lang="pt-BR" b="1" dirty="0"/>
              <a:t>                                  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0FF93E0-3F6D-7BAC-C72A-D253A983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531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2861B-CCA6-D3AA-3BB1-3A447FFC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highlight>
                  <a:srgbClr val="00FF00"/>
                </a:highlight>
              </a:rPr>
              <a:t>TRATAMENTO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E38B93-1B41-085A-EF2A-4476907F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   </a:t>
            </a:r>
            <a:r>
              <a:rPr lang="pt-BR" altLang="pt-BR" sz="3100" b="1" dirty="0"/>
              <a:t>SUPORTE</a:t>
            </a:r>
          </a:p>
          <a:p>
            <a:pPr marL="457200" lvl="1" indent="0">
              <a:buNone/>
            </a:pPr>
            <a:r>
              <a:rPr lang="pt-BR" altLang="pt-BR" sz="3100" b="1" dirty="0"/>
              <a:t>Assistência Respiratória(aspirar secreções,  oxigena-</a:t>
            </a:r>
          </a:p>
          <a:p>
            <a:pPr marL="457200" lvl="1" indent="0">
              <a:buNone/>
            </a:pPr>
            <a:r>
              <a:rPr lang="pt-BR" altLang="pt-BR" sz="3100" b="1" dirty="0" err="1"/>
              <a:t>ção</a:t>
            </a:r>
            <a:r>
              <a:rPr lang="pt-BR" altLang="pt-BR" sz="3100" b="1" dirty="0"/>
              <a:t>, IOT e VM (S/N)</a:t>
            </a:r>
          </a:p>
          <a:p>
            <a:pPr marL="457200" lvl="1" indent="0">
              <a:buNone/>
            </a:pPr>
            <a:r>
              <a:rPr lang="pt-BR" altLang="pt-BR" sz="3100" b="1" dirty="0"/>
              <a:t>Controle das convulsões e distúrbios </a:t>
            </a:r>
          </a:p>
          <a:p>
            <a:pPr marL="457200" lvl="1" indent="0">
              <a:buNone/>
            </a:pPr>
            <a:r>
              <a:rPr lang="pt-BR" altLang="pt-BR" sz="3100" b="1" dirty="0"/>
              <a:t>Hidroeletrolíticos</a:t>
            </a:r>
          </a:p>
          <a:p>
            <a:pPr marL="0" indent="0">
              <a:buNone/>
            </a:pPr>
            <a:r>
              <a:rPr lang="pt-BR" altLang="pt-BR" sz="3100" b="1" dirty="0"/>
              <a:t>    MONITORIZAÇÃO: cardíaca</a:t>
            </a:r>
          </a:p>
          <a:p>
            <a:pPr marL="0" indent="0">
              <a:buNone/>
            </a:pPr>
            <a:r>
              <a:rPr lang="pt-BR" altLang="pt-BR" sz="3100" b="1" dirty="0"/>
              <a:t>  			      </a:t>
            </a:r>
          </a:p>
          <a:p>
            <a:pPr marL="0" indent="0">
              <a:buNone/>
            </a:pPr>
            <a:r>
              <a:rPr lang="pt-BR" altLang="pt-BR" sz="3100" b="1" dirty="0"/>
              <a:t>     DESCONTAMINAÇÃO</a:t>
            </a:r>
          </a:p>
          <a:p>
            <a:pPr marL="0" indent="0">
              <a:buNone/>
            </a:pPr>
            <a:r>
              <a:rPr lang="pt-BR" altLang="pt-BR" sz="3100" b="1" dirty="0"/>
              <a:t>         Êmese, LG + CA</a:t>
            </a:r>
          </a:p>
          <a:p>
            <a:pPr marL="457200" lvl="1" indent="0">
              <a:buNone/>
            </a:pPr>
            <a:r>
              <a:rPr lang="pt-BR" altLang="pt-BR" sz="3100" b="1" dirty="0"/>
              <a:t>  Lavagem ocular e dérmica</a:t>
            </a:r>
          </a:p>
          <a:p>
            <a:pPr marL="0" indent="0">
              <a:buNone/>
            </a:pPr>
            <a:r>
              <a:rPr lang="pt-BR" altLang="pt-BR" sz="3100" b="1" dirty="0"/>
              <a:t>      TRATAR CRISE COLINÉRGICA: Atropina</a:t>
            </a:r>
          </a:p>
          <a:p>
            <a:pPr marL="0" indent="0">
              <a:buNone/>
            </a:pPr>
            <a:r>
              <a:rPr lang="pt-BR" altLang="pt-BR" sz="3100" b="1" dirty="0"/>
              <a:t>                                                           </a:t>
            </a:r>
            <a:r>
              <a:rPr lang="pt-BR" altLang="pt-BR" sz="3100" b="1" dirty="0" err="1"/>
              <a:t>Pralidoxina</a:t>
            </a:r>
            <a:endParaRPr lang="pt-BR" altLang="pt-BR" sz="3100" b="1" dirty="0"/>
          </a:p>
          <a:p>
            <a:pPr lvl="1"/>
            <a:endParaRPr lang="pt-BR" altLang="pt-BR" sz="3100" b="1" dirty="0"/>
          </a:p>
          <a:p>
            <a:pPr lvl="1"/>
            <a:endParaRPr lang="pt-BR" altLang="pt-BR" sz="3100" b="1" dirty="0"/>
          </a:p>
          <a:p>
            <a:pPr lvl="1"/>
            <a:endParaRPr lang="pt-BR" altLang="pt-BR" sz="3100" b="1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6146" name="Picture 2" descr="Saturação: o que é e como saber se está normal? | Sarar">
            <a:extLst>
              <a:ext uri="{FF2B5EF4-FFF2-40B4-BE49-F238E27FC236}">
                <a16:creationId xmlns:a16="http://schemas.microsoft.com/office/drawing/2014/main" id="{373FBB14-06C8-C8B1-231F-C57E90C6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41" y="1608894"/>
            <a:ext cx="3366838" cy="27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F6F181F-0122-BD92-A6CD-9068FEA3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091" y="535784"/>
            <a:ext cx="2077866" cy="964087"/>
          </a:xfrm>
          <a:prstGeom prst="rect">
            <a:avLst/>
          </a:prstGeom>
        </p:spPr>
      </p:pic>
      <p:pic>
        <p:nvPicPr>
          <p:cNvPr id="2052" name="Picture 4" descr="Carvão Vegetal Ativado Em Pó - R$ 10,00 em Mercado Livre">
            <a:extLst>
              <a:ext uri="{FF2B5EF4-FFF2-40B4-BE49-F238E27FC236}">
                <a16:creationId xmlns:a16="http://schemas.microsoft.com/office/drawing/2014/main" id="{65C22DBD-7076-67EB-62EB-574EB8DB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47" y="4297462"/>
            <a:ext cx="3114232" cy="23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3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090FB-3BDD-34AD-9190-BD5E1DE4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ATROPINA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772AB-5B19-C529-B553-04D7A419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altLang="pt-BR" b="1" dirty="0"/>
              <a:t>Bloqueia os efeitos muscarínicos</a:t>
            </a:r>
          </a:p>
          <a:p>
            <a:r>
              <a:rPr lang="pt-BR" altLang="pt-BR" b="1" dirty="0"/>
              <a:t>Repetir até sinais de atropinização </a:t>
            </a:r>
          </a:p>
          <a:p>
            <a:r>
              <a:rPr lang="pt-BR" altLang="pt-BR" b="1" dirty="0"/>
              <a:t>Ajustar dose de manutenção</a:t>
            </a:r>
          </a:p>
          <a:p>
            <a:r>
              <a:rPr lang="pt-BR" altLang="pt-BR" b="1" dirty="0"/>
              <a:t>Retirada gradual</a:t>
            </a:r>
          </a:p>
          <a:p>
            <a:r>
              <a:rPr lang="pt-BR" altLang="pt-BR" b="1" dirty="0"/>
              <a:t>OF: doses mais elevadas</a:t>
            </a:r>
          </a:p>
          <a:p>
            <a:pPr marL="0" indent="0">
              <a:buNone/>
            </a:pPr>
            <a:r>
              <a:rPr lang="pt-BR" altLang="pt-BR" b="1" dirty="0"/>
              <a:t>  PARAMÊTROS: ressecamento de secreções/mucosa e aumento da FC</a:t>
            </a:r>
            <a:endParaRPr lang="pt-BR" altLang="pt-BR" dirty="0"/>
          </a:p>
          <a:p>
            <a:pPr marL="0" indent="0">
              <a:buNone/>
            </a:pPr>
            <a:r>
              <a:rPr lang="pt-BR" altLang="pt-BR" b="1" dirty="0">
                <a:highlight>
                  <a:srgbClr val="00FF00"/>
                </a:highlight>
              </a:rPr>
              <a:t>         OBS: O diâmetro pupilar não é parâmetro confiável,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EE9CB0C-A3FC-6A42-3B4B-FD44E4E8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200" y="726601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513DE-8D84-0008-FC6A-4BABAF56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ATROPINA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F17D7-AE0B-53AB-9CCE-C2739364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7" y="1484819"/>
            <a:ext cx="11362151" cy="4692143"/>
          </a:xfrm>
        </p:spPr>
        <p:txBody>
          <a:bodyPr/>
          <a:lstStyle/>
          <a:p>
            <a:r>
              <a:rPr lang="pt-BR" altLang="pt-BR" b="1" dirty="0"/>
              <a:t>Dose Atropina® </a:t>
            </a:r>
            <a:br>
              <a:rPr lang="pt-BR" altLang="pt-BR" b="1" dirty="0"/>
            </a:br>
            <a:r>
              <a:rPr lang="pt-BR" altLang="pt-BR" b="1" dirty="0"/>
              <a:t>(ampolas a 0,25 mg/ml)</a:t>
            </a:r>
          </a:p>
          <a:p>
            <a:r>
              <a:rPr lang="pt-BR" altLang="pt-BR" b="1" dirty="0"/>
              <a:t>Taquicardia: não contra indicada                                           </a:t>
            </a:r>
          </a:p>
          <a:p>
            <a:r>
              <a:rPr lang="pt-BR" altLang="pt-BR" b="1" dirty="0"/>
              <a:t>Uso EV, diluição 1:2, em “</a:t>
            </a:r>
            <a:r>
              <a:rPr lang="pt-BR" altLang="pt-BR" b="1" dirty="0" err="1"/>
              <a:t>bolus</a:t>
            </a:r>
            <a:r>
              <a:rPr lang="pt-BR" altLang="pt-BR" b="1" dirty="0"/>
              <a:t>”</a:t>
            </a:r>
          </a:p>
          <a:p>
            <a:r>
              <a:rPr lang="pt-BR" altLang="pt-BR" b="1" dirty="0"/>
              <a:t>Usualmente:</a:t>
            </a:r>
          </a:p>
          <a:p>
            <a:pPr lvl="1"/>
            <a:r>
              <a:rPr lang="pt-BR" altLang="pt-BR" b="1" dirty="0"/>
              <a:t>Adultos: 1-4 mg/dose</a:t>
            </a:r>
          </a:p>
          <a:p>
            <a:pPr lvl="1"/>
            <a:r>
              <a:rPr lang="pt-BR" altLang="pt-BR" b="1" dirty="0"/>
              <a:t>Crianças: 0,01-0,05 mg/kg/dose</a:t>
            </a:r>
          </a:p>
          <a:p>
            <a:pPr lvl="1"/>
            <a:r>
              <a:rPr lang="pt-BR" altLang="pt-BR" b="1" dirty="0"/>
              <a:t>Repetir a cada 15 a 30 min.</a:t>
            </a:r>
          </a:p>
          <a:p>
            <a:endParaRPr lang="pt-BR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BC2C5409-8515-1D72-3278-5478EE7E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819"/>
            <a:ext cx="2743378" cy="37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AC20A36-93DA-5A2B-D66A-9A19B093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378" y="52073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4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F26C2-59A7-280B-4EA6-5271CC13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62" y="389840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highlight>
                  <a:srgbClr val="00FF00"/>
                </a:highlight>
              </a:rPr>
              <a:t>Estudo no TOXCEN em 2002 (246 casos)</a:t>
            </a:r>
            <a:br>
              <a:rPr lang="pt-BR" b="1" dirty="0">
                <a:highlight>
                  <a:srgbClr val="00FF00"/>
                </a:highlight>
              </a:rPr>
            </a:br>
            <a:r>
              <a:rPr lang="pt-BR" b="1" dirty="0">
                <a:highlight>
                  <a:srgbClr val="00FF00"/>
                </a:highlight>
              </a:rPr>
              <a:t>Relação: Gravidade/Nº de ampolas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8FB35E-B377-64C9-04B8-758DBD3C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altLang="pt-BR" b="1" dirty="0"/>
              <a:t>Intoxicação leve</a:t>
            </a:r>
          </a:p>
          <a:p>
            <a:pPr lvl="1"/>
            <a:r>
              <a:rPr lang="pt-BR" altLang="pt-BR" b="1" dirty="0"/>
              <a:t>14-22 ampolas (m=20)</a:t>
            </a:r>
          </a:p>
          <a:p>
            <a:r>
              <a:rPr lang="pt-BR" altLang="pt-BR" b="1" dirty="0"/>
              <a:t>Intoxicação moderada</a:t>
            </a:r>
          </a:p>
          <a:p>
            <a:pPr lvl="1"/>
            <a:r>
              <a:rPr lang="pt-BR" altLang="pt-BR" b="1" dirty="0"/>
              <a:t>33-45 ampolas (m=20 a 50)</a:t>
            </a:r>
          </a:p>
          <a:p>
            <a:r>
              <a:rPr lang="pt-BR" altLang="pt-BR" b="1" dirty="0"/>
              <a:t>Intoxicação grave</a:t>
            </a:r>
          </a:p>
          <a:p>
            <a:pPr marL="457200" lvl="1" indent="0">
              <a:buNone/>
            </a:pPr>
            <a:r>
              <a:rPr lang="pt-BR" altLang="pt-BR" b="1" dirty="0"/>
              <a:t> 53 -71 ampolas (m= &gt;50</a:t>
            </a:r>
          </a:p>
          <a:p>
            <a:pPr marL="457200" lvl="1" indent="0">
              <a:buNone/>
            </a:pPr>
            <a:endParaRPr lang="pt-BR" altLang="pt-BR" b="1" dirty="0"/>
          </a:p>
          <a:p>
            <a:pPr marL="457200" lvl="1" indent="0">
              <a:buNone/>
            </a:pPr>
            <a:endParaRPr lang="pt-BR" altLang="pt-BR" b="1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18BF1AD-2170-186D-31D0-B34357FC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737" y="80642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6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6D19E-1C5D-C56E-E2E2-068A9EBA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56" y="365125"/>
            <a:ext cx="10427043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PRALIDOXINA (CONTRATHION)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4CCEB-DF0F-2CDC-CA38-E5AD5281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977" y="1455351"/>
            <a:ext cx="10740082" cy="4620012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b="1" dirty="0"/>
              <a:t>Ação: reativa a </a:t>
            </a:r>
            <a:r>
              <a:rPr lang="pt-BR" altLang="pt-BR" b="1" dirty="0" err="1"/>
              <a:t>AChE</a:t>
            </a:r>
            <a:r>
              <a:rPr lang="pt-BR" altLang="pt-BR" b="1" dirty="0"/>
              <a:t> inibida, protege a não inibida e  potencializa os efeitos da atropina </a:t>
            </a:r>
          </a:p>
          <a:p>
            <a:r>
              <a:rPr lang="pt-BR" altLang="pt-BR" b="1" dirty="0"/>
              <a:t>CARB: pouco indicada </a:t>
            </a:r>
          </a:p>
          <a:p>
            <a:r>
              <a:rPr lang="pt-BR" altLang="pt-BR" b="1" dirty="0"/>
              <a:t>OF+CARB: usar </a:t>
            </a:r>
            <a:r>
              <a:rPr lang="pt-BR" altLang="pt-BR" b="1" dirty="0" err="1"/>
              <a:t>pralidoxina</a:t>
            </a:r>
            <a:r>
              <a:rPr lang="pt-BR" altLang="pt-BR" b="1" dirty="0"/>
              <a:t> </a:t>
            </a:r>
          </a:p>
          <a:p>
            <a:r>
              <a:rPr lang="pt-BR" altLang="pt-BR" b="1" dirty="0"/>
              <a:t>Início: precoce (primeiras 24 h) </a:t>
            </a:r>
          </a:p>
          <a:p>
            <a:r>
              <a:rPr lang="pt-BR" altLang="pt-BR" b="1" dirty="0"/>
              <a:t>Efeito preponderante nas </a:t>
            </a:r>
            <a:r>
              <a:rPr lang="pt-BR" altLang="pt-BR" b="1" dirty="0" err="1"/>
              <a:t>manisf</a:t>
            </a:r>
            <a:r>
              <a:rPr lang="pt-BR" altLang="pt-BR" b="1"/>
              <a:t>, nicotínicas.</a:t>
            </a:r>
            <a:endParaRPr lang="pt-BR" altLang="pt-BR" b="1" dirty="0"/>
          </a:p>
          <a:p>
            <a:r>
              <a:rPr lang="pt-BR" altLang="pt-BR" b="1" dirty="0"/>
              <a:t>Frequência: repetir após 1 h ou 4-6 h (casos graves) </a:t>
            </a:r>
          </a:p>
          <a:p>
            <a:r>
              <a:rPr lang="pt-BR" altLang="pt-BR" b="1" dirty="0"/>
              <a:t>Uso EV, diluída em 150 ml, SF, 30 min </a:t>
            </a:r>
          </a:p>
          <a:p>
            <a:r>
              <a:rPr lang="pt-BR" altLang="pt-BR" b="1" dirty="0"/>
              <a:t>Frasco ampola: 200mg</a:t>
            </a:r>
          </a:p>
          <a:p>
            <a:endParaRPr lang="pt-BR" altLang="pt-BR" b="1" dirty="0"/>
          </a:p>
          <a:p>
            <a:pPr marL="0" indent="0">
              <a:buNone/>
            </a:pPr>
            <a:r>
              <a:rPr lang="pt-BR" altLang="pt-BR" b="1" dirty="0"/>
              <a:t>          </a:t>
            </a:r>
            <a:r>
              <a:rPr lang="pt-BR" altLang="pt-BR" b="1" dirty="0">
                <a:highlight>
                  <a:srgbClr val="00FF00"/>
                </a:highlight>
              </a:rPr>
              <a:t>OBS :Não substitui a atropina.</a:t>
            </a:r>
          </a:p>
          <a:p>
            <a:endParaRPr lang="pt-B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86B198B-CC33-16C1-2A54-E468FEA4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45" y="2007193"/>
            <a:ext cx="2557735" cy="34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20F2F56-379A-A640-B151-6BF94C2E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193" y="28514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3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A100D-D85B-A252-CEA0-E68D6D2F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EVOLUÇÃO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314C67-0C3D-E1D7-DBDF-8152576E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altLang="pt-BR" b="1" dirty="0"/>
              <a:t>Período crítico: primeiras 4-6h </a:t>
            </a:r>
          </a:p>
          <a:p>
            <a:r>
              <a:rPr lang="pt-BR" altLang="pt-BR" b="1" dirty="0"/>
              <a:t>Diminuem risco de complicações: Descontaminação imediata e doses eficazes de atropina</a:t>
            </a:r>
          </a:p>
          <a:p>
            <a:r>
              <a:rPr lang="pt-BR" altLang="pt-BR" b="1" dirty="0"/>
              <a:t>Assintomáticos: observação de 6 h </a:t>
            </a:r>
          </a:p>
          <a:p>
            <a:r>
              <a:rPr lang="pt-BR" altLang="pt-BR" b="1" dirty="0"/>
              <a:t>Aparecendo sintomas: iniciar tratamento</a:t>
            </a:r>
          </a:p>
          <a:p>
            <a:r>
              <a:rPr lang="pt-BR" altLang="pt-BR" b="1" dirty="0"/>
              <a:t>OF: recuperação mais lenta (+ </a:t>
            </a:r>
            <a:r>
              <a:rPr lang="pt-BR" altLang="pt-BR" b="1" dirty="0" err="1"/>
              <a:t>lipossol</a:t>
            </a:r>
            <a:r>
              <a:rPr lang="pt-BR" altLang="pt-BR" b="1" dirty="0"/>
              <a:t>)</a:t>
            </a:r>
          </a:p>
          <a:p>
            <a:r>
              <a:rPr lang="pt-BR" altLang="pt-BR" b="1" dirty="0"/>
              <a:t>CARB: recuperação mais rápida (6h) </a:t>
            </a:r>
          </a:p>
          <a:p>
            <a:r>
              <a:rPr lang="pt-BR" altLang="pt-BR" b="1" dirty="0"/>
              <a:t>Sem intercorrências: alta em 24 horas</a:t>
            </a:r>
          </a:p>
          <a:p>
            <a:r>
              <a:rPr lang="pt-BR" altLang="pt-BR" b="1" dirty="0"/>
              <a:t>Graves: UTI</a:t>
            </a:r>
          </a:p>
          <a:p>
            <a:endParaRPr lang="pt-BR" altLang="pt-BR" b="1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3133101-0EB3-AEB8-3E9C-D7D6F0D9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35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2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9E037-99BF-D397-C78F-4A6D4CE0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COMPLICAÇÕES NEUROLÓGICAS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775642-D740-A1D8-28AE-1DBDCE46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87" y="211540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b="1" dirty="0"/>
              <a:t>SÍNDROME INTERMEDIÁRIA</a:t>
            </a:r>
          </a:p>
          <a:p>
            <a:pPr marL="0" indent="0">
              <a:buNone/>
            </a:pPr>
            <a:r>
              <a:rPr lang="pt-BR" altLang="pt-BR" b="1" dirty="0"/>
              <a:t>    Diagnóstico: clínico</a:t>
            </a:r>
          </a:p>
          <a:p>
            <a:pPr marL="0" indent="0">
              <a:buNone/>
            </a:pPr>
            <a:r>
              <a:rPr lang="pt-BR" altLang="pt-BR" b="1" dirty="0"/>
              <a:t>     Tratamento: </a:t>
            </a:r>
          </a:p>
          <a:p>
            <a:pPr marL="457200" lvl="1" indent="0">
              <a:buNone/>
            </a:pPr>
            <a:r>
              <a:rPr lang="pt-BR" altLang="pt-BR" b="1" dirty="0"/>
              <a:t>Medidas de suporte: hidroeletrolítico</a:t>
            </a:r>
          </a:p>
          <a:p>
            <a:r>
              <a:rPr lang="pt-BR" altLang="pt-BR" b="1" dirty="0"/>
              <a:t>POLINEUROPATIA TARDIA</a:t>
            </a:r>
          </a:p>
          <a:p>
            <a:pPr marL="0" indent="0">
              <a:buNone/>
            </a:pPr>
            <a:r>
              <a:rPr lang="pt-BR" altLang="pt-BR" b="1" dirty="0"/>
              <a:t>    Diagnóstico: Clínico/NTE presente no SNC e SNP</a:t>
            </a:r>
          </a:p>
          <a:p>
            <a:pPr marL="0" indent="0">
              <a:buNone/>
            </a:pPr>
            <a:r>
              <a:rPr lang="pt-BR" altLang="pt-BR" b="1" dirty="0"/>
              <a:t>    Manifestações clínicas progressivas e irreversíveis.      </a:t>
            </a:r>
          </a:p>
          <a:p>
            <a:pPr marL="0" indent="0">
              <a:buNone/>
            </a:pPr>
            <a:r>
              <a:rPr lang="pt-BR" altLang="pt-BR" b="1" dirty="0"/>
              <a:t>Fisioterapia e exercícios</a:t>
            </a:r>
          </a:p>
          <a:p>
            <a:pPr marL="0" indent="0">
              <a:buNone/>
            </a:pPr>
            <a:r>
              <a:rPr lang="pt-BR" altLang="pt-BR" b="1" dirty="0"/>
              <a:t>     Alta: acompanhamento neurológico </a:t>
            </a:r>
          </a:p>
          <a:p>
            <a:pPr marL="457200" lvl="1" indent="0">
              <a:buNone/>
            </a:pPr>
            <a:r>
              <a:rPr lang="pt-BR" altLang="pt-BR" b="1" dirty="0"/>
              <a:t>Casos leves: recuperação variável</a:t>
            </a:r>
          </a:p>
          <a:p>
            <a:pPr marL="457200" lvl="1" indent="0">
              <a:buNone/>
            </a:pPr>
            <a:r>
              <a:rPr lang="pt-BR" altLang="pt-BR" b="1" dirty="0"/>
              <a:t>Casos graves: sintomas persistentes principalmente espasticidade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6802383-3857-01D2-04AB-D959218B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03" y="68103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69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3680E-4EAE-D818-56CB-797C0FA4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CHUMBINHO É UM CARBAMATO</a:t>
            </a:r>
            <a:br>
              <a:rPr lang="pt-BR" b="1" dirty="0">
                <a:highlight>
                  <a:srgbClr val="00FF00"/>
                </a:highlight>
              </a:rPr>
            </a:br>
            <a:r>
              <a:rPr lang="pt-BR" b="1" dirty="0">
                <a:highlight>
                  <a:srgbClr val="00FF00"/>
                </a:highlight>
              </a:rPr>
              <a:t>“ NÃO É RATICIDA”</a:t>
            </a:r>
            <a:br>
              <a:rPr lang="pt-BR" b="1" dirty="0">
                <a:highlight>
                  <a:srgbClr val="00FF00"/>
                </a:highlight>
              </a:rPr>
            </a:br>
            <a:r>
              <a:rPr lang="pt-BR" b="1" dirty="0">
                <a:highlight>
                  <a:srgbClr val="00FF00"/>
                </a:highlight>
              </a:rPr>
              <a:t> </a:t>
            </a:r>
          </a:p>
        </p:txBody>
      </p:sp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A48B661-7D3B-21E2-29ED-692348E0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911" y="545862"/>
            <a:ext cx="2077866" cy="964087"/>
          </a:xfrm>
          <a:prstGeom prst="rect">
            <a:avLst/>
          </a:prstGeom>
        </p:spPr>
      </p:pic>
      <p:pic>
        <p:nvPicPr>
          <p:cNvPr id="7170" name="Picture 2" descr="Bem Estar - Agrotóxico usado irregularmente contra ratos é proibido ...">
            <a:extLst>
              <a:ext uri="{FF2B5EF4-FFF2-40B4-BE49-F238E27FC236}">
                <a16:creationId xmlns:a16="http://schemas.microsoft.com/office/drawing/2014/main" id="{797B6863-3CA1-70B2-0046-5ECB00AEE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31" y="1887107"/>
            <a:ext cx="5461687" cy="40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ferente de 5">
            <a:extLst>
              <a:ext uri="{FF2B5EF4-FFF2-40B4-BE49-F238E27FC236}">
                <a16:creationId xmlns:a16="http://schemas.microsoft.com/office/drawing/2014/main" id="{282175B5-3AB5-1DA7-417B-3E0E1F16C2A4}"/>
              </a:ext>
            </a:extLst>
          </p:cNvPr>
          <p:cNvSpPr/>
          <p:nvPr/>
        </p:nvSpPr>
        <p:spPr>
          <a:xfrm>
            <a:off x="7772400" y="1329212"/>
            <a:ext cx="45719" cy="54745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2B064-E4EE-294E-1E86-239BA231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sz="3600" dirty="0">
                <a:highlight>
                  <a:srgbClr val="FF0000"/>
                </a:highlight>
              </a:rPr>
            </a:br>
            <a:r>
              <a:rPr lang="pt-BR" sz="3600" dirty="0">
                <a:highlight>
                  <a:srgbClr val="00FF00"/>
                </a:highlight>
              </a:rPr>
              <a:t>DOMÉSTICO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13448A-A173-F163-3B64-86D5B933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95"/>
            <a:ext cx="10515600" cy="4351338"/>
          </a:xfrm>
        </p:spPr>
        <p:txBody>
          <a:bodyPr/>
          <a:lstStyle/>
          <a:p>
            <a:r>
              <a:rPr lang="pt-BR" dirty="0" err="1"/>
              <a:t>Baraticida</a:t>
            </a:r>
            <a:endParaRPr lang="pt-BR" dirty="0"/>
          </a:p>
          <a:p>
            <a:r>
              <a:rPr lang="pt-BR" dirty="0"/>
              <a:t>Raticida</a:t>
            </a:r>
          </a:p>
          <a:p>
            <a:r>
              <a:rPr lang="pt-BR" dirty="0"/>
              <a:t>Piolhos/carrapatos.</a:t>
            </a:r>
          </a:p>
          <a:p>
            <a:r>
              <a:rPr lang="pt-BR" dirty="0"/>
              <a:t>Repelentes</a:t>
            </a:r>
          </a:p>
          <a:p>
            <a:r>
              <a:rPr lang="pt-BR" dirty="0"/>
              <a:t>Desinfetantes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2BC25B-FC7C-8453-CDA7-B4F7A4E7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534" y="532927"/>
            <a:ext cx="4118018" cy="5583753"/>
          </a:xfrm>
          <a:prstGeom prst="rect">
            <a:avLst/>
          </a:prstGeom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CB6343E-4BD7-B2AE-F227-D55B36B3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4" y="118892"/>
            <a:ext cx="2102708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2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F7FE-5499-65C2-B60C-6BFB5926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highlight>
                  <a:srgbClr val="00FF00"/>
                </a:highlight>
              </a:rPr>
              <a:t>PÍRETROS E DERIVADOS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0CBD77-4B42-D2DC-A20B-AFF39A65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992" y="1530051"/>
            <a:ext cx="10179107" cy="52414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altLang="pt-BR" sz="2800" b="1" dirty="0"/>
              <a:t>Piretróides</a:t>
            </a:r>
            <a:r>
              <a:rPr lang="pt-BR" altLang="pt-BR" b="1" dirty="0"/>
              <a:t>: sintético</a:t>
            </a:r>
          </a:p>
          <a:p>
            <a:pPr lvl="1"/>
            <a:r>
              <a:rPr lang="pt-BR" altLang="pt-BR" b="1" dirty="0"/>
              <a:t> maior estabilidade</a:t>
            </a:r>
          </a:p>
          <a:p>
            <a:pPr lvl="1"/>
            <a:r>
              <a:rPr lang="pt-BR" altLang="pt-BR" b="1" dirty="0"/>
              <a:t> menor potencial alergênico </a:t>
            </a:r>
          </a:p>
          <a:p>
            <a:pPr lvl="1"/>
            <a:r>
              <a:rPr lang="pt-BR" altLang="pt-BR" b="1" dirty="0"/>
              <a:t>Não acumula em tecidos.      </a:t>
            </a:r>
          </a:p>
          <a:p>
            <a:pPr marL="0" indent="0">
              <a:buNone/>
            </a:pPr>
            <a:r>
              <a:rPr lang="pt-BR" altLang="pt-BR" b="1" dirty="0"/>
              <a:t>      Ação: paralisia (efeito nocaute)</a:t>
            </a:r>
          </a:p>
          <a:p>
            <a:pPr lvl="1"/>
            <a:r>
              <a:rPr lang="pt-BR" altLang="pt-BR" b="1" dirty="0"/>
              <a:t> SNC e SNP: prolongam abertura dos canais de </a:t>
            </a:r>
          </a:p>
          <a:p>
            <a:pPr marL="457200" lvl="1" indent="0">
              <a:buNone/>
            </a:pPr>
            <a:r>
              <a:rPr lang="pt-BR" altLang="pt-BR" b="1" dirty="0"/>
              <a:t>de sódio da membrana, retardando repolarização.</a:t>
            </a:r>
          </a:p>
          <a:p>
            <a:pPr marL="0" indent="0">
              <a:buNone/>
            </a:pPr>
            <a:r>
              <a:rPr lang="pt-BR" altLang="pt-BR" b="1" dirty="0"/>
              <a:t>     Meio ambiente:</a:t>
            </a:r>
          </a:p>
          <a:p>
            <a:pPr lvl="1"/>
            <a:r>
              <a:rPr lang="pt-BR" altLang="pt-BR" b="1" dirty="0"/>
              <a:t>rapidamente degradados no solo e plantas, instáveis à luz, ar e condições alcalinas</a:t>
            </a:r>
          </a:p>
          <a:p>
            <a:pPr lvl="1"/>
            <a:r>
              <a:rPr lang="pt-BR" altLang="pt-BR" b="1" dirty="0"/>
              <a:t>não são esperados resíduos em plantas e alimentos</a:t>
            </a:r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BCEB180-A10C-489F-D9FB-BE4AF32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77" y="1530050"/>
            <a:ext cx="3140338" cy="30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96172F9-D8AA-CDE4-70F3-4BBA6623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76" y="465544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0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EE7B0-F8A0-6DDD-B744-6A616C11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QUADRO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3430E-CFB2-F79C-E97E-BA6D9132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altLang="pt-BR" b="1" dirty="0"/>
              <a:t>Confusão, tontura, irritabilidade, cefaleia</a:t>
            </a:r>
          </a:p>
          <a:p>
            <a:r>
              <a:rPr lang="pt-BR" altLang="pt-BR" b="1" dirty="0"/>
              <a:t>Parestesia  lábio/língua</a:t>
            </a:r>
          </a:p>
          <a:p>
            <a:r>
              <a:rPr lang="pt-BR" altLang="pt-BR" b="1" dirty="0"/>
              <a:t>Broncoespasmo, depressão respiratória</a:t>
            </a:r>
          </a:p>
          <a:p>
            <a:r>
              <a:rPr lang="pt-BR" altLang="pt-BR" b="1" dirty="0"/>
              <a:t>Náusea/vômitos/diarreia</a:t>
            </a:r>
          </a:p>
          <a:p>
            <a:r>
              <a:rPr lang="pt-BR" altLang="pt-BR" b="1" dirty="0"/>
              <a:t>Ataxia, fasciculações,    incoordenação motora, convulsões</a:t>
            </a:r>
          </a:p>
          <a:p>
            <a:r>
              <a:rPr lang="pt-BR" altLang="pt-BR" b="1" dirty="0"/>
              <a:t>Eritema, pápulas, bolhas, vesículas, prurido intenso.</a:t>
            </a:r>
          </a:p>
          <a:p>
            <a:r>
              <a:rPr lang="pt-BR" altLang="pt-BR" b="1" dirty="0"/>
              <a:t>Irritação ocular</a:t>
            </a:r>
          </a:p>
          <a:p>
            <a:r>
              <a:rPr lang="pt-BR" altLang="pt-BR" b="1" dirty="0"/>
              <a:t>Anafilaxia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5E09545-A87D-111A-1F9E-9038F233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34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16333-F166-00B7-E05C-9E2F15C1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B5591-4638-1C0D-487A-A842FF4C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altLang="pt-BR" b="1" dirty="0"/>
              <a:t>Ingestão pequena: descontaminação local</a:t>
            </a:r>
          </a:p>
          <a:p>
            <a:r>
              <a:rPr lang="pt-BR" altLang="pt-BR" b="1" dirty="0"/>
              <a:t>Ingestão de risco: CA</a:t>
            </a:r>
          </a:p>
          <a:p>
            <a:r>
              <a:rPr lang="pt-BR" altLang="pt-BR" b="1" dirty="0"/>
              <a:t>Observação durante (6 h)</a:t>
            </a:r>
          </a:p>
          <a:p>
            <a:r>
              <a:rPr lang="pt-BR" altLang="pt-BR" b="1" dirty="0"/>
              <a:t>Superdosagem: rara</a:t>
            </a:r>
          </a:p>
          <a:p>
            <a:pPr lvl="1"/>
            <a:r>
              <a:rPr lang="pt-BR" altLang="pt-BR" b="1" dirty="0"/>
              <a:t> Vômito: não provocar</a:t>
            </a:r>
          </a:p>
          <a:p>
            <a:pPr lvl="1"/>
            <a:r>
              <a:rPr lang="pt-BR" altLang="pt-BR" b="1" dirty="0"/>
              <a:t> LG+IOT: presença de solvente</a:t>
            </a:r>
          </a:p>
          <a:p>
            <a:r>
              <a:rPr lang="pt-BR" altLang="pt-BR" b="1" dirty="0"/>
              <a:t>Tratamento sintomático e manutenção</a:t>
            </a:r>
          </a:p>
          <a:p>
            <a:pPr lvl="1"/>
            <a:r>
              <a:rPr lang="pt-BR" altLang="pt-BR" b="1" dirty="0"/>
              <a:t> Anti-histamínicos: processo alérgico</a:t>
            </a:r>
          </a:p>
          <a:p>
            <a:pPr lvl="1"/>
            <a:r>
              <a:rPr lang="pt-BR" altLang="pt-BR" b="1" dirty="0"/>
              <a:t> Diazepam: convulsões</a:t>
            </a:r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8D18EDF-F732-F8E0-F981-95820142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0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3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88D9-FE22-14D4-CD83-8FE5900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>
                <a:highlight>
                  <a:srgbClr val="00FF00"/>
                </a:highlight>
              </a:rPr>
              <a:t>PARAQUAT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648658-DE1E-9515-EBDA-FD5F34BD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13" y="1532238"/>
            <a:ext cx="9959590" cy="4553078"/>
          </a:xfrm>
        </p:spPr>
        <p:txBody>
          <a:bodyPr>
            <a:normAutofit/>
          </a:bodyPr>
          <a:lstStyle/>
          <a:p>
            <a:r>
              <a:rPr lang="pt-BR" altLang="pt-BR" b="1" dirty="0" err="1"/>
              <a:t>Agroquat</a:t>
            </a:r>
            <a:r>
              <a:rPr lang="pt-BR" altLang="pt-BR" b="1" dirty="0"/>
              <a:t>®, </a:t>
            </a:r>
            <a:r>
              <a:rPr lang="pt-BR" altLang="pt-BR" b="1" dirty="0" err="1"/>
              <a:t>Gramoxone</a:t>
            </a:r>
            <a:r>
              <a:rPr lang="pt-BR" altLang="pt-BR" b="1" dirty="0"/>
              <a:t>®, </a:t>
            </a:r>
            <a:r>
              <a:rPr lang="pt-BR" altLang="pt-BR" b="1" dirty="0" err="1"/>
              <a:t>Pared</a:t>
            </a:r>
            <a:r>
              <a:rPr lang="pt-BR" altLang="pt-BR" b="1" dirty="0"/>
              <a:t>® </a:t>
            </a:r>
          </a:p>
          <a:p>
            <a:r>
              <a:rPr lang="pt-BR" altLang="pt-BR" b="1" dirty="0"/>
              <a:t>Associado a um </a:t>
            </a:r>
            <a:r>
              <a:rPr lang="pt-BR" altLang="pt-BR" b="1" dirty="0" err="1"/>
              <a:t>amargante</a:t>
            </a:r>
            <a:r>
              <a:rPr lang="pt-BR" altLang="pt-BR" b="1" dirty="0"/>
              <a:t> e um emetizante </a:t>
            </a:r>
          </a:p>
          <a:p>
            <a:r>
              <a:rPr lang="pt-BR" altLang="pt-BR" b="1" dirty="0"/>
              <a:t>Ação não esclarecida</a:t>
            </a:r>
          </a:p>
          <a:p>
            <a:r>
              <a:rPr lang="pt-BR" altLang="pt-BR" b="1" dirty="0"/>
              <a:t>Absorção pequena: TGI, pele, pulmão</a:t>
            </a:r>
          </a:p>
          <a:p>
            <a:r>
              <a:rPr lang="pt-BR" altLang="pt-BR" b="1" dirty="0"/>
              <a:t> Distribuição: ampla </a:t>
            </a:r>
          </a:p>
          <a:p>
            <a:pPr lvl="1"/>
            <a:r>
              <a:rPr lang="pt-BR" altLang="pt-BR" b="1" dirty="0"/>
              <a:t>atravessa barreira placentária </a:t>
            </a:r>
          </a:p>
          <a:p>
            <a:pPr lvl="1"/>
            <a:r>
              <a:rPr lang="pt-BR" altLang="pt-BR" b="1" dirty="0"/>
              <a:t>concentração pulmonar até 50 vezes  </a:t>
            </a:r>
          </a:p>
          <a:p>
            <a:pPr marL="457200" lvl="1" indent="0">
              <a:buNone/>
            </a:pPr>
            <a:r>
              <a:rPr lang="pt-BR" altLang="pt-BR" b="1" dirty="0"/>
              <a:t>    maior que a plasmática</a:t>
            </a:r>
          </a:p>
          <a:p>
            <a:r>
              <a:rPr lang="pt-BR" altLang="pt-BR" b="1" dirty="0"/>
              <a:t> Pico plasmático: 30 minutos - 2 h</a:t>
            </a:r>
          </a:p>
          <a:p>
            <a:endParaRPr lang="pt-B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95AEA7C-BCDB-84F7-5538-09D68AC7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99" y="1532238"/>
            <a:ext cx="3859509" cy="41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918A684-2750-F4CE-25EC-3DB7D785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170" y="252909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4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241C37D-9A26-A18B-D255-E6D8AB03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8" y="365125"/>
            <a:ext cx="10773032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PARAQUAT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EB4FD-DF38-1322-E056-32762D96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altLang="pt-BR" b="1" dirty="0"/>
              <a:t>Uso agrícola: herbicida e desfolhante  </a:t>
            </a:r>
          </a:p>
          <a:p>
            <a:r>
              <a:rPr lang="pt-BR" altLang="pt-BR" b="1" dirty="0"/>
              <a:t> Início uso: década de 60 </a:t>
            </a:r>
          </a:p>
          <a:p>
            <a:r>
              <a:rPr lang="pt-BR" altLang="pt-BR" b="1" dirty="0"/>
              <a:t> Importância: intoxicações suicidas</a:t>
            </a:r>
          </a:p>
          <a:p>
            <a:r>
              <a:rPr lang="pt-BR" altLang="pt-BR" b="1" dirty="0"/>
              <a:t> Propriedades tóxicas complexas</a:t>
            </a:r>
          </a:p>
          <a:p>
            <a:r>
              <a:rPr lang="pt-BR" altLang="pt-BR" b="1" dirty="0"/>
              <a:t> Não existe antídoto</a:t>
            </a:r>
          </a:p>
          <a:p>
            <a:r>
              <a:rPr lang="pt-BR" altLang="pt-BR" b="1" dirty="0"/>
              <a:t> Alta morbimortalidade (70-90%)</a:t>
            </a:r>
          </a:p>
          <a:p>
            <a:r>
              <a:rPr lang="pt-BR" altLang="pt-BR" b="1" dirty="0"/>
              <a:t> Dose letal: 20 ml solução a 20%</a:t>
            </a:r>
          </a:p>
          <a:p>
            <a:r>
              <a:rPr lang="pt-BR" altLang="pt-BR" b="1" dirty="0"/>
              <a:t> Inativado no solo</a:t>
            </a:r>
          </a:p>
          <a:p>
            <a:endParaRPr lang="pt-BR" dirty="0"/>
          </a:p>
        </p:txBody>
      </p:sp>
      <p:pic>
        <p:nvPicPr>
          <p:cNvPr id="2" name="Imagem 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E8C2A0D-41BA-8B55-010A-801C8637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427" y="68103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9A8F4-31C4-6D50-FF83-A0B6D793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2" y="365125"/>
            <a:ext cx="10674178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QUADRO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5A739-FF88-BFFB-40F5-D73219D9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altLang="pt-BR" b="1" dirty="0"/>
              <a:t>Fase I: gastrintestinal</a:t>
            </a:r>
          </a:p>
          <a:p>
            <a:pPr lvl="1"/>
            <a:r>
              <a:rPr lang="pt-BR" altLang="pt-BR" b="1" dirty="0"/>
              <a:t> náusea, vômito, dor retroesternal e abdominal, diarreia: inflamação </a:t>
            </a:r>
          </a:p>
          <a:p>
            <a:r>
              <a:rPr lang="pt-BR" altLang="pt-BR" b="1" dirty="0"/>
              <a:t>Fase II: renal</a:t>
            </a:r>
          </a:p>
          <a:p>
            <a:pPr lvl="1"/>
            <a:r>
              <a:rPr lang="pt-BR" altLang="pt-BR" b="1" dirty="0"/>
              <a:t> lesão túbulos proximais &gt; insuficiência renal aguda</a:t>
            </a:r>
          </a:p>
          <a:p>
            <a:pPr lvl="1"/>
            <a:r>
              <a:rPr lang="pt-BR" altLang="pt-BR" b="1" dirty="0"/>
              <a:t> fígado: necrose hepática</a:t>
            </a:r>
          </a:p>
          <a:p>
            <a:r>
              <a:rPr lang="pt-BR" altLang="pt-BR" b="1" dirty="0"/>
              <a:t>Fase III: pulmonar</a:t>
            </a:r>
          </a:p>
          <a:p>
            <a:pPr lvl="1"/>
            <a:r>
              <a:rPr lang="pt-BR" altLang="pt-BR" b="1" dirty="0"/>
              <a:t> lesões pulmonares irreversíveis                         </a:t>
            </a:r>
          </a:p>
          <a:p>
            <a:pPr lvl="1"/>
            <a:r>
              <a:rPr lang="pt-BR" altLang="pt-BR" b="1" dirty="0"/>
              <a:t>Fibrose</a:t>
            </a:r>
          </a:p>
          <a:p>
            <a:pPr lvl="1"/>
            <a:r>
              <a:rPr lang="pt-BR" altLang="pt-BR" b="1" dirty="0"/>
              <a:t>morte por IR (consciência mantida)</a:t>
            </a:r>
          </a:p>
          <a:p>
            <a:pPr marL="0" indent="0">
              <a:buNone/>
            </a:pPr>
            <a:r>
              <a:rPr lang="pt-BR" altLang="pt-BR" b="1" dirty="0"/>
              <a:t>                       *Coração: Necrose no miocárdio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1A9C6DD-3D4D-FF1E-1325-E385248F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677" y="545862"/>
            <a:ext cx="2077866" cy="964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DC2CC-B763-B571-77FC-6DB7A1E9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49" y="2839266"/>
            <a:ext cx="2262983" cy="30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96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61F5E-4763-F37B-8844-7A4F39F5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26A30A-6D9F-04E5-5F57-1DD9D092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7" y="1865869"/>
            <a:ext cx="10540312" cy="43110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altLang="pt-BR" b="1" dirty="0"/>
              <a:t>Descontaminação </a:t>
            </a:r>
          </a:p>
          <a:p>
            <a:r>
              <a:rPr lang="pt-BR" altLang="pt-BR" b="1" dirty="0"/>
              <a:t> Lavagem Gástrica imediata (até 1 hora) </a:t>
            </a:r>
          </a:p>
          <a:p>
            <a:r>
              <a:rPr lang="pt-BR" altLang="pt-BR" b="1" dirty="0"/>
              <a:t>  Êmese</a:t>
            </a:r>
          </a:p>
          <a:p>
            <a:r>
              <a:rPr lang="pt-BR" altLang="pt-BR" b="1" dirty="0"/>
              <a:t>   Carvão ativado   </a:t>
            </a:r>
          </a:p>
          <a:p>
            <a:pPr marL="457200" lvl="1" indent="0">
              <a:buNone/>
            </a:pPr>
            <a:r>
              <a:rPr lang="pt-BR" altLang="pt-BR" b="1" dirty="0"/>
              <a:t>    Terra de </a:t>
            </a:r>
            <a:r>
              <a:rPr lang="pt-BR" altLang="pt-BR" b="1" dirty="0" err="1"/>
              <a:t>Füller</a:t>
            </a:r>
            <a:r>
              <a:rPr lang="pt-BR" altLang="pt-BR" b="1" dirty="0"/>
              <a:t>: 60 g em 200 ml de manitol,</a:t>
            </a:r>
          </a:p>
          <a:p>
            <a:pPr marL="457200" lvl="1" indent="0">
              <a:buNone/>
            </a:pPr>
            <a:r>
              <a:rPr lang="pt-BR" altLang="pt-BR" b="1" dirty="0"/>
              <a:t>      6/6 h por 3 dias. VO ou SOG</a:t>
            </a:r>
          </a:p>
          <a:p>
            <a:pPr marL="457200" lvl="1" indent="0">
              <a:buNone/>
            </a:pPr>
            <a:endParaRPr lang="pt-BR" altLang="pt-BR" b="1" dirty="0"/>
          </a:p>
          <a:p>
            <a:endParaRPr lang="pt-BR" altLang="pt-BR" b="1" dirty="0"/>
          </a:p>
          <a:p>
            <a:r>
              <a:rPr lang="pt-BR" altLang="pt-BR" b="1" dirty="0"/>
              <a:t>Medidas sintomáticas e de manutenção</a:t>
            </a:r>
          </a:p>
          <a:p>
            <a:pPr lvl="1"/>
            <a:r>
              <a:rPr lang="pt-BR" altLang="pt-BR" b="1" dirty="0"/>
              <a:t>Controvérsia: Ciclofosfamida</a:t>
            </a:r>
          </a:p>
          <a:p>
            <a:pPr lvl="1"/>
            <a:r>
              <a:rPr lang="pt-BR" altLang="pt-BR" b="1" dirty="0"/>
              <a:t>                          </a:t>
            </a:r>
            <a:r>
              <a:rPr lang="pt-BR" altLang="pt-BR" b="1" dirty="0" err="1"/>
              <a:t>Corticóides</a:t>
            </a:r>
            <a:endParaRPr lang="pt-BR" altLang="pt-BR" b="1" dirty="0"/>
          </a:p>
          <a:p>
            <a:pPr lvl="1"/>
            <a:r>
              <a:rPr lang="pt-BR" altLang="pt-BR" b="1" dirty="0"/>
              <a:t>                           </a:t>
            </a:r>
            <a:r>
              <a:rPr lang="pt-BR" altLang="pt-BR" b="1" dirty="0" err="1"/>
              <a:t>Acetilcisteína</a:t>
            </a:r>
            <a:endParaRPr lang="pt-BR" altLang="pt-BR" b="1" dirty="0"/>
          </a:p>
          <a:p>
            <a:pPr lvl="1"/>
            <a:r>
              <a:rPr lang="pt-BR" altLang="pt-BR" b="1" dirty="0"/>
              <a:t>                            Altas dose de Vitamina C</a:t>
            </a:r>
          </a:p>
          <a:p>
            <a:pPr lvl="1"/>
            <a:r>
              <a:rPr lang="pt-BR" altLang="pt-BR" b="1" dirty="0"/>
              <a:t>Oxigênio: </a:t>
            </a:r>
            <a:r>
              <a:rPr lang="pt-BR" altLang="pt-BR" b="1" dirty="0" err="1"/>
              <a:t>contra-indicado</a:t>
            </a:r>
            <a:endParaRPr lang="pt-BR" altLang="pt-BR" b="1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D6958AD-2CA6-EC9D-5277-BDFB0306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779" y="365125"/>
            <a:ext cx="2077866" cy="964087"/>
          </a:xfrm>
          <a:prstGeom prst="rect">
            <a:avLst/>
          </a:prstGeom>
        </p:spPr>
      </p:pic>
      <p:pic>
        <p:nvPicPr>
          <p:cNvPr id="1030" name="Picture 6" descr="Fuller's earth - Alchetron, The Free Social Encyclopedia">
            <a:extLst>
              <a:ext uri="{FF2B5EF4-FFF2-40B4-BE49-F238E27FC236}">
                <a16:creationId xmlns:a16="http://schemas.microsoft.com/office/drawing/2014/main" id="{683F3149-135F-9FBE-1908-89545D47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73" y="2088292"/>
            <a:ext cx="315944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43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070DE-1205-E185-2EF1-6442BA4B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36"/>
            <a:ext cx="10515600" cy="1325563"/>
          </a:xfrm>
        </p:spPr>
        <p:txBody>
          <a:bodyPr/>
          <a:lstStyle/>
          <a:p>
            <a:r>
              <a:rPr lang="pt-BR" altLang="pt-BR" b="1" dirty="0">
                <a:highlight>
                  <a:srgbClr val="00FF00"/>
                </a:highlight>
              </a:rPr>
              <a:t>GLIFOSATO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5A407-2D04-23C7-DAF2-712F4D04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09" y="1285103"/>
            <a:ext cx="11771691" cy="4618809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b="1" dirty="0"/>
              <a:t>62% do total de Herbicida utilizado no Brasil(produção de soja transgênica)</a:t>
            </a:r>
          </a:p>
          <a:p>
            <a:r>
              <a:rPr lang="pt-BR" altLang="pt-BR" b="1" dirty="0"/>
              <a:t>Herbicida de amplo espectro </a:t>
            </a:r>
          </a:p>
          <a:p>
            <a:r>
              <a:rPr lang="pt-BR" altLang="pt-BR" b="1" dirty="0"/>
              <a:t>Inibe enzimas essenciais na síntese proteica</a:t>
            </a:r>
          </a:p>
          <a:p>
            <a:pPr marL="0" indent="0">
              <a:buNone/>
            </a:pPr>
            <a:r>
              <a:rPr lang="pt-BR" altLang="pt-BR" b="1" dirty="0"/>
              <a:t>   das plantas.</a:t>
            </a:r>
          </a:p>
          <a:p>
            <a:r>
              <a:rPr lang="pt-BR" altLang="pt-BR" b="1" dirty="0"/>
              <a:t>Considerado de Baixa toxicidade para mamíferos</a:t>
            </a:r>
          </a:p>
          <a:p>
            <a:r>
              <a:rPr lang="pt-BR" altLang="pt-BR" b="1" dirty="0"/>
              <a:t>Surfactante: toxicidade 3 vezes maior</a:t>
            </a:r>
          </a:p>
          <a:p>
            <a:pPr marL="0" indent="0">
              <a:buNone/>
            </a:pPr>
            <a:r>
              <a:rPr lang="pt-BR" altLang="pt-BR" b="1" dirty="0"/>
              <a:t>     (dermatológica)</a:t>
            </a:r>
          </a:p>
          <a:p>
            <a:r>
              <a:rPr lang="pt-BR" altLang="pt-BR" b="1" dirty="0"/>
              <a:t>Casos graves: ingestão de doses &gt; 200 ml</a:t>
            </a:r>
          </a:p>
          <a:p>
            <a:r>
              <a:rPr lang="pt-BR" altLang="pt-BR" b="1" dirty="0"/>
              <a:t>Casos moderados: ingestão de doses de 60 - 100 ml</a:t>
            </a:r>
          </a:p>
          <a:p>
            <a:r>
              <a:rPr lang="pt-BR" altLang="pt-BR" b="1" dirty="0"/>
              <a:t>Casos leves: ingestão de doses &lt; 60 ml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19B5EA4-155A-74AC-F321-7EBFF75F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2" y="287626"/>
            <a:ext cx="2077866" cy="964087"/>
          </a:xfrm>
          <a:prstGeom prst="rect">
            <a:avLst/>
          </a:prstGeom>
        </p:spPr>
      </p:pic>
      <p:pic>
        <p:nvPicPr>
          <p:cNvPr id="5122" name="Picture 2" descr="Colombia cancela uso del glifosato incluso contra las plantaciones ...">
            <a:extLst>
              <a:ext uri="{FF2B5EF4-FFF2-40B4-BE49-F238E27FC236}">
                <a16:creationId xmlns:a16="http://schemas.microsoft.com/office/drawing/2014/main" id="{49A21979-7783-3AD3-786E-A63F49BD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2" y="2249189"/>
            <a:ext cx="3948914" cy="22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3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2143-77BE-876F-981E-8AC79E56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highlight>
                  <a:srgbClr val="00FF00"/>
                </a:highlight>
              </a:rPr>
              <a:t>QUADRO CLÍNICO 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DBCEC-325C-27FB-B713-0DEBC494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b="1" dirty="0"/>
              <a:t>TGI: irritação mucosas e TGI, sensação de queimação na boca e na </a:t>
            </a:r>
            <a:r>
              <a:rPr lang="pt-BR" altLang="pt-BR" b="1" dirty="0" err="1"/>
              <a:t>retrofaringe</a:t>
            </a:r>
            <a:r>
              <a:rPr lang="pt-BR" altLang="pt-BR" b="1" dirty="0"/>
              <a:t>, salivação, vômitos, disfagia, epigastralgia, ulcerações orais, hematêmese e melena.</a:t>
            </a:r>
          </a:p>
          <a:p>
            <a:endParaRPr lang="pt-BR" altLang="pt-BR" b="1" dirty="0"/>
          </a:p>
          <a:p>
            <a:r>
              <a:rPr lang="pt-BR" altLang="pt-BR" b="1" dirty="0"/>
              <a:t>CV: hipotensão, choque e PCR.</a:t>
            </a:r>
          </a:p>
          <a:p>
            <a:endParaRPr lang="pt-BR" altLang="pt-BR" b="1" dirty="0"/>
          </a:p>
          <a:p>
            <a:r>
              <a:rPr lang="pt-BR" altLang="pt-BR" b="1" dirty="0"/>
              <a:t>Respiratórias: dispneia, tosse, broncoespasmo, edema pulmonar e IR.</a:t>
            </a:r>
          </a:p>
          <a:p>
            <a:endParaRPr lang="pt-BR" altLang="pt-BR" b="1" dirty="0"/>
          </a:p>
          <a:p>
            <a:r>
              <a:rPr lang="pt-BR" altLang="pt-BR" b="1" dirty="0"/>
              <a:t>Renal: oligúria, </a:t>
            </a:r>
            <a:r>
              <a:rPr lang="pt-BR" altLang="pt-BR" b="1" dirty="0" err="1"/>
              <a:t>anúria</a:t>
            </a:r>
            <a:r>
              <a:rPr lang="pt-BR" altLang="pt-BR" b="1" dirty="0"/>
              <a:t>, pode ocorrer hemólise.</a:t>
            </a:r>
          </a:p>
          <a:p>
            <a:endParaRPr lang="pt-BR" altLang="pt-BR" b="1" dirty="0"/>
          </a:p>
          <a:p>
            <a:r>
              <a:rPr lang="pt-BR" altLang="pt-BR" b="1" dirty="0"/>
              <a:t>SNC: tontura, </a:t>
            </a:r>
            <a:r>
              <a:rPr lang="pt-BR" altLang="pt-BR" b="1" dirty="0" err="1"/>
              <a:t>cefaléia</a:t>
            </a:r>
            <a:r>
              <a:rPr lang="pt-BR" altLang="pt-BR" b="1" dirty="0"/>
              <a:t>, confusão, coma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3ADC8E9-A708-2908-23B1-F9726821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97" y="45020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4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1AFBD-E901-D496-DB4F-3BF3B3CD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5BF93C-9612-F434-785A-F9EC2351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69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pt-BR" b="1" dirty="0"/>
              <a:t>DESCONTAMINAÇÃO</a:t>
            </a:r>
          </a:p>
          <a:p>
            <a:r>
              <a:rPr lang="pt-BR" altLang="pt-BR" b="1" dirty="0"/>
              <a:t>Lavagem gástrica(até 4 h) e carvão ativado</a:t>
            </a:r>
          </a:p>
          <a:p>
            <a:pPr marL="0" indent="0">
              <a:buNone/>
            </a:pPr>
            <a:r>
              <a:rPr lang="pt-BR" altLang="pt-BR" b="1" dirty="0"/>
              <a:t>SUPORTE E SINTOMÁTICOS</a:t>
            </a:r>
          </a:p>
          <a:p>
            <a:r>
              <a:rPr lang="pt-BR" altLang="pt-BR" b="1" dirty="0"/>
              <a:t>Assistência Respiratória </a:t>
            </a:r>
          </a:p>
          <a:p>
            <a:r>
              <a:rPr lang="pt-BR" altLang="pt-BR" b="1" dirty="0"/>
              <a:t>Estabelecer via EV (Hipotensão/choque)</a:t>
            </a:r>
          </a:p>
          <a:p>
            <a:r>
              <a:rPr lang="pt-BR" altLang="pt-BR" b="1" dirty="0"/>
              <a:t>Monitoramento da função renal</a:t>
            </a:r>
          </a:p>
          <a:p>
            <a:r>
              <a:rPr lang="pt-BR" altLang="pt-BR" b="1" dirty="0"/>
              <a:t>Acidose refratária: Bicarbonato de sódio</a:t>
            </a:r>
          </a:p>
          <a:p>
            <a:r>
              <a:rPr lang="pt-BR" b="1" dirty="0"/>
              <a:t>Inibidores da bomba de prótons, Antiácidos</a:t>
            </a:r>
          </a:p>
          <a:p>
            <a:r>
              <a:rPr lang="pt-BR" altLang="pt-BR" b="1" dirty="0"/>
              <a:t>Ingestão a partir de 0,5ml/kg, necessita de UTI.</a:t>
            </a:r>
          </a:p>
          <a:p>
            <a:endParaRPr lang="pt-BR" b="1" dirty="0"/>
          </a:p>
          <a:p>
            <a:endParaRPr lang="pt-BR" b="1" dirty="0"/>
          </a:p>
          <a:p>
            <a:endParaRPr lang="pt-BR" altLang="pt-BR" b="1" dirty="0"/>
          </a:p>
          <a:p>
            <a:endParaRPr lang="pt-BR" altLang="pt-BR" b="1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4A7BD4B-107C-1C75-7623-593FC49B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627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7E272-148B-0405-6B09-2854AB12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VETERINÁRIO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DD99A5-BD04-9AD5-92A3-152DA8F1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Carrapatos</a:t>
            </a:r>
          </a:p>
          <a:p>
            <a:r>
              <a:rPr lang="pt-BR" dirty="0"/>
              <a:t>Piolhos</a:t>
            </a:r>
          </a:p>
          <a:p>
            <a:r>
              <a:rPr lang="pt-BR" dirty="0"/>
              <a:t>Sarnas</a:t>
            </a:r>
          </a:p>
          <a:p>
            <a:r>
              <a:rPr lang="pt-BR" dirty="0" err="1"/>
              <a:t>Miíases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4EBA9-2DB9-A7ED-4D50-592181A5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10" y="498207"/>
            <a:ext cx="4421067" cy="59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826510D-A118-49C9-A81E-786C13F9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600" y="49213"/>
            <a:ext cx="2174724" cy="10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18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229066-D33B-AFEE-F237-43B0682B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0" y="1379928"/>
            <a:ext cx="11170694" cy="5478071"/>
          </a:xfrm>
        </p:spPr>
        <p:txBody>
          <a:bodyPr/>
          <a:lstStyle/>
          <a:p>
            <a:pPr marL="0" indent="0">
              <a:buNone/>
            </a:pPr>
            <a:r>
              <a:rPr lang="pt-BR" altLang="pt-BR" b="1" dirty="0"/>
              <a:t>SUBSTÂNCIAS ATIVAS </a:t>
            </a:r>
          </a:p>
          <a:p>
            <a:r>
              <a:rPr lang="pt-BR" altLang="pt-BR" b="1" dirty="0"/>
              <a:t>Antigamente: estricnina, tálio,</a:t>
            </a:r>
          </a:p>
          <a:p>
            <a:pPr marL="0" indent="0">
              <a:buNone/>
            </a:pPr>
            <a:r>
              <a:rPr lang="pt-BR" altLang="pt-BR" b="1" dirty="0"/>
              <a:t>   arsênico, fluoracetato de sódio.</a:t>
            </a:r>
          </a:p>
          <a:p>
            <a:r>
              <a:rPr lang="pt-BR" altLang="pt-BR" b="1" dirty="0"/>
              <a:t>Atualmente os autorizados</a:t>
            </a:r>
          </a:p>
          <a:p>
            <a:pPr marL="0" indent="0">
              <a:buNone/>
            </a:pPr>
            <a:r>
              <a:rPr lang="pt-BR" altLang="pt-BR" b="1" dirty="0"/>
              <a:t>    são os anticoagulantes (cumarínicos).</a:t>
            </a:r>
          </a:p>
          <a:p>
            <a:endParaRPr lang="pt-BR" altLang="pt-BR" b="1" dirty="0"/>
          </a:p>
          <a:p>
            <a:pPr marL="0" indent="0">
              <a:buNone/>
            </a:pPr>
            <a:r>
              <a:rPr lang="pt-BR" b="1" dirty="0"/>
              <a:t>MECANISMO DE AÇÃO</a:t>
            </a:r>
          </a:p>
          <a:p>
            <a:r>
              <a:rPr lang="pt-BR" b="1" dirty="0"/>
              <a:t>Alteração da coagulação Sanguínea.</a:t>
            </a:r>
          </a:p>
          <a:p>
            <a:r>
              <a:rPr lang="pt-BR" b="1" dirty="0"/>
              <a:t>Lesão dos capilares.   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89685F1-EF5C-A84E-28A2-79E5A7BF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RODENCIDAS (raticidas)</a:t>
            </a:r>
          </a:p>
        </p:txBody>
      </p:sp>
      <p:pic>
        <p:nvPicPr>
          <p:cNvPr id="11" name="Imagem 10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01A3CA0-6E08-F61D-A372-563F2669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36" y="133660"/>
            <a:ext cx="2077866" cy="964087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651A305-B448-15D8-853D-753A7B40D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 descr="Artículo especial: RECOMENDACIONES DE LA ASOCIACION AMERICANA PARA EL ...">
            <a:extLst>
              <a:ext uri="{FF2B5EF4-FFF2-40B4-BE49-F238E27FC236}">
                <a16:creationId xmlns:a16="http://schemas.microsoft.com/office/drawing/2014/main" id="{326CF490-94F5-9236-05B1-E739D379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32" y="1329212"/>
            <a:ext cx="4732374" cy="29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80495D9-9B05-1A9F-819A-FB20DE430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76" y="4065373"/>
            <a:ext cx="4377928" cy="28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04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3373F-1F12-6FBB-49B9-F264F2F0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6E561-439F-DAB4-E035-F64C317D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701" y="1509949"/>
            <a:ext cx="10515600" cy="4223586"/>
          </a:xfrm>
        </p:spPr>
        <p:txBody>
          <a:bodyPr/>
          <a:lstStyle/>
          <a:p>
            <a:r>
              <a:rPr lang="pt-BR" altLang="pt-BR" b="1" dirty="0"/>
              <a:t>Absorção: baixa na pele, intestinal  2-3 horas. </a:t>
            </a:r>
          </a:p>
          <a:p>
            <a:r>
              <a:rPr lang="pt-BR" altLang="pt-BR" b="1" dirty="0"/>
              <a:t>Inicio da ação: aproximadamente 12 h após ingestão.</a:t>
            </a:r>
          </a:p>
          <a:p>
            <a:r>
              <a:rPr lang="pt-BR" altLang="pt-BR" b="1" dirty="0"/>
              <a:t>Atravessam a barreira placentária</a:t>
            </a:r>
          </a:p>
          <a:p>
            <a:r>
              <a:rPr lang="pt-BR" altLang="pt-BR" b="1" dirty="0"/>
              <a:t>Pico de ação: 72 h a 96 h.</a:t>
            </a:r>
          </a:p>
          <a:p>
            <a:r>
              <a:rPr lang="pt-BR" altLang="pt-BR" b="1" dirty="0"/>
              <a:t>Metabolismo: hepático</a:t>
            </a:r>
          </a:p>
          <a:p>
            <a:pPr marL="0" indent="0">
              <a:buNone/>
            </a:pPr>
            <a:endParaRPr lang="pt-BR" altLang="pt-BR" b="1" dirty="0"/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FD4C33F-A43D-DC31-5E48-4728C6E8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61" y="545862"/>
            <a:ext cx="2077866" cy="9640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ED430B-ABDD-75E8-6A1A-0F5431D3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13" y="2474036"/>
            <a:ext cx="3394686" cy="33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99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5ACE3-3A9A-5E63-8532-48DFC5ED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00FF00"/>
                </a:highlight>
              </a:rPr>
              <a:t>QUADRO CLÍNICO</a:t>
            </a:r>
            <a:endParaRPr lang="pt-BR" b="1" dirty="0">
              <a:highlight>
                <a:srgbClr val="00FF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F6E76-4EDC-64DC-1A27-6C6C3474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/>
              <a:t>TGI: Náuseas, vômitos, cólicas abdominais e diarreia.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/>
              <a:t>ALT.. HEMORRÁGICAS: Epistaxe, gengivorragia, petéquias, equimoses, hematoma, hemoptise, hematúria, hematêmese e melena.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/>
              <a:t>OUTROS: Icterícia, hemorragia conjuntival, ”Rusch cutâneo”, febre, cefaleia e leucopenia.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1A0AE00-D06D-0117-C8A5-ECA8CB6F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76" y="68103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784EF-D4C6-AEBB-9B97-655AE1E5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FATORES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23390A-6CDD-87B9-D8E8-84AF1B2B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" y="1690688"/>
            <a:ext cx="10888666" cy="4482122"/>
          </a:xfrm>
        </p:spPr>
        <p:txBody>
          <a:bodyPr/>
          <a:lstStyle/>
          <a:p>
            <a:r>
              <a:rPr lang="pt-BR" altLang="pt-BR" b="1" dirty="0"/>
              <a:t>Hepatopatias prévias :                                 </a:t>
            </a:r>
          </a:p>
          <a:p>
            <a:pPr lvl="1"/>
            <a:r>
              <a:rPr lang="pt-BR" altLang="pt-BR" b="1" dirty="0"/>
              <a:t>maior severidade e controle mais difícil</a:t>
            </a:r>
          </a:p>
          <a:p>
            <a:pPr lvl="1"/>
            <a:endParaRPr lang="pt-BR" altLang="pt-BR" b="1" dirty="0"/>
          </a:p>
          <a:p>
            <a:r>
              <a:rPr lang="pt-BR" altLang="pt-BR" b="1" dirty="0"/>
              <a:t>Outros: </a:t>
            </a:r>
          </a:p>
          <a:p>
            <a:pPr lvl="1"/>
            <a:r>
              <a:rPr lang="pt-BR" altLang="pt-BR" b="1" dirty="0"/>
              <a:t>neonatos, </a:t>
            </a:r>
          </a:p>
          <a:p>
            <a:pPr lvl="1"/>
            <a:endParaRPr lang="pt-BR" altLang="pt-BR" b="1" dirty="0"/>
          </a:p>
          <a:p>
            <a:pPr lvl="1"/>
            <a:r>
              <a:rPr lang="pt-BR" altLang="pt-BR" b="1" dirty="0"/>
              <a:t>idosos, </a:t>
            </a:r>
          </a:p>
          <a:p>
            <a:pPr lvl="1"/>
            <a:endParaRPr lang="pt-BR" altLang="pt-BR" b="1" dirty="0"/>
          </a:p>
          <a:p>
            <a:pPr lvl="1"/>
            <a:r>
              <a:rPr lang="pt-BR" altLang="pt-BR" b="1" dirty="0"/>
              <a:t>deficientes em </a:t>
            </a:r>
            <a:r>
              <a:rPr lang="pt-BR" altLang="pt-BR" b="1" dirty="0" err="1"/>
              <a:t>vit</a:t>
            </a:r>
            <a:r>
              <a:rPr lang="pt-BR" altLang="pt-BR" b="1" dirty="0"/>
              <a:t> K (má alimentação, medicamentos que alteram flora intestinal, doenças de má absorção)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CA80C36-4CF4-26AE-F315-0ADD0AFA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934" y="454752"/>
            <a:ext cx="2077866" cy="964087"/>
          </a:xfrm>
          <a:prstGeom prst="rect">
            <a:avLst/>
          </a:prstGeom>
        </p:spPr>
      </p:pic>
      <p:pic>
        <p:nvPicPr>
          <p:cNvPr id="8194" name="Picture 2" descr="Hepatopatia congestiva: A saúde do nosso fígado – Espaço Saúde! - FCiências">
            <a:extLst>
              <a:ext uri="{FF2B5EF4-FFF2-40B4-BE49-F238E27FC236}">
                <a16:creationId xmlns:a16="http://schemas.microsoft.com/office/drawing/2014/main" id="{8B9F0E3F-9787-123E-6143-B6A7ED48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06" y="1825300"/>
            <a:ext cx="4854394" cy="27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05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9D2C5-5C68-A033-6D84-DAA3C55B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TRATAMENTO (ingestão intencional)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C2B41-2864-FE16-CE97-7DB6AF77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81" y="1507524"/>
            <a:ext cx="8562315" cy="4555073"/>
          </a:xfrm>
        </p:spPr>
        <p:txBody>
          <a:bodyPr>
            <a:normAutofit lnSpcReduction="10000"/>
          </a:bodyPr>
          <a:lstStyle/>
          <a:p>
            <a:r>
              <a:rPr lang="pt-BR" altLang="pt-BR" b="1" dirty="0"/>
              <a:t>Tempo de sangramento e história não confiável</a:t>
            </a:r>
          </a:p>
          <a:p>
            <a:r>
              <a:rPr lang="pt-BR" altLang="pt-BR" b="1" dirty="0"/>
              <a:t>Dose acima de 0,5 mg/Kg</a:t>
            </a:r>
          </a:p>
          <a:p>
            <a:pPr marL="0" indent="0">
              <a:buNone/>
            </a:pPr>
            <a:r>
              <a:rPr lang="pt-BR" altLang="pt-BR" b="1" dirty="0"/>
              <a:t>        </a:t>
            </a:r>
            <a:r>
              <a:rPr lang="pt-BR" altLang="pt-BR" sz="2400" b="1" dirty="0" err="1"/>
              <a:t>Êmese</a:t>
            </a:r>
            <a:r>
              <a:rPr lang="pt-BR" altLang="pt-BR" sz="2400" b="1" dirty="0"/>
              <a:t>: Contra indicado </a:t>
            </a:r>
          </a:p>
          <a:p>
            <a:pPr marL="457200" lvl="1" indent="0">
              <a:buNone/>
            </a:pPr>
            <a:r>
              <a:rPr lang="pt-BR" altLang="pt-BR" b="1" dirty="0"/>
              <a:t>   LG: até 2 h</a:t>
            </a:r>
          </a:p>
          <a:p>
            <a:pPr marL="457200" lvl="1" indent="0">
              <a:buNone/>
            </a:pPr>
            <a:r>
              <a:rPr lang="pt-BR" altLang="pt-BR" b="1" dirty="0"/>
              <a:t>   CA </a:t>
            </a:r>
          </a:p>
          <a:p>
            <a:pPr marL="457200" lvl="1" indent="0">
              <a:buNone/>
            </a:pPr>
            <a:r>
              <a:rPr lang="pt-BR" altLang="pt-BR" b="1" dirty="0"/>
              <a:t>   Dosagem do TAP </a:t>
            </a:r>
          </a:p>
          <a:p>
            <a:pPr marL="457200" lvl="1" indent="0">
              <a:buNone/>
            </a:pPr>
            <a:r>
              <a:rPr lang="pt-BR" altLang="pt-BR" b="1" dirty="0"/>
              <a:t>   </a:t>
            </a:r>
            <a:r>
              <a:rPr lang="pt-BR" altLang="pt-BR" b="1" dirty="0" err="1"/>
              <a:t>Kanakion</a:t>
            </a:r>
            <a:r>
              <a:rPr lang="pt-BR" altLang="pt-BR" b="1" dirty="0"/>
              <a:t>®: TAP alterado </a:t>
            </a:r>
          </a:p>
          <a:p>
            <a:pPr marL="457200" lvl="1" indent="0">
              <a:buNone/>
            </a:pPr>
            <a:r>
              <a:rPr lang="pt-BR" altLang="pt-BR" b="1" dirty="0"/>
              <a:t>                          Manifestação hemorrágica</a:t>
            </a:r>
          </a:p>
          <a:p>
            <a:pPr marL="457200" lvl="1" indent="0">
              <a:buNone/>
            </a:pPr>
            <a:r>
              <a:rPr lang="pt-BR" altLang="pt-BR" b="1" dirty="0"/>
              <a:t>                          Dose Adulto: 25mg IM/Crianças: 1mgkg</a:t>
            </a:r>
          </a:p>
          <a:p>
            <a:r>
              <a:rPr lang="pt-BR" altLang="pt-BR" b="1" dirty="0"/>
              <a:t>Casos de sangramento intenso:  Plasma a fresco congelado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7D8887A-14AC-F044-A1D2-99D4A6E8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944" y="1377763"/>
            <a:ext cx="2077866" cy="964087"/>
          </a:xfrm>
          <a:prstGeom prst="rect">
            <a:avLst/>
          </a:prstGeom>
        </p:spPr>
      </p:pic>
      <p:pic>
        <p:nvPicPr>
          <p:cNvPr id="7170" name="Picture 2" descr="Vitamina K 10mg 1ml (Kanakion) - Cristália - Hospitalar Distribuidora">
            <a:extLst>
              <a:ext uri="{FF2B5EF4-FFF2-40B4-BE49-F238E27FC236}">
                <a16:creationId xmlns:a16="http://schemas.microsoft.com/office/drawing/2014/main" id="{3797D23C-7568-85DE-63FF-39BEF4D0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22" y="2028924"/>
            <a:ext cx="3534374" cy="21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4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AA02D-4BBD-1B05-656D-DBE42ACD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TRATAMENTO (ingestão acidental</a:t>
            </a:r>
            <a:r>
              <a:rPr lang="pt-BR" dirty="0">
                <a:highlight>
                  <a:srgbClr val="00FF00"/>
                </a:highlight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D55422-F191-D39D-BA03-26AD6756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b="1" dirty="0"/>
              <a:t>   Crianças, adultos, dose única</a:t>
            </a:r>
          </a:p>
          <a:p>
            <a:pPr lvl="1"/>
            <a:r>
              <a:rPr lang="pt-BR" altLang="pt-BR" b="1" dirty="0">
                <a:sym typeface="Wingdings 3" panose="05040102010807070707" pitchFamily="18" charset="2"/>
              </a:rPr>
              <a:t>  </a:t>
            </a:r>
            <a:r>
              <a:rPr lang="pt-BR" altLang="pt-BR" b="1" dirty="0"/>
              <a:t>Observação por 6 horas</a:t>
            </a:r>
          </a:p>
          <a:p>
            <a:pPr lvl="1"/>
            <a:endParaRPr lang="pt-BR" altLang="pt-BR" b="1" dirty="0"/>
          </a:p>
          <a:p>
            <a:pPr lvl="1"/>
            <a:r>
              <a:rPr lang="pt-BR" altLang="pt-BR" b="1" dirty="0"/>
              <a:t> </a:t>
            </a:r>
            <a:r>
              <a:rPr lang="pt-BR" altLang="pt-BR" b="1" dirty="0">
                <a:sym typeface="Wingdings 3" panose="05040102010807070707" pitchFamily="18" charset="2"/>
              </a:rPr>
              <a:t> </a:t>
            </a:r>
            <a:r>
              <a:rPr lang="pt-BR" altLang="pt-BR" b="1" dirty="0"/>
              <a:t>NÃO fazer:</a:t>
            </a:r>
          </a:p>
          <a:p>
            <a:pPr lvl="2"/>
            <a:r>
              <a:rPr lang="pt-BR" altLang="pt-BR" b="1" dirty="0"/>
              <a:t>LG, CA, catártico</a:t>
            </a:r>
          </a:p>
          <a:p>
            <a:pPr lvl="2"/>
            <a:r>
              <a:rPr lang="pt-BR" altLang="pt-BR" b="1" dirty="0"/>
              <a:t>TAP</a:t>
            </a:r>
          </a:p>
          <a:p>
            <a:pPr lvl="2"/>
            <a:r>
              <a:rPr lang="pt-BR" altLang="pt-BR" b="1" dirty="0" err="1"/>
              <a:t>Kanakion</a:t>
            </a:r>
            <a:r>
              <a:rPr lang="pt-BR" altLang="pt-BR" b="1" dirty="0"/>
              <a:t>® profilático</a:t>
            </a:r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70C9E17-D034-8635-6C50-91A3C408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13" y="1481931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35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B227C-56EB-F02D-2A1C-F02E9D0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F99058-EF3D-6C2C-4E8D-CEB83FFA0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DIAS, M. B; PRATA, P.H.de L; SATO, </a:t>
            </a:r>
            <a:r>
              <a:rPr lang="pt-BR" dirty="0" err="1"/>
              <a:t>A.S.Organoclorados</a:t>
            </a:r>
            <a:r>
              <a:rPr lang="pt-BR" dirty="0"/>
              <a:t>, piretrinas e piretróides. In: ANDRADE FILHO.A. de; CAMPOLINA,D; DIAS, M.B. </a:t>
            </a:r>
            <a:r>
              <a:rPr lang="pt-BR" b="1" dirty="0"/>
              <a:t>Toxicologia na prática clínica</a:t>
            </a:r>
            <a:r>
              <a:rPr lang="pt-BR" dirty="0"/>
              <a:t>. Belo Horizonte: Folium,2013.cap 45, p 519-525.</a:t>
            </a:r>
          </a:p>
          <a:p>
            <a:r>
              <a:rPr lang="pt-BR" dirty="0"/>
              <a:t>CENTRO DE INFORMAÇÃO TOXICOLÓGICA. </a:t>
            </a:r>
            <a:r>
              <a:rPr lang="pt-BR" b="1" dirty="0"/>
              <a:t>Manual de diagnóstico e tratamento de acidentes com agrotóxicos</a:t>
            </a:r>
            <a:r>
              <a:rPr lang="pt-BR" dirty="0"/>
              <a:t>. Porto Alegre:ATOX,2000.16p.</a:t>
            </a:r>
          </a:p>
          <a:p>
            <a:r>
              <a:rPr lang="pt-BR" dirty="0"/>
              <a:t>ITHO, S. F. </a:t>
            </a:r>
            <a:r>
              <a:rPr lang="pt-BR" b="1" dirty="0"/>
              <a:t>Rotina no atendimento do intoxicado. </a:t>
            </a:r>
            <a:r>
              <a:rPr lang="pt-BR" dirty="0"/>
              <a:t>3 ed. Vitória: TOXCEN,2007, p. 381-434.</a:t>
            </a:r>
          </a:p>
          <a:p>
            <a:endParaRPr lang="pt-BR" dirty="0"/>
          </a:p>
          <a:p>
            <a:endParaRPr lang="pt-BR" b="1" dirty="0"/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DA94B6C-F606-097B-7540-15B7754F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347" y="681037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2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75F9A-55C6-7D30-782C-CA3CE7D0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D4D6AC-A657-0842-2EC3-B0839578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 algn="ctr">
              <a:buNone/>
            </a:pPr>
            <a:r>
              <a:rPr lang="pt-BR" i="1" dirty="0"/>
              <a:t>“</a:t>
            </a:r>
            <a:r>
              <a:rPr lang="pt-BR" b="1" i="1" dirty="0"/>
              <a:t>A INFORMAÇÃO CERTA, NO TEMPO CERTO, PODE EVITAR LÁGRIMAS E SALVAR VIDAS”</a:t>
            </a:r>
          </a:p>
          <a:p>
            <a:pPr marL="0" indent="0" algn="ctr">
              <a:buNone/>
            </a:pPr>
            <a:r>
              <a:rPr lang="pt-BR" b="1" i="1"/>
              <a:t>(86)99591-3374</a:t>
            </a:r>
            <a:endParaRPr lang="pt-BR" b="1" i="1" dirty="0"/>
          </a:p>
          <a:p>
            <a:pPr marL="0" indent="0">
              <a:buNone/>
            </a:pPr>
            <a:endParaRPr lang="pt-BR" i="1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6000" dirty="0">
                <a:highlight>
                  <a:srgbClr val="00FF00"/>
                </a:highlight>
              </a:rPr>
              <a:t>O B R I G A DO !</a:t>
            </a:r>
          </a:p>
        </p:txBody>
      </p:sp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EC653F0-C52F-6B2B-9C2F-A46FF9ECC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730" y="545862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31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96A6065-EFB2-AF55-3779-A5767B2BF7DF}"/>
              </a:ext>
            </a:extLst>
          </p:cNvPr>
          <p:cNvCxnSpPr>
            <a:cxnSpLocks/>
          </p:cNvCxnSpPr>
          <p:nvPr/>
        </p:nvCxnSpPr>
        <p:spPr>
          <a:xfrm flipV="1">
            <a:off x="314479" y="28238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A2C8201-E2F6-8CD2-F5D9-B91A5536E78D}"/>
              </a:ext>
            </a:extLst>
          </p:cNvPr>
          <p:cNvCxnSpPr>
            <a:cxnSpLocks/>
          </p:cNvCxnSpPr>
          <p:nvPr/>
        </p:nvCxnSpPr>
        <p:spPr>
          <a:xfrm flipV="1">
            <a:off x="466879" y="286198"/>
            <a:ext cx="0" cy="62932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6">
            <a:extLst>
              <a:ext uri="{FF2B5EF4-FFF2-40B4-BE49-F238E27FC236}">
                <a16:creationId xmlns:a16="http://schemas.microsoft.com/office/drawing/2014/main" id="{905DB1FA-8D2D-7445-5864-5142BA55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348" y="569759"/>
            <a:ext cx="9144000" cy="938213"/>
          </a:xfrm>
        </p:spPr>
        <p:txBody>
          <a:bodyPr/>
          <a:lstStyle/>
          <a:p>
            <a:r>
              <a:rPr lang="pt-BR" b="1" dirty="0"/>
              <a:t>Canais de Comunicação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EEBBEB-6DD2-D1C6-5608-DFDC04C7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48" y="3642851"/>
            <a:ext cx="3760839" cy="31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8">
            <a:extLst>
              <a:ext uri="{FF2B5EF4-FFF2-40B4-BE49-F238E27FC236}">
                <a16:creationId xmlns:a16="http://schemas.microsoft.com/office/drawing/2014/main" id="{E250FF4A-3D58-4D8F-A096-0F13155EDFC8}"/>
              </a:ext>
            </a:extLst>
          </p:cNvPr>
          <p:cNvSpPr txBox="1"/>
          <p:nvPr/>
        </p:nvSpPr>
        <p:spPr>
          <a:xfrm>
            <a:off x="1202058" y="1850498"/>
            <a:ext cx="7868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pt-BR" sz="2000" b="1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Diretoria de Vigilância Sanitária do Estado do Piauí - DIVISA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Endereço: Rua 19 de Novembro, 1865, Bairro: Primavera, Teresina – Piauí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20040" indent="-320040" algn="ctr" fontAlgn="base">
              <a:lnSpc>
                <a:spcPct val="115000"/>
              </a:lnSpc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Tel. (86) 3216-3662 / 3216-3664  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r>
              <a:rPr lang="pt-BR" sz="2000" kern="1200" dirty="0">
                <a:effectLst/>
                <a:ea typeface="+mn-ea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</a:pPr>
            <a:r>
              <a:rPr lang="pt-BR" sz="20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Centro de Referência Estadual em Saúde do Trabalhador – CEREST</a:t>
            </a:r>
            <a:endParaRPr lang="pt-BR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</a:pPr>
            <a:r>
              <a:rPr lang="pt-BR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Av. Pernambuco, nº 2464, Bairro Primavera, Teresina – Piauí</a:t>
            </a:r>
          </a:p>
          <a:p>
            <a:pPr marL="180340" algn="ctr">
              <a:lnSpc>
                <a:spcPct val="115000"/>
              </a:lnSpc>
            </a:pPr>
            <a:r>
              <a:rPr lang="pt-BR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Tel. (86) 3221-1069</a:t>
            </a: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Homepage:</a:t>
            </a:r>
            <a:r>
              <a:rPr lang="pt-BR" sz="2000" kern="1200" dirty="0">
                <a:solidFill>
                  <a:srgbClr val="0070C0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pt-BR" sz="2000" b="1" u="none" strike="noStrike" kern="1200" dirty="0">
                <a:solidFill>
                  <a:srgbClr val="0070C0"/>
                </a:solidFill>
                <a:effectLst/>
                <a:ea typeface="+mn-ea"/>
                <a:cs typeface="Times New Roman" panose="02020603050405020304" pitchFamily="18" charset="0"/>
                <a:hlinkClick r:id="rId3"/>
              </a:rPr>
              <a:t>www.saude.pi.gov.br/divisa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E-mail: </a:t>
            </a:r>
            <a:r>
              <a:rPr lang="pt-BR" sz="2000" b="1" u="none" strike="noStrike" kern="1200" dirty="0">
                <a:solidFill>
                  <a:srgbClr val="0070C0"/>
                </a:solidFill>
                <a:effectLst/>
                <a:ea typeface="+mn-ea"/>
                <a:cs typeface="Times New Roman" panose="02020603050405020304" pitchFamily="18" charset="0"/>
                <a:hlinkClick r:id="rId4"/>
              </a:rPr>
              <a:t>visapiaui@yahoo.com.br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Blip>
                <a:blip r:embed="rId5"/>
              </a:buBlip>
              <a:tabLst>
                <a:tab pos="457200" algn="l"/>
              </a:tabLst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Instagram: @vigilanciasanitaria_pi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1000"/>
              </a:spcBef>
            </a:pPr>
            <a:r>
              <a:rPr lang="pt-BR" sz="2000" kern="1200" dirty="0">
                <a:solidFill>
                  <a:srgbClr val="000000"/>
                </a:solidFill>
                <a:effectLst/>
                <a:ea typeface="+mn-ea"/>
                <a:cs typeface="Times New Roman" panose="02020603050405020304" pitchFamily="18" charset="0"/>
              </a:rPr>
              <a:t> </a:t>
            </a:r>
            <a:endParaRPr lang="pt-BR" sz="2000" dirty="0">
              <a:solidFill>
                <a:srgbClr val="FFFFFF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Imagem 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1171C5D-75FA-63D3-ACCE-B98944BD5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436" y="1319079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9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Placa com informação na frente de um prédio&#10;&#10;Descrição gerada automaticamente">
            <a:extLst>
              <a:ext uri="{FF2B5EF4-FFF2-40B4-BE49-F238E27FC236}">
                <a16:creationId xmlns:a16="http://schemas.microsoft.com/office/drawing/2014/main" id="{6A2E8D2C-A645-57BD-EFD0-898F8750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CC4B-9E31-E925-EFAA-7071D773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SAÚDE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D3592-A136-AE6C-1392-A68253FE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2" y="2141537"/>
            <a:ext cx="10515600" cy="4351338"/>
          </a:xfrm>
        </p:spPr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*Eliminação de Vetores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*Controle de Endemias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47D514-B570-992F-7BA7-097259FF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1005121"/>
            <a:ext cx="3974243" cy="53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F50205D-3F2C-EA7D-1BFE-DC6BE51D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755" y="253783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BBEAD-AC5C-4FE8-C664-81863F5A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UM POUCO DA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7813A-B56F-A033-A6D5-E98C21EA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7" y="1369120"/>
            <a:ext cx="10488827" cy="43481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*PRIMEIRO AGROTÓXICO </a:t>
            </a:r>
          </a:p>
          <a:p>
            <a:pPr marL="0" indent="0">
              <a:buNone/>
            </a:pPr>
            <a:r>
              <a:rPr lang="pt-BR" dirty="0"/>
              <a:t>1874-Othomar </a:t>
            </a:r>
            <a:r>
              <a:rPr lang="pt-BR" dirty="0" err="1"/>
              <a:t>Zeidler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1939 –Paul Muller)</a:t>
            </a:r>
          </a:p>
          <a:p>
            <a:pPr marL="0" indent="0">
              <a:buNone/>
            </a:pPr>
            <a:r>
              <a:rPr lang="pt-BR" dirty="0"/>
              <a:t>*SEGUNDA GUERRA MUNDIAL</a:t>
            </a:r>
          </a:p>
          <a:p>
            <a:pPr marL="0" indent="0">
              <a:buNone/>
            </a:pPr>
            <a:r>
              <a:rPr lang="pt-BR" dirty="0"/>
              <a:t>*REVOLUÇÃO VERDE (1960)</a:t>
            </a:r>
          </a:p>
          <a:p>
            <a:pPr marL="0" indent="0">
              <a:buNone/>
            </a:pPr>
            <a:r>
              <a:rPr lang="pt-BR" dirty="0"/>
              <a:t>*PRIMAVERA SILENCIOSA </a:t>
            </a:r>
          </a:p>
          <a:p>
            <a:pPr marL="0" indent="0">
              <a:buNone/>
            </a:pPr>
            <a:r>
              <a:rPr lang="pt-BR" dirty="0"/>
              <a:t> 1962- Rachel Carson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AD7D79F-52CC-96A4-9A1D-4779F130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19" y="1255948"/>
            <a:ext cx="3888038" cy="2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FEE806C-78A0-94A8-F919-1602727D1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191" y="176630"/>
            <a:ext cx="2077866" cy="964087"/>
          </a:xfrm>
          <a:prstGeom prst="rect">
            <a:avLst/>
          </a:prstGeom>
        </p:spPr>
      </p:pic>
      <p:pic>
        <p:nvPicPr>
          <p:cNvPr id="3074" name="Picture 2" descr="Huelga por el Clima: 'Primavera Silenciosa', el libro que originió el ...">
            <a:extLst>
              <a:ext uri="{FF2B5EF4-FFF2-40B4-BE49-F238E27FC236}">
                <a16:creationId xmlns:a16="http://schemas.microsoft.com/office/drawing/2014/main" id="{7AD432FD-1944-805A-4801-B447F9C2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8" y="3543201"/>
            <a:ext cx="4407800" cy="24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E2BFC-0664-E651-4C62-307914B9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>
                <a:highlight>
                  <a:srgbClr val="00FF00"/>
                </a:highlight>
              </a:rPr>
              <a:t>RESUMO DA EPIDEMIOLOGIA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6B99F9-9460-E518-A412-8D231449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MUNDO (OMS)</a:t>
            </a:r>
          </a:p>
          <a:p>
            <a:r>
              <a:rPr lang="pt-BR" b="1" dirty="0"/>
              <a:t>*3milhões de intoxicações agudas no ano.</a:t>
            </a:r>
          </a:p>
          <a:p>
            <a:r>
              <a:rPr lang="pt-BR" b="1" dirty="0"/>
              <a:t>*2,1 milhões em países em desenvolvimento.</a:t>
            </a:r>
          </a:p>
          <a:p>
            <a:endParaRPr lang="pt-BR" b="1" dirty="0"/>
          </a:p>
          <a:p>
            <a:r>
              <a:rPr lang="pt-BR" b="1" dirty="0"/>
              <a:t>BRASIL (SINAN)</a:t>
            </a:r>
          </a:p>
          <a:p>
            <a:r>
              <a:rPr lang="pt-BR" b="1" dirty="0"/>
              <a:t>*2007 a 2015 notificados 84.206 mil casos de intoxicação aguda.</a:t>
            </a:r>
          </a:p>
          <a:p>
            <a:r>
              <a:rPr lang="pt-BR" b="1" dirty="0"/>
              <a:t>PIAUI</a:t>
            </a:r>
            <a:r>
              <a:rPr lang="pt-BR" b="1"/>
              <a:t>(SINAN):</a:t>
            </a:r>
            <a:r>
              <a:rPr lang="pt-BR" b="1" dirty="0"/>
              <a:t>656 casos.</a:t>
            </a:r>
          </a:p>
          <a:p>
            <a:endParaRPr lang="pt-BR" b="1" dirty="0"/>
          </a:p>
          <a:p>
            <a:r>
              <a:rPr lang="pt-BR" b="1" dirty="0"/>
              <a:t>OBS: Em 2014 a taxa de letalidade por IA no Piauí : 9,88, a média do Brasil foi de 3,63.</a:t>
            </a:r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BD22E8F-187D-D166-3EF6-A676E0E9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476" y="794069"/>
            <a:ext cx="2077866" cy="9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AD184-DE05-4C18-9729-FE98E7E0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00FF00"/>
                </a:highlight>
              </a:rPr>
              <a:t>CLASSIFICAÇÃ0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3694C7-54C4-F75D-4F97-C80B223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6550B9-3FB0-4AA5-5DDA-1586DE96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616" y="545862"/>
            <a:ext cx="2077866" cy="96408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B6068CA-2A3C-6E33-56A9-DFEBA87A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28" y="1904244"/>
            <a:ext cx="7599406" cy="44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29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9395</TotalTime>
  <Words>2518</Words>
  <Application>Microsoft Office PowerPoint</Application>
  <PresentationFormat>Widescreen</PresentationFormat>
  <Paragraphs>496</Paragraphs>
  <Slides>59</Slides>
  <Notes>13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Tema do Office</vt:lpstr>
      <vt:lpstr>INTOXICAÇÃO POR AGROTÓXICOS </vt:lpstr>
      <vt:lpstr>DEFINIÇÃO Substância ou mistura de substâncias naturais ou sintéticas que tem como objetivo, prevenir, destruir, controlar ou inibir pragas.</vt:lpstr>
      <vt:lpstr>   SINÔNIMOS  </vt:lpstr>
      <vt:lpstr> DOMÉSTICO</vt:lpstr>
      <vt:lpstr>VETERINÁRIO</vt:lpstr>
      <vt:lpstr>SAÚDE PÚBLICA</vt:lpstr>
      <vt:lpstr>UM POUCO DA HISTÓRIA</vt:lpstr>
      <vt:lpstr>RESUMO DA EPIDEMIOLOGIA</vt:lpstr>
      <vt:lpstr>CLASSIFICAÇÃ0 </vt:lpstr>
      <vt:lpstr>       CORES NOS RÓTULOS</vt:lpstr>
      <vt:lpstr>CLASSIFICAÇÃO POR ORGANISMO ALVO</vt:lpstr>
      <vt:lpstr>NORMA REGULAMENTADORA (NR) 31</vt:lpstr>
      <vt:lpstr>EXPOSIÇÃO </vt:lpstr>
      <vt:lpstr>VIAS DE ABSORÇÃO</vt:lpstr>
      <vt:lpstr>DIAGNÓSTICO</vt:lpstr>
      <vt:lpstr>TRATAMENTO</vt:lpstr>
      <vt:lpstr> ORGANOCLORADOS </vt:lpstr>
      <vt:lpstr>MECANISMO DE AÇÃO</vt:lpstr>
      <vt:lpstr>QUADRO CLÍNICO</vt:lpstr>
      <vt:lpstr>TRATAMENTO</vt:lpstr>
      <vt:lpstr>Apresentação do PowerPoint</vt:lpstr>
      <vt:lpstr>                MECANISMO DE AÇÃO</vt:lpstr>
      <vt:lpstr>ORGANOFOSFORADOS</vt:lpstr>
      <vt:lpstr>CARBAMATOS</vt:lpstr>
      <vt:lpstr>ORGANOFOSFORADO E CARBAMATOS USOS</vt:lpstr>
      <vt:lpstr>FARMACOCINÉTICA</vt:lpstr>
      <vt:lpstr>MANIFESTAÇÕES  CLÍNICAS</vt:lpstr>
      <vt:lpstr> NICOTÍNICAS</vt:lpstr>
      <vt:lpstr>SISTEMA NERVOSO CENTRAL</vt:lpstr>
      <vt:lpstr>AVALIAÇÃO/ESTADIAMENTO</vt:lpstr>
      <vt:lpstr>AVALIAÇÃO/ESTADIAMENTO</vt:lpstr>
      <vt:lpstr>TRATAMENTO</vt:lpstr>
      <vt:lpstr>ATROPINA</vt:lpstr>
      <vt:lpstr>ATROPINA</vt:lpstr>
      <vt:lpstr>Estudo no TOXCEN em 2002 (246 casos) Relação: Gravidade/Nº de ampolas</vt:lpstr>
      <vt:lpstr>PRALIDOXINA (CONTRATHION)</vt:lpstr>
      <vt:lpstr>EVOLUÇÃO</vt:lpstr>
      <vt:lpstr>COMPLICAÇÕES NEUROLÓGICAS</vt:lpstr>
      <vt:lpstr>CHUMBINHO É UM CARBAMATO “ NÃO É RATICIDA”  </vt:lpstr>
      <vt:lpstr>PÍRETROS E DERIVADOS</vt:lpstr>
      <vt:lpstr>QUADRO CLÍNICO</vt:lpstr>
      <vt:lpstr>TRATAMENTO</vt:lpstr>
      <vt:lpstr>PARAQUAT </vt:lpstr>
      <vt:lpstr>PARAQUAT</vt:lpstr>
      <vt:lpstr>QUADRO CLÍNICO</vt:lpstr>
      <vt:lpstr>TRATAMENTO</vt:lpstr>
      <vt:lpstr>GLIFOSATO</vt:lpstr>
      <vt:lpstr>QUADRO CLÍNICO </vt:lpstr>
      <vt:lpstr>TRATAMENTO</vt:lpstr>
      <vt:lpstr>RODENCIDAS (raticidas)</vt:lpstr>
      <vt:lpstr>CINÉTICA</vt:lpstr>
      <vt:lpstr>QUADRO CLÍNICO</vt:lpstr>
      <vt:lpstr>FATORES DE RISCO</vt:lpstr>
      <vt:lpstr>TRATAMENTO (ingestão intencional)</vt:lpstr>
      <vt:lpstr>TRATAMENTO (ingestão acidental)</vt:lpstr>
      <vt:lpstr>REFERÊNCIAS BIBLIOGRÁFICAS</vt:lpstr>
      <vt:lpstr>Apresentação do PowerPoint</vt:lpstr>
      <vt:lpstr>Canais de Comunicação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Padrão (Capa)</dc:title>
  <dc:creator>Cyntia</dc:creator>
  <cp:lastModifiedBy>Cyntia</cp:lastModifiedBy>
  <cp:revision>90</cp:revision>
  <dcterms:created xsi:type="dcterms:W3CDTF">2023-06-28T11:45:03Z</dcterms:created>
  <dcterms:modified xsi:type="dcterms:W3CDTF">2023-09-15T14:37:49Z</dcterms:modified>
</cp:coreProperties>
</file>