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828" r:id="rId2"/>
    <p:sldId id="829" r:id="rId3"/>
    <p:sldId id="830" r:id="rId4"/>
    <p:sldId id="840" r:id="rId5"/>
    <p:sldId id="842" r:id="rId6"/>
    <p:sldId id="843" r:id="rId7"/>
    <p:sldId id="831" r:id="rId8"/>
    <p:sldId id="833" r:id="rId9"/>
    <p:sldId id="834" r:id="rId10"/>
    <p:sldId id="835" r:id="rId11"/>
    <p:sldId id="841" r:id="rId12"/>
    <p:sldId id="838" r:id="rId13"/>
    <p:sldId id="839" r:id="rId14"/>
    <p:sldId id="84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16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FAF55-2F6C-446D-BD2B-905CA19B39F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D33B9-6EBB-4FC0-9F2F-09488FF5F59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54CC3-BD76-49CB-B1BF-AEB4E0BC5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A229D1-4ADF-42AD-B017-AA347D27C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594105-2C5E-42DA-9231-1973237E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1B759B-DCC3-4678-BF92-54B0558E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FE844E-08A9-4968-934C-C5FF428D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2090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85702-FCEB-4670-A512-FDFE6CAD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F6EA683-3D89-42B0-9FC7-69B953FF0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A56989-AFC4-441B-989B-9CFD3E50E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92A1CB-273B-4A65-90D5-9A74AD2D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038F15-B514-4055-925B-F435726C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676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E871A5-3F49-44D9-9636-4F43ED8CF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1E7B85-60E1-4F39-8D53-36B777FF5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7F5BBB-92BF-44A7-B861-DEF53D9B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D2E47E-7AB6-4686-A8CD-E64DDEEE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EBF1B7-AAA7-41EA-BEAC-C9888E75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7752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5E6FE-2EEC-4476-9174-B4263666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71378F-A12D-48CA-A97B-8B96A3713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6197C8-C984-479A-AAD8-DF18D9EE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312FD9-11C7-49CA-9373-59D44497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AAD9AB-05CF-4A4F-95FF-0AF6EB0B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03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23580-ADB1-4D3A-BEAE-8291A6088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4AC1F9-BE34-4744-A64C-489A96800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8906B0-45D0-4458-A3CA-9F1C8E5C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24628-9DD2-4732-8BEA-E77217AE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A72322-9EB8-4DBA-A0F1-D9FE607A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3633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EBF6E-9D5F-48A2-A87F-296CCC9E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F04EE3-873E-48F4-8949-6947E4B9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B90843-B4E7-4B17-BF3C-3739F2AF0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CAD9E3-05C8-48B9-A1B4-8DB70D89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1A637E-2F32-4275-8497-58225F72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962ED6-3DCE-4BA2-8AD0-8A8B9F04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853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3D9BF-21ED-4ECB-9FCD-6CBD6EB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0905AC-A006-4398-BA3A-47B91C2D2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FBBD9F-48E0-4AFF-97EF-FF919135D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7B29C7-B969-4919-A29D-907189ECE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891FDE-A932-431F-A1D7-A67CFFFB7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6C2AE-6A09-4753-9983-19208343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CFDE53E-BDB2-4BD6-B95C-C0B9F0A4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71CE2F-33A5-4119-8E42-8DFFEF2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947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CF601-00C2-44F5-BE4B-C848BBD0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178795B-2458-4C23-A698-05313197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DFCBC0F-8304-42D9-95B2-21E77BB3E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DD7AEF-5EBF-4788-B590-CF7FC1A07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14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A9FC1AA-0D82-4F99-9ADA-6E2C1A5D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80ABD06-F345-4E21-B52C-89B56155B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27C9BB4-4C74-4252-81A1-4A34359E7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25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FF98C-C290-4CB8-9C7A-F32FF688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135664-8691-45FD-911E-1995B00D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FD62DB1-2E6D-44B1-BD5A-4AA9D99F9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46A755-086D-4A5F-85C5-383B6F5E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6B79CC-0E11-41E2-A39C-8E13BACF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F5D343-525E-4E06-8B35-CEFCFD24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428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92D0E-6227-42FF-8362-46393D538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92E17B-8EFF-4168-9C97-DBA068528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691F0C5-AB29-44AF-9520-0512FB835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6F3F8C-D636-444B-B74B-87F89BA8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9FF4AF-1126-401A-A70D-2D5C097D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F4A5E40-DDAB-430C-8A5A-DBC375A4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349DAF2-F8C1-4264-8D02-8864411D7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D4E7F7-CCB3-46E7-9159-C39BFDAB4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3F44FD-99A4-4C71-9B48-8A64DBFE3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750B-9E7E-428D-BBE4-E0C0BA818CA0}" type="datetimeFigureOut">
              <a:rPr lang="pt-BR" smtClean="0"/>
              <a:t>08/09/2021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D2EFAA-8F31-4FEA-B07E-13F302B0B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C89B23-FDBE-4E0E-8972-1CA1BFF0A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77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7617B13-BC6F-43F4-BC78-DE6AFEC236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87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8970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ABA8EC-6CB8-462C-A99F-D31E4128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400" b="1" dirty="0"/>
              <a:t>Desafios para alcance das metas de Segurança do </a:t>
            </a:r>
            <a:br>
              <a:rPr lang="pt-BR" sz="3400" b="1" dirty="0"/>
            </a:br>
            <a:r>
              <a:rPr lang="pt-BR" sz="3400" b="1" dirty="0"/>
              <a:t>Paciente nos Hospitais do Estado do Piauí</a:t>
            </a:r>
            <a:endParaRPr lang="pt-BR" sz="3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6C50E4-3A48-4697-9B78-D9024CAAD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Referências e </a:t>
            </a:r>
            <a:r>
              <a:rPr lang="pt-BR" dirty="0" err="1"/>
              <a:t>contra-referência</a:t>
            </a:r>
            <a:endParaRPr lang="pt-BR" dirty="0"/>
          </a:p>
          <a:p>
            <a:r>
              <a:rPr lang="pt-BR" dirty="0"/>
              <a:t>Disponibilidade e acesso aos serviços de apoio diagnóstico</a:t>
            </a:r>
          </a:p>
          <a:p>
            <a:pPr algn="just"/>
            <a:r>
              <a:rPr lang="pt-BR" dirty="0" err="1"/>
              <a:t>Notificacão</a:t>
            </a:r>
            <a:r>
              <a:rPr lang="pt-BR" dirty="0"/>
              <a:t> de eventos adversos graves – farmacovigilância, </a:t>
            </a:r>
            <a:r>
              <a:rPr lang="pt-BR" dirty="0" err="1"/>
              <a:t>tecnovigilância</a:t>
            </a:r>
            <a:r>
              <a:rPr lang="pt-BR" dirty="0"/>
              <a:t>, </a:t>
            </a:r>
            <a:r>
              <a:rPr lang="pt-BR" dirty="0" err="1"/>
              <a:t>hemovigilância</a:t>
            </a:r>
            <a:r>
              <a:rPr lang="pt-BR" dirty="0"/>
              <a:t> e vigilância do controle de infecção e de eventos adversos. </a:t>
            </a:r>
          </a:p>
          <a:p>
            <a:pPr marL="0" indent="0" algn="just">
              <a:buNone/>
            </a:pPr>
            <a:r>
              <a:rPr lang="pt-BR" dirty="0"/>
              <a:t>• Recomendações e cuidados com os acompanhantes e familiares – atividades educativas, rodas de conversa.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3307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061FF9-59A9-4455-8736-F570F513C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Avanços 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8A3D6E-3043-458C-9A2E-00A9E5A9E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Núcleos de Segurança do Paciente instituídos e ativos</a:t>
            </a:r>
          </a:p>
          <a:p>
            <a:pPr algn="just"/>
            <a:r>
              <a:rPr lang="pt-BR" dirty="0"/>
              <a:t>Adesão dos hospitais prioritários no Piauí à autoavaliação das práticas de segurança do paciente</a:t>
            </a:r>
          </a:p>
          <a:p>
            <a:pPr algn="just"/>
            <a:r>
              <a:rPr lang="pt-BR" dirty="0"/>
              <a:t>Melhor desempenho dos hospitais prioritários</a:t>
            </a:r>
          </a:p>
          <a:p>
            <a:pPr algn="just"/>
            <a:r>
              <a:rPr lang="pt-BR" dirty="0"/>
              <a:t>Adesão aos protocolos de segurança do paciente</a:t>
            </a:r>
          </a:p>
          <a:p>
            <a:pPr algn="just"/>
            <a:r>
              <a:rPr lang="pt-BR" dirty="0"/>
              <a:t>Comissões de Controle de Infecção Hospitalar atuantes</a:t>
            </a:r>
          </a:p>
          <a:p>
            <a:pPr algn="just"/>
            <a:r>
              <a:rPr lang="pt-BR" dirty="0"/>
              <a:t>Avaliação de indicadores para tomada de decisões e planejamento e melhoria das ações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9763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672FC1-E209-461F-BF82-CAF228BA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Avanços...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02D867E-B878-4ABE-87F4-1E0207A1A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120" y="1690688"/>
            <a:ext cx="10515600" cy="4351338"/>
          </a:xfrm>
        </p:spPr>
        <p:txBody>
          <a:bodyPr>
            <a:normAutofit/>
          </a:bodyPr>
          <a:lstStyle/>
          <a:p>
            <a:r>
              <a:rPr lang="pt-BR" dirty="0"/>
              <a:t>Acompanhamento de indicadores para tomada de decisões e planejamento das ações:</a:t>
            </a:r>
          </a:p>
          <a:p>
            <a:pPr lvl="1"/>
            <a:r>
              <a:rPr lang="pt-BR" dirty="0"/>
              <a:t>Média de permanência</a:t>
            </a:r>
          </a:p>
          <a:p>
            <a:pPr lvl="1"/>
            <a:r>
              <a:rPr lang="pt-BR" dirty="0"/>
              <a:t>Taxa de cesárea</a:t>
            </a:r>
          </a:p>
          <a:p>
            <a:pPr lvl="1"/>
            <a:r>
              <a:rPr lang="pt-BR" dirty="0"/>
              <a:t>Taxa de cesárea em primíparas </a:t>
            </a:r>
          </a:p>
          <a:p>
            <a:pPr marL="457200" lvl="1" indent="0">
              <a:buNone/>
            </a:pPr>
            <a:r>
              <a:rPr lang="pt-BR" dirty="0"/>
              <a:t>•Taxa de episiotomia </a:t>
            </a:r>
          </a:p>
          <a:p>
            <a:pPr lvl="1"/>
            <a:r>
              <a:rPr lang="pt-BR" dirty="0"/>
              <a:t>Taxa de mortalidade neonatal</a:t>
            </a:r>
          </a:p>
          <a:p>
            <a:pPr lvl="1"/>
            <a:r>
              <a:rPr lang="pt-BR" dirty="0"/>
              <a:t>Taxa de mortalidade materna</a:t>
            </a:r>
          </a:p>
          <a:p>
            <a:pPr lvl="1"/>
            <a:r>
              <a:rPr lang="pt-BR" dirty="0"/>
              <a:t>Taxa de infecção puerperal relacionada a partos normais/cesáreas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7054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049BD-F2DB-41E8-8BF2-7B49DA69D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Avanços...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FC239D-A14F-4A0F-803A-19E66955D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Implantação e monitoramento das boas práticas do parto e nascimento </a:t>
            </a:r>
          </a:p>
          <a:p>
            <a:pPr algn="just"/>
            <a:r>
              <a:rPr lang="pt-BR" dirty="0"/>
              <a:t>Aumento do número de partos por via vaginal</a:t>
            </a:r>
          </a:p>
          <a:p>
            <a:pPr marL="0" indent="0" algn="just">
              <a:buNone/>
            </a:pPr>
            <a:r>
              <a:rPr lang="pt-BR" dirty="0"/>
              <a:t>• Comitê de Mortalidade Materno infantil</a:t>
            </a:r>
          </a:p>
          <a:p>
            <a:pPr algn="just"/>
            <a:r>
              <a:rPr lang="pt-BR" dirty="0"/>
              <a:t>Estratégia </a:t>
            </a:r>
            <a:r>
              <a:rPr lang="pt-BR" dirty="0" err="1"/>
              <a:t>Qualineo</a:t>
            </a:r>
            <a:endParaRPr lang="pt-BR" dirty="0"/>
          </a:p>
          <a:p>
            <a:pPr algn="just"/>
            <a:r>
              <a:rPr lang="pt-BR" dirty="0"/>
              <a:t>Elaboração de protocolos, POP e manuais</a:t>
            </a:r>
          </a:p>
          <a:p>
            <a:pPr algn="just"/>
            <a:r>
              <a:rPr lang="pt-BR" dirty="0"/>
              <a:t>Avaliação e monitoramento contínuo dos serviços implantados</a:t>
            </a:r>
          </a:p>
          <a:p>
            <a:pPr algn="just"/>
            <a:r>
              <a:rPr lang="pt-BR" dirty="0"/>
              <a:t>Protocolo de Cirurgia Segura instituído.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4393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191A5-E813-492C-B400-7CCA890E9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Ver a imagem de origem">
            <a:extLst>
              <a:ext uri="{FF2B5EF4-FFF2-40B4-BE49-F238E27FC236}">
                <a16:creationId xmlns:a16="http://schemas.microsoft.com/office/drawing/2014/main" id="{75042512-97C3-4912-BF00-88044A8395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59" y="1950720"/>
            <a:ext cx="9031561" cy="2431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10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1A16A4-BA60-4049-AA87-E7F684332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76D98D-5EA5-45BA-85B5-8769FB78D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3400" b="1" dirty="0"/>
          </a:p>
          <a:p>
            <a:pPr marL="0" indent="0" algn="ctr">
              <a:buNone/>
            </a:pPr>
            <a:r>
              <a:rPr lang="pt-BR" sz="3400" b="1" dirty="0"/>
              <a:t>Avanços e desafios dos hospitais na implantação da Segurança do Paciente</a:t>
            </a:r>
          </a:p>
          <a:p>
            <a:pPr marL="0" indent="0" algn="ctr">
              <a:buNone/>
            </a:pPr>
            <a:r>
              <a:rPr lang="pt-BR" dirty="0" err="1"/>
              <a:t>Joselma</a:t>
            </a:r>
            <a:r>
              <a:rPr lang="pt-BR" dirty="0"/>
              <a:t> Oliveira</a:t>
            </a:r>
          </a:p>
          <a:p>
            <a:pPr marL="0" indent="0" algn="ctr">
              <a:buNone/>
            </a:pPr>
            <a:r>
              <a:rPr lang="pt-BR" dirty="0"/>
              <a:t>SUGMAC/DUDOH</a:t>
            </a:r>
          </a:p>
        </p:txBody>
      </p:sp>
    </p:spTree>
    <p:extLst>
      <p:ext uri="{BB962C8B-B14F-4D97-AF65-F5344CB8AC3E}">
        <p14:creationId xmlns:p14="http://schemas.microsoft.com/office/powerpoint/2010/main" val="294621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7A28E-5663-4D44-9273-9AB6DF40E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/>
              <a:t>Ambiente Hospitalar seguro e de qualidade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39C777-F766-439B-B456-C47BEE9A2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principal objetivo de um hospital é a prestação de serviços na área da saúde, com qualidade, eficiência e eficácia. </a:t>
            </a:r>
          </a:p>
          <a:p>
            <a:pPr algn="just"/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Qualidade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Aplicação apropriada do conhecimento disponível, bem como da tecnologia, no cuidado da saúde. Denota um grande espectro de características desejáveis de cuidados, incluindo eficácia, eficiência, efetividade, equidade, aceitabilidade, acessibilidade, adequação e qualidade técnico-científica. </a:t>
            </a:r>
          </a:p>
          <a:p>
            <a:pPr algn="just"/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Eficácia: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habilidade do cuidado, no seu máximo, para incrementar saúde. </a:t>
            </a:r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Eficiência: 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habilidade de obter o máximo de saúde com um mínimo custo. </a:t>
            </a:r>
          </a:p>
          <a:p>
            <a:pPr algn="just"/>
            <a:r>
              <a:rPr lang="pt-B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Efetividade:</a:t>
            </a:r>
            <a:r>
              <a:rPr lang="pt-B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 grau no qual a atenção à saúde é realizado. </a:t>
            </a:r>
            <a:endParaRPr lang="pt-BR" sz="2400" dirty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68085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4A54C7-A27A-411A-A739-7508B7319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Programa de Segurança do Paciente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659C18-10E5-4895-80FB-EEA8DE454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040" y="1690688"/>
            <a:ext cx="9758680" cy="4351338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90488" algn="l"/>
              </a:tabLst>
            </a:pPr>
            <a:endParaRPr lang="pt-BR" sz="2400" b="1" dirty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90488" algn="l"/>
              </a:tabLst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Objetivo do PPA e alinhado aos desafios estratégicos do governo proposto para saúde nos anos 2019 e 2023, deslocando-se de uma diretriz transversal para ser inserida como diretriz geral da SESAPI.</a:t>
            </a:r>
          </a:p>
          <a:p>
            <a:pPr algn="just">
              <a:tabLst>
                <a:tab pos="90488" algn="l"/>
              </a:tabLst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90488" algn="l"/>
              </a:tabLst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Dentre as ações prioritárias: </a:t>
            </a:r>
          </a:p>
          <a:p>
            <a:pPr lvl="2" algn="just">
              <a:tabLst>
                <a:tab pos="90488" algn="l"/>
              </a:tabLst>
            </a:pPr>
            <a:r>
              <a:rPr lang="pt-BR" sz="1600" dirty="0">
                <a:latin typeface="Arial" pitchFamily="34" charset="0"/>
                <a:cs typeface="Arial" pitchFamily="34" charset="0"/>
              </a:rPr>
              <a:t>Avaliação da </a:t>
            </a:r>
            <a:r>
              <a:rPr lang="pt-BR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estrutura, desempenho, atuação e processos de trabalho 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do </a:t>
            </a:r>
            <a:r>
              <a:rPr lang="pt-BR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NSP e CCIH de serviços hospitalares prioritários, serviços que realizam parto por cesáreas e serviços de diálise</a:t>
            </a:r>
            <a:r>
              <a:rPr lang="pt-BR" sz="1600" dirty="0">
                <a:latin typeface="Arial" pitchFamily="34" charset="0"/>
                <a:cs typeface="Arial" pitchFamily="34" charset="0"/>
              </a:rPr>
              <a:t>: avaliação da liderança, na qual é possível identificar atuação do NSP e CCIH.</a:t>
            </a:r>
          </a:p>
          <a:p>
            <a:pPr algn="just">
              <a:tabLst>
                <a:tab pos="90488" algn="l"/>
              </a:tabLst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endParaRPr lang="pt-BR" sz="2400" b="0" i="0" dirty="0">
              <a:solidFill>
                <a:srgbClr val="403D39"/>
              </a:solidFill>
              <a:effectLst/>
              <a:latin typeface="Arial" panose="020B0604020202020204" pitchFamily="34" charset="0"/>
            </a:endParaRPr>
          </a:p>
          <a:p>
            <a:endParaRPr lang="pt-BR" sz="2400" dirty="0">
              <a:solidFill>
                <a:srgbClr val="403D39"/>
              </a:solidFill>
              <a:latin typeface="Arial" panose="020B0604020202020204" pitchFamily="34" charset="0"/>
            </a:endParaRP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76899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9FC07-C6D4-46EF-BBE2-A3A818BE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O cuidado materno e neonatal seguro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97D2A22-9393-43C4-9E67-ECC168FD2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BR" sz="2400" b="0" i="0" dirty="0">
              <a:solidFill>
                <a:srgbClr val="403D39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sz="24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A diminuição da mortalidade relacionada ao nascimento vem sendo uma prioridade na saúde global: </a:t>
            </a:r>
            <a:r>
              <a:rPr lang="pt-BR" sz="2400" dirty="0">
                <a:solidFill>
                  <a:srgbClr val="403D39"/>
                </a:solidFill>
                <a:latin typeface="Arial" panose="020B0604020202020204" pitchFamily="34" charset="0"/>
              </a:rPr>
              <a:t>faz parte d</a:t>
            </a:r>
            <a:r>
              <a:rPr lang="pt-BR" sz="24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os oito </a:t>
            </a:r>
            <a:r>
              <a:rPr lang="pt-BR" sz="2400" b="0" i="1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Objetivos de Desenvolvimento do Milênio</a:t>
            </a:r>
            <a:r>
              <a:rPr lang="pt-BR" sz="24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 (ODM), finalizados em 2015, e está entre os </a:t>
            </a:r>
            <a:r>
              <a:rPr lang="pt-BR" sz="2400" b="0" i="1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Objetivos de Desenvolvimento Sustentável</a:t>
            </a:r>
            <a:r>
              <a:rPr lang="pt-BR" sz="2400" b="0" i="0" dirty="0">
                <a:solidFill>
                  <a:srgbClr val="403D39"/>
                </a:solidFill>
                <a:effectLst/>
                <a:latin typeface="Arial" panose="020B0604020202020204" pitchFamily="34" charset="0"/>
              </a:rPr>
              <a:t> (ODS), também visando à redução do número de mortes maternas evitáveis, até 2030.</a:t>
            </a:r>
          </a:p>
          <a:p>
            <a:pPr marL="0" indent="0" algn="just">
              <a:buNone/>
              <a:tabLst>
                <a:tab pos="90488" algn="l"/>
              </a:tabLst>
            </a:pPr>
            <a:endParaRPr lang="pt-BR" sz="2400" b="1" dirty="0"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90488" algn="l"/>
              </a:tabLst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Objetivo do PPA e alinhado aos desafios estratégicos do governo proposto para saúde nos anos 2019 e 2023.</a:t>
            </a:r>
            <a:endParaRPr lang="pt-BR" sz="2400" b="0" i="0" dirty="0">
              <a:solidFill>
                <a:srgbClr val="403D39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267088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FDAB2-018E-4F27-9EB7-CD2ADC565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772BC7-5403-4466-9006-C8C0E2001E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Ver a imagem de origem">
            <a:extLst>
              <a:ext uri="{FF2B5EF4-FFF2-40B4-BE49-F238E27FC236}">
                <a16:creationId xmlns:a16="http://schemas.microsoft.com/office/drawing/2014/main" id="{41B87274-C09F-48FE-A800-1771749DE2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680" y="0"/>
            <a:ext cx="4927600" cy="676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62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B06B9D-2800-4185-843C-A81E9DF59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240" y="38544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3400" b="1" dirty="0"/>
              <a:t>Desafios para alcance das metas de Segurança do </a:t>
            </a:r>
            <a:br>
              <a:rPr lang="pt-BR" sz="3400" b="1" dirty="0"/>
            </a:br>
            <a:r>
              <a:rPr lang="pt-BR" sz="3400" b="1" dirty="0"/>
              <a:t>Paciente nos Hospitais do Estado do Piauí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CE42F5-3014-4500-9D74-BE5A03B5E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49120"/>
            <a:ext cx="9331960" cy="4213226"/>
          </a:xfrm>
        </p:spPr>
        <p:txBody>
          <a:bodyPr>
            <a:normAutofit/>
          </a:bodyPr>
          <a:lstStyle/>
          <a:p>
            <a:r>
              <a:rPr lang="pt-BR" dirty="0"/>
              <a:t>Quadro de profissionais/equipe </a:t>
            </a:r>
            <a:r>
              <a:rPr lang="pt-BR" dirty="0" err="1"/>
              <a:t>multi</a:t>
            </a:r>
            <a:r>
              <a:rPr lang="pt-BR" dirty="0"/>
              <a:t>/interprofissional </a:t>
            </a:r>
          </a:p>
          <a:p>
            <a:r>
              <a:rPr lang="pt-BR" dirty="0"/>
              <a:t>Aparato tecnológico/adesão às novas tecnologias</a:t>
            </a:r>
          </a:p>
          <a:p>
            <a:r>
              <a:rPr lang="pt-BR" dirty="0"/>
              <a:t>Protocolos e rotinas: implantação e adesão</a:t>
            </a:r>
          </a:p>
          <a:p>
            <a:pPr algn="just"/>
            <a:r>
              <a:rPr lang="pt-BR" dirty="0"/>
              <a:t>Instalações físicas adequadas e segura: baseada na proposta assistencial, atribuições, atividades, complexidade, porte e grau de risco atendendo a legislação vigente. </a:t>
            </a:r>
          </a:p>
          <a:p>
            <a:r>
              <a:rPr lang="pt-BR" dirty="0"/>
              <a:t>Transporte de pacientes adequado e seguro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2974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7A3F0B-92FE-4609-89CC-0302EC551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/>
              <a:t>Desafios para alcance das metas de Segurança do </a:t>
            </a:r>
            <a:br>
              <a:rPr lang="pt-BR" sz="3200" b="1" dirty="0"/>
            </a:br>
            <a:r>
              <a:rPr lang="pt-BR" sz="3200" b="1" dirty="0"/>
              <a:t>Paciente nos Hospitais do Estado do Piauí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5C3F66-D8C2-4E6D-9DED-8B68F1C44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33560" cy="4351338"/>
          </a:xfrm>
        </p:spPr>
        <p:txBody>
          <a:bodyPr/>
          <a:lstStyle/>
          <a:p>
            <a:pPr algn="just"/>
            <a:r>
              <a:rPr lang="pt-BR" dirty="0"/>
              <a:t>Gestão de pessoas e Política de RH – responsáveis técnicos, coordenações; </a:t>
            </a:r>
          </a:p>
          <a:p>
            <a:pPr algn="just"/>
            <a:r>
              <a:rPr lang="pt-BR" dirty="0"/>
              <a:t>Modelo assistencial conforme complexidade e perfil da demanda e da Unidade Hospitalar;</a:t>
            </a:r>
          </a:p>
          <a:p>
            <a:pPr marL="0" indent="0" algn="just">
              <a:buNone/>
            </a:pPr>
            <a:r>
              <a:rPr lang="pt-BR" dirty="0"/>
              <a:t>• Educação permanente – priorizar o controle, prevenção e eliminação de riscos sanitários;</a:t>
            </a:r>
          </a:p>
          <a:p>
            <a:pPr marL="0" indent="0" algn="just">
              <a:buNone/>
            </a:pPr>
            <a:r>
              <a:rPr lang="pt-BR" dirty="0"/>
              <a:t>• Proteção à saúde do trabalhador e biossegurança.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97284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8B122-6784-41C3-B804-33769FBB6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3200" b="1" dirty="0"/>
              <a:t>Desafios para alcance das metas de Segurança do </a:t>
            </a:r>
            <a:br>
              <a:rPr lang="pt-BR" sz="3200" b="1" dirty="0"/>
            </a:br>
            <a:r>
              <a:rPr lang="pt-BR" sz="3200" b="1" dirty="0"/>
              <a:t>Paciente nos Hospitais do Estado do Piauí</a:t>
            </a:r>
            <a:endParaRPr lang="pt-BR" sz="32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165456-EAC0-4A3A-ABAE-81866EC95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/>
              <a:t>Prevenção e controle de infecção – possuir normas, rotinas, manuais que orientem a prática assistencial. </a:t>
            </a:r>
          </a:p>
          <a:p>
            <a:pPr marL="0" indent="0" algn="just">
              <a:buNone/>
            </a:pPr>
            <a:r>
              <a:rPr lang="pt-BR" dirty="0"/>
              <a:t>• Gestão de tecnologias e processos – RDC ANVISA n. 02/2010 – dispor de normas, rotinas para higienização dos ambientes, parque de equipamentos, instrumentais, insumos, medicamentos e materiais necessários de acordo com a complexidade e perfil da instituição. </a:t>
            </a:r>
          </a:p>
          <a:p>
            <a:r>
              <a:rPr lang="pt-BR" dirty="0"/>
              <a:t>Gerenciamento de Resíduos – PGRSS. </a:t>
            </a:r>
          </a:p>
          <a:p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33192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743</Words>
  <Application>Microsoft Office PowerPoint</Application>
  <PresentationFormat>Widescreen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1_Tema do Office</vt:lpstr>
      <vt:lpstr>Apresentação do PowerPoint</vt:lpstr>
      <vt:lpstr>Apresentação do PowerPoint</vt:lpstr>
      <vt:lpstr>Ambiente Hospitalar seguro e de qualidade</vt:lpstr>
      <vt:lpstr>Programa de Segurança do Paciente </vt:lpstr>
      <vt:lpstr>O cuidado materno e neonatal seguro</vt:lpstr>
      <vt:lpstr>Apresentação do PowerPoint</vt:lpstr>
      <vt:lpstr>Desafios para alcance das metas de Segurança do  Paciente nos Hospitais do Estado do Piauí</vt:lpstr>
      <vt:lpstr>Desafios para alcance das metas de Segurança do  Paciente nos Hospitais do Estado do Piauí</vt:lpstr>
      <vt:lpstr>Desafios para alcance das metas de Segurança do  Paciente nos Hospitais do Estado do Piauí</vt:lpstr>
      <vt:lpstr>Desafios para alcance das metas de Segurança do  Paciente nos Hospitais do Estado do Piauí</vt:lpstr>
      <vt:lpstr>Avanços ...</vt:lpstr>
      <vt:lpstr>Avanços...</vt:lpstr>
      <vt:lpstr>Avanços...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Segurança do Paciente</dc:title>
  <dc:creator>Romênia Nolêto Guedes</dc:creator>
  <cp:lastModifiedBy>VISITANTE 2</cp:lastModifiedBy>
  <cp:revision>65</cp:revision>
  <dcterms:created xsi:type="dcterms:W3CDTF">2021-01-28T19:58:21Z</dcterms:created>
  <dcterms:modified xsi:type="dcterms:W3CDTF">2021-09-08T08:54:35Z</dcterms:modified>
</cp:coreProperties>
</file>