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7B745-72EF-476A-98E8-3561358433B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FD115-288E-459B-AEF7-9A6725F726D9}">
      <dgm:prSet custT="1"/>
      <dgm:spPr/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E AO MESMO TEMPO...</a:t>
          </a:r>
          <a:endParaRPr lang="en-US" sz="1600" dirty="0">
            <a:solidFill>
              <a:schemeClr val="bg1"/>
            </a:solidFill>
          </a:endParaRPr>
        </a:p>
      </dgm:t>
    </dgm:pt>
    <dgm:pt modelId="{BB011989-E95B-4A43-8765-AED1F8D66490}" type="parTrans" cxnId="{E1102952-EB5C-4EE9-8461-829DB02875D1}">
      <dgm:prSet/>
      <dgm:spPr/>
      <dgm:t>
        <a:bodyPr/>
        <a:lstStyle/>
        <a:p>
          <a:endParaRPr lang="en-US"/>
        </a:p>
      </dgm:t>
    </dgm:pt>
    <dgm:pt modelId="{3FC560C2-F1BE-4C89-924A-9491556E64D3}" type="sibTrans" cxnId="{E1102952-EB5C-4EE9-8461-829DB02875D1}">
      <dgm:prSet/>
      <dgm:spPr/>
      <dgm:t>
        <a:bodyPr/>
        <a:lstStyle/>
        <a:p>
          <a:endParaRPr lang="en-US"/>
        </a:p>
      </dgm:t>
    </dgm:pt>
    <dgm:pt modelId="{089BFD8B-C451-4DCC-8C43-3360E6C0E514}">
      <dgm:prSet custT="1"/>
      <dgm:spPr/>
      <dgm:t>
        <a:bodyPr/>
        <a:lstStyle/>
        <a:p>
          <a:r>
            <a:rPr lang="pt-BR" sz="1600" dirty="0"/>
            <a:t>CONSCIENTIZAÇÃO </a:t>
          </a:r>
          <a:endParaRPr lang="en-US" sz="1600" dirty="0"/>
        </a:p>
      </dgm:t>
    </dgm:pt>
    <dgm:pt modelId="{73679C32-502E-4965-AFBA-57C38EE12AC4}" type="parTrans" cxnId="{6271588D-41BB-4688-A3AF-699B7D7FD4B6}">
      <dgm:prSet/>
      <dgm:spPr/>
      <dgm:t>
        <a:bodyPr/>
        <a:lstStyle/>
        <a:p>
          <a:endParaRPr lang="en-US"/>
        </a:p>
      </dgm:t>
    </dgm:pt>
    <dgm:pt modelId="{BC8B01F7-D3AB-4065-8732-4E7FA6162E9B}" type="sibTrans" cxnId="{6271588D-41BB-4688-A3AF-699B7D7FD4B6}">
      <dgm:prSet/>
      <dgm:spPr/>
      <dgm:t>
        <a:bodyPr/>
        <a:lstStyle/>
        <a:p>
          <a:endParaRPr lang="en-US"/>
        </a:p>
      </dgm:t>
    </dgm:pt>
    <dgm:pt modelId="{E38171F4-2C41-4923-AAE9-0C4FF41F0274}">
      <dgm:prSet custT="1"/>
      <dgm:spPr/>
      <dgm:t>
        <a:bodyPr/>
        <a:lstStyle/>
        <a:p>
          <a:r>
            <a:rPr lang="pt-BR" sz="1600" dirty="0"/>
            <a:t>TRABALHO DURO</a:t>
          </a:r>
          <a:endParaRPr lang="en-US" sz="1600" dirty="0"/>
        </a:p>
      </dgm:t>
    </dgm:pt>
    <dgm:pt modelId="{CF3B6A60-D367-4EB2-8275-481A039CD598}" type="parTrans" cxnId="{E2F24457-91EA-4449-90DE-59B386B308D0}">
      <dgm:prSet/>
      <dgm:spPr/>
      <dgm:t>
        <a:bodyPr/>
        <a:lstStyle/>
        <a:p>
          <a:endParaRPr lang="en-US"/>
        </a:p>
      </dgm:t>
    </dgm:pt>
    <dgm:pt modelId="{6F23F224-8D9A-4068-B6C9-6B78F51D6394}" type="sibTrans" cxnId="{E2F24457-91EA-4449-90DE-59B386B308D0}">
      <dgm:prSet/>
      <dgm:spPr/>
      <dgm:t>
        <a:bodyPr/>
        <a:lstStyle/>
        <a:p>
          <a:endParaRPr lang="en-US"/>
        </a:p>
      </dgm:t>
    </dgm:pt>
    <dgm:pt modelId="{0CF75461-9C53-40F5-9353-16C3141FF1B2}">
      <dgm:prSet custT="1"/>
      <dgm:spPr/>
      <dgm:t>
        <a:bodyPr/>
        <a:lstStyle/>
        <a:p>
          <a:r>
            <a:rPr lang="pt-BR" sz="1600" dirty="0"/>
            <a:t>DISCIPLINA</a:t>
          </a:r>
          <a:endParaRPr lang="en-US" sz="1600" dirty="0"/>
        </a:p>
      </dgm:t>
    </dgm:pt>
    <dgm:pt modelId="{1C537D0E-AF07-4BBC-ADC4-0BE3390C7D8E}" type="parTrans" cxnId="{F5CAD633-34F4-4775-8AB2-B6005F6018D0}">
      <dgm:prSet/>
      <dgm:spPr/>
      <dgm:t>
        <a:bodyPr/>
        <a:lstStyle/>
        <a:p>
          <a:endParaRPr lang="en-US"/>
        </a:p>
      </dgm:t>
    </dgm:pt>
    <dgm:pt modelId="{C9EE6F1B-5E25-4196-9B10-B73616C07FCB}" type="sibTrans" cxnId="{F5CAD633-34F4-4775-8AB2-B6005F6018D0}">
      <dgm:prSet/>
      <dgm:spPr/>
      <dgm:t>
        <a:bodyPr/>
        <a:lstStyle/>
        <a:p>
          <a:endParaRPr lang="en-US"/>
        </a:p>
      </dgm:t>
    </dgm:pt>
    <dgm:pt modelId="{69DBFE98-5A7D-4738-BA5B-AFFB36AF0914}">
      <dgm:prSet/>
      <dgm:spPr/>
      <dgm:t>
        <a:bodyPr/>
        <a:lstStyle/>
        <a:p>
          <a:r>
            <a:rPr lang="pt-BR" dirty="0"/>
            <a:t>USO CORRETO DE </a:t>
          </a:r>
          <a:r>
            <a:rPr lang="pt-BR" dirty="0" err="1"/>
            <a:t>EPI’s</a:t>
          </a:r>
          <a:endParaRPr lang="en-US" dirty="0"/>
        </a:p>
      </dgm:t>
    </dgm:pt>
    <dgm:pt modelId="{9EF26D86-155A-40D7-8F39-4C72B97ACF95}" type="parTrans" cxnId="{CAB7DFF6-EB1F-48CE-8F2F-2D0D62756122}">
      <dgm:prSet/>
      <dgm:spPr/>
      <dgm:t>
        <a:bodyPr/>
        <a:lstStyle/>
        <a:p>
          <a:endParaRPr lang="en-US"/>
        </a:p>
      </dgm:t>
    </dgm:pt>
    <dgm:pt modelId="{E45F3A61-E043-4ECC-AB97-14A4ADB50AA5}" type="sibTrans" cxnId="{CAB7DFF6-EB1F-48CE-8F2F-2D0D62756122}">
      <dgm:prSet/>
      <dgm:spPr/>
      <dgm:t>
        <a:bodyPr/>
        <a:lstStyle/>
        <a:p>
          <a:endParaRPr lang="en-US"/>
        </a:p>
      </dgm:t>
    </dgm:pt>
    <dgm:pt modelId="{DFFA76ED-D285-4A6C-8B3A-00CA2E118E62}">
      <dgm:prSet/>
      <dgm:spPr/>
      <dgm:t>
        <a:bodyPr/>
        <a:lstStyle/>
        <a:p>
          <a:r>
            <a:rPr lang="en-US" dirty="0"/>
            <a:t>VIGILÂNCIA</a:t>
          </a:r>
        </a:p>
      </dgm:t>
    </dgm:pt>
    <dgm:pt modelId="{7DE032A4-90D3-41DB-9D70-5B72BDC76CB4}" type="parTrans" cxnId="{7014C01D-BC01-4207-B10A-0B2EC4767403}">
      <dgm:prSet/>
      <dgm:spPr/>
      <dgm:t>
        <a:bodyPr/>
        <a:lstStyle/>
        <a:p>
          <a:endParaRPr lang="en-US"/>
        </a:p>
      </dgm:t>
    </dgm:pt>
    <dgm:pt modelId="{57F35560-ACE4-4A88-83A1-1F221E308EEA}" type="sibTrans" cxnId="{7014C01D-BC01-4207-B10A-0B2EC4767403}">
      <dgm:prSet/>
      <dgm:spPr/>
      <dgm:t>
        <a:bodyPr/>
        <a:lstStyle/>
        <a:p>
          <a:endParaRPr lang="en-US"/>
        </a:p>
      </dgm:t>
    </dgm:pt>
    <dgm:pt modelId="{AE93504B-1191-48EF-8518-20CE61605FC8}">
      <dgm:prSet/>
      <dgm:spPr/>
      <dgm:t>
        <a:bodyPr/>
        <a:lstStyle/>
        <a:p>
          <a:r>
            <a:rPr lang="pt-BR" b="1" dirty="0"/>
            <a:t>HIGIENE DE MÃOS</a:t>
          </a:r>
          <a:endParaRPr lang="en-US" dirty="0"/>
        </a:p>
      </dgm:t>
    </dgm:pt>
    <dgm:pt modelId="{30DBE693-E4F7-49FF-A315-B77CD1938E62}" type="parTrans" cxnId="{46095AFA-7933-4611-81BD-DC03A44D3FBD}">
      <dgm:prSet/>
      <dgm:spPr/>
      <dgm:t>
        <a:bodyPr/>
        <a:lstStyle/>
        <a:p>
          <a:endParaRPr lang="en-US"/>
        </a:p>
      </dgm:t>
    </dgm:pt>
    <dgm:pt modelId="{C138148D-DDF6-4EE2-A38B-F833C75B483C}" type="sibTrans" cxnId="{46095AFA-7933-4611-81BD-DC03A44D3FBD}">
      <dgm:prSet/>
      <dgm:spPr/>
      <dgm:t>
        <a:bodyPr/>
        <a:lstStyle/>
        <a:p>
          <a:endParaRPr lang="en-US"/>
        </a:p>
      </dgm:t>
    </dgm:pt>
    <dgm:pt modelId="{36BCEA20-4C22-42E0-A61D-DECB00DE4E2D}" type="pres">
      <dgm:prSet presAssocID="{2BD7B745-72EF-476A-98E8-3561358433BD}" presName="diagram" presStyleCnt="0">
        <dgm:presLayoutVars>
          <dgm:dir/>
          <dgm:resizeHandles val="exact"/>
        </dgm:presLayoutVars>
      </dgm:prSet>
      <dgm:spPr/>
    </dgm:pt>
    <dgm:pt modelId="{B6CBB7D9-40F0-4E27-833F-3413739B7B54}" type="pres">
      <dgm:prSet presAssocID="{075FD115-288E-459B-AEF7-9A6725F726D9}" presName="arrow" presStyleLbl="node1" presStyleIdx="0" presStyleCnt="7" custScaleX="123127">
        <dgm:presLayoutVars>
          <dgm:bulletEnabled val="1"/>
        </dgm:presLayoutVars>
      </dgm:prSet>
      <dgm:spPr/>
    </dgm:pt>
    <dgm:pt modelId="{8785F600-BD48-45A0-81CB-19F10EF4DE57}" type="pres">
      <dgm:prSet presAssocID="{089BFD8B-C451-4DCC-8C43-3360E6C0E514}" presName="arrow" presStyleLbl="node1" presStyleIdx="1" presStyleCnt="7" custScaleX="130699" custScaleY="98060" custRadScaleRad="101542" custRadScaleInc="-2097">
        <dgm:presLayoutVars>
          <dgm:bulletEnabled val="1"/>
        </dgm:presLayoutVars>
      </dgm:prSet>
      <dgm:spPr/>
    </dgm:pt>
    <dgm:pt modelId="{EB6C54CC-A3E9-4523-8383-7DCBE8D6DD70}" type="pres">
      <dgm:prSet presAssocID="{E38171F4-2C41-4923-AAE9-0C4FF41F0274}" presName="arrow" presStyleLbl="node1" presStyleIdx="2" presStyleCnt="7" custScaleX="117738">
        <dgm:presLayoutVars>
          <dgm:bulletEnabled val="1"/>
        </dgm:presLayoutVars>
      </dgm:prSet>
      <dgm:spPr/>
    </dgm:pt>
    <dgm:pt modelId="{5AC155D2-CEA0-4858-8059-E4A1D20ED331}" type="pres">
      <dgm:prSet presAssocID="{0CF75461-9C53-40F5-9353-16C3141FF1B2}" presName="arrow" presStyleLbl="node1" presStyleIdx="3" presStyleCnt="7" custScaleX="122219" custScaleY="105874">
        <dgm:presLayoutVars>
          <dgm:bulletEnabled val="1"/>
        </dgm:presLayoutVars>
      </dgm:prSet>
      <dgm:spPr/>
    </dgm:pt>
    <dgm:pt modelId="{2B0F367E-6DE2-486F-8D7A-AF38412142EC}" type="pres">
      <dgm:prSet presAssocID="{69DBFE98-5A7D-4738-BA5B-AFFB36AF0914}" presName="arrow" presStyleLbl="node1" presStyleIdx="4" presStyleCnt="7" custScaleX="131414" custScaleY="102565">
        <dgm:presLayoutVars>
          <dgm:bulletEnabled val="1"/>
        </dgm:presLayoutVars>
      </dgm:prSet>
      <dgm:spPr/>
    </dgm:pt>
    <dgm:pt modelId="{8DF4A167-4DEE-48ED-A5BC-826F3B0FAD05}" type="pres">
      <dgm:prSet presAssocID="{DFFA76ED-D285-4A6C-8B3A-00CA2E118E62}" presName="arrow" presStyleLbl="node1" presStyleIdx="5" presStyleCnt="7">
        <dgm:presLayoutVars>
          <dgm:bulletEnabled val="1"/>
        </dgm:presLayoutVars>
      </dgm:prSet>
      <dgm:spPr/>
    </dgm:pt>
    <dgm:pt modelId="{9343063B-2461-4870-9BB5-703E554E4063}" type="pres">
      <dgm:prSet presAssocID="{AE93504B-1191-48EF-8518-20CE61605FC8}" presName="arrow" presStyleLbl="node1" presStyleIdx="6" presStyleCnt="7" custScaleX="118933" custScaleY="120764">
        <dgm:presLayoutVars>
          <dgm:bulletEnabled val="1"/>
        </dgm:presLayoutVars>
      </dgm:prSet>
      <dgm:spPr/>
    </dgm:pt>
  </dgm:ptLst>
  <dgm:cxnLst>
    <dgm:cxn modelId="{7014C01D-BC01-4207-B10A-0B2EC4767403}" srcId="{2BD7B745-72EF-476A-98E8-3561358433BD}" destId="{DFFA76ED-D285-4A6C-8B3A-00CA2E118E62}" srcOrd="5" destOrd="0" parTransId="{7DE032A4-90D3-41DB-9D70-5B72BDC76CB4}" sibTransId="{57F35560-ACE4-4A88-83A1-1F221E308EEA}"/>
    <dgm:cxn modelId="{F5CAD633-34F4-4775-8AB2-B6005F6018D0}" srcId="{2BD7B745-72EF-476A-98E8-3561358433BD}" destId="{0CF75461-9C53-40F5-9353-16C3141FF1B2}" srcOrd="3" destOrd="0" parTransId="{1C537D0E-AF07-4BBC-ADC4-0BE3390C7D8E}" sibTransId="{C9EE6F1B-5E25-4196-9B10-B73616C07FCB}"/>
    <dgm:cxn modelId="{71B5DA34-A0BC-4766-A67A-A9857686FF99}" type="presOf" srcId="{DFFA76ED-D285-4A6C-8B3A-00CA2E118E62}" destId="{8DF4A167-4DEE-48ED-A5BC-826F3B0FAD05}" srcOrd="0" destOrd="0" presId="urn:microsoft.com/office/officeart/2005/8/layout/arrow5"/>
    <dgm:cxn modelId="{3D8EA56A-1876-42DA-A808-9611FCBEE3C2}" type="presOf" srcId="{075FD115-288E-459B-AEF7-9A6725F726D9}" destId="{B6CBB7D9-40F0-4E27-833F-3413739B7B54}" srcOrd="0" destOrd="0" presId="urn:microsoft.com/office/officeart/2005/8/layout/arrow5"/>
    <dgm:cxn modelId="{E1102952-EB5C-4EE9-8461-829DB02875D1}" srcId="{2BD7B745-72EF-476A-98E8-3561358433BD}" destId="{075FD115-288E-459B-AEF7-9A6725F726D9}" srcOrd="0" destOrd="0" parTransId="{BB011989-E95B-4A43-8765-AED1F8D66490}" sibTransId="{3FC560C2-F1BE-4C89-924A-9491556E64D3}"/>
    <dgm:cxn modelId="{0B9B2B55-86DC-4418-8F49-42D8E8C8BBC2}" type="presOf" srcId="{0CF75461-9C53-40F5-9353-16C3141FF1B2}" destId="{5AC155D2-CEA0-4858-8059-E4A1D20ED331}" srcOrd="0" destOrd="0" presId="urn:microsoft.com/office/officeart/2005/8/layout/arrow5"/>
    <dgm:cxn modelId="{E2F24457-91EA-4449-90DE-59B386B308D0}" srcId="{2BD7B745-72EF-476A-98E8-3561358433BD}" destId="{E38171F4-2C41-4923-AAE9-0C4FF41F0274}" srcOrd="2" destOrd="0" parTransId="{CF3B6A60-D367-4EB2-8275-481A039CD598}" sibTransId="{6F23F224-8D9A-4068-B6C9-6B78F51D6394}"/>
    <dgm:cxn modelId="{6271588D-41BB-4688-A3AF-699B7D7FD4B6}" srcId="{2BD7B745-72EF-476A-98E8-3561358433BD}" destId="{089BFD8B-C451-4DCC-8C43-3360E6C0E514}" srcOrd="1" destOrd="0" parTransId="{73679C32-502E-4965-AFBA-57C38EE12AC4}" sibTransId="{BC8B01F7-D3AB-4065-8732-4E7FA6162E9B}"/>
    <dgm:cxn modelId="{7B8BF7B2-C572-4A5A-9213-D2235329DCEE}" type="presOf" srcId="{2BD7B745-72EF-476A-98E8-3561358433BD}" destId="{36BCEA20-4C22-42E0-A61D-DECB00DE4E2D}" srcOrd="0" destOrd="0" presId="urn:microsoft.com/office/officeart/2005/8/layout/arrow5"/>
    <dgm:cxn modelId="{521AE8B8-E056-423C-BE02-2EA6CAC27E16}" type="presOf" srcId="{089BFD8B-C451-4DCC-8C43-3360E6C0E514}" destId="{8785F600-BD48-45A0-81CB-19F10EF4DE57}" srcOrd="0" destOrd="0" presId="urn:microsoft.com/office/officeart/2005/8/layout/arrow5"/>
    <dgm:cxn modelId="{D819F9D2-13F1-4609-9668-C3E4836358BE}" type="presOf" srcId="{69DBFE98-5A7D-4738-BA5B-AFFB36AF0914}" destId="{2B0F367E-6DE2-486F-8D7A-AF38412142EC}" srcOrd="0" destOrd="0" presId="urn:microsoft.com/office/officeart/2005/8/layout/arrow5"/>
    <dgm:cxn modelId="{C43515E3-5A6A-48F3-A196-C9B114E26E68}" type="presOf" srcId="{AE93504B-1191-48EF-8518-20CE61605FC8}" destId="{9343063B-2461-4870-9BB5-703E554E4063}" srcOrd="0" destOrd="0" presId="urn:microsoft.com/office/officeart/2005/8/layout/arrow5"/>
    <dgm:cxn modelId="{CAB7DFF6-EB1F-48CE-8F2F-2D0D62756122}" srcId="{2BD7B745-72EF-476A-98E8-3561358433BD}" destId="{69DBFE98-5A7D-4738-BA5B-AFFB36AF0914}" srcOrd="4" destOrd="0" parTransId="{9EF26D86-155A-40D7-8F39-4C72B97ACF95}" sibTransId="{E45F3A61-E043-4ECC-AB97-14A4ADB50AA5}"/>
    <dgm:cxn modelId="{46095AFA-7933-4611-81BD-DC03A44D3FBD}" srcId="{2BD7B745-72EF-476A-98E8-3561358433BD}" destId="{AE93504B-1191-48EF-8518-20CE61605FC8}" srcOrd="6" destOrd="0" parTransId="{30DBE693-E4F7-49FF-A315-B77CD1938E62}" sibTransId="{C138148D-DDF6-4EE2-A38B-F833C75B483C}"/>
    <dgm:cxn modelId="{6528CCFF-B2BB-49AF-A3D7-39920BC35C5A}" type="presOf" srcId="{E38171F4-2C41-4923-AAE9-0C4FF41F0274}" destId="{EB6C54CC-A3E9-4523-8383-7DCBE8D6DD70}" srcOrd="0" destOrd="0" presId="urn:microsoft.com/office/officeart/2005/8/layout/arrow5"/>
    <dgm:cxn modelId="{877F8766-071C-4F4B-BAEC-562441EB7113}" type="presParOf" srcId="{36BCEA20-4C22-42E0-A61D-DECB00DE4E2D}" destId="{B6CBB7D9-40F0-4E27-833F-3413739B7B54}" srcOrd="0" destOrd="0" presId="urn:microsoft.com/office/officeart/2005/8/layout/arrow5"/>
    <dgm:cxn modelId="{CE8631B3-E8C7-451D-AF89-03E65D9434B0}" type="presParOf" srcId="{36BCEA20-4C22-42E0-A61D-DECB00DE4E2D}" destId="{8785F600-BD48-45A0-81CB-19F10EF4DE57}" srcOrd="1" destOrd="0" presId="urn:microsoft.com/office/officeart/2005/8/layout/arrow5"/>
    <dgm:cxn modelId="{F88FC243-AA61-4B75-935E-3B891797C6CF}" type="presParOf" srcId="{36BCEA20-4C22-42E0-A61D-DECB00DE4E2D}" destId="{EB6C54CC-A3E9-4523-8383-7DCBE8D6DD70}" srcOrd="2" destOrd="0" presId="urn:microsoft.com/office/officeart/2005/8/layout/arrow5"/>
    <dgm:cxn modelId="{42D44986-6B2D-4C07-96D7-E2919EDA6D05}" type="presParOf" srcId="{36BCEA20-4C22-42E0-A61D-DECB00DE4E2D}" destId="{5AC155D2-CEA0-4858-8059-E4A1D20ED331}" srcOrd="3" destOrd="0" presId="urn:microsoft.com/office/officeart/2005/8/layout/arrow5"/>
    <dgm:cxn modelId="{5FD222A0-2E98-44BD-9C2E-27C144C55E7E}" type="presParOf" srcId="{36BCEA20-4C22-42E0-A61D-DECB00DE4E2D}" destId="{2B0F367E-6DE2-486F-8D7A-AF38412142EC}" srcOrd="4" destOrd="0" presId="urn:microsoft.com/office/officeart/2005/8/layout/arrow5"/>
    <dgm:cxn modelId="{D6537195-02A6-4AD9-A9CF-60E4C261CEFF}" type="presParOf" srcId="{36BCEA20-4C22-42E0-A61D-DECB00DE4E2D}" destId="{8DF4A167-4DEE-48ED-A5BC-826F3B0FAD05}" srcOrd="5" destOrd="0" presId="urn:microsoft.com/office/officeart/2005/8/layout/arrow5"/>
    <dgm:cxn modelId="{4ED5B776-BC2D-45BE-ACF7-DD709DD3F7D3}" type="presParOf" srcId="{36BCEA20-4C22-42E0-A61D-DECB00DE4E2D}" destId="{9343063B-2461-4870-9BB5-703E554E4063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BB7D9-40F0-4E27-833F-3413739B7B54}">
      <dsp:nvSpPr>
        <dsp:cNvPr id="0" name=""/>
        <dsp:cNvSpPr/>
      </dsp:nvSpPr>
      <dsp:spPr>
        <a:xfrm>
          <a:off x="1939066" y="-22307"/>
          <a:ext cx="1997765" cy="1622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E AO MESMO TEMPO...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438507" y="-22307"/>
        <a:ext cx="998883" cy="1338582"/>
      </dsp:txXfrm>
    </dsp:sp>
    <dsp:sp modelId="{8785F600-BD48-45A0-81CB-19F10EF4DE57}">
      <dsp:nvSpPr>
        <dsp:cNvPr id="0" name=""/>
        <dsp:cNvSpPr/>
      </dsp:nvSpPr>
      <dsp:spPr>
        <a:xfrm rot="3085714">
          <a:off x="3601487" y="769697"/>
          <a:ext cx="2120622" cy="159104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CONSCIENTIZAÇÃO </a:t>
          </a:r>
          <a:endParaRPr lang="en-US" sz="1600" kern="1200" dirty="0"/>
        </a:p>
      </dsp:txBody>
      <dsp:txXfrm rot="-5400000">
        <a:off x="4114336" y="948265"/>
        <a:ext cx="1312614" cy="1060311"/>
      </dsp:txXfrm>
    </dsp:sp>
    <dsp:sp modelId="{EB6C54CC-A3E9-4523-8383-7DCBE8D6DD70}">
      <dsp:nvSpPr>
        <dsp:cNvPr id="0" name=""/>
        <dsp:cNvSpPr/>
      </dsp:nvSpPr>
      <dsp:spPr>
        <a:xfrm rot="6171429">
          <a:off x="4132393" y="2673215"/>
          <a:ext cx="1910327" cy="1622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TRABALHO DURO</a:t>
          </a:r>
          <a:endParaRPr lang="en-US" sz="1600" kern="1200" dirty="0"/>
        </a:p>
      </dsp:txBody>
      <dsp:txXfrm rot="-5400000">
        <a:off x="4556677" y="3038487"/>
        <a:ext cx="1338582" cy="955163"/>
      </dsp:txXfrm>
    </dsp:sp>
    <dsp:sp modelId="{5AC155D2-CEA0-4858-8059-E4A1D20ED331}">
      <dsp:nvSpPr>
        <dsp:cNvPr id="0" name=""/>
        <dsp:cNvSpPr/>
      </dsp:nvSpPr>
      <dsp:spPr>
        <a:xfrm rot="9257143">
          <a:off x="2903098" y="4121464"/>
          <a:ext cx="1983032" cy="171783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DISCIPLINA</a:t>
          </a:r>
          <a:endParaRPr lang="en-US" sz="1600" kern="1200" dirty="0"/>
        </a:p>
      </dsp:txBody>
      <dsp:txXfrm rot="10800000">
        <a:off x="3464073" y="4407199"/>
        <a:ext cx="991516" cy="1417211"/>
      </dsp:txXfrm>
    </dsp:sp>
    <dsp:sp modelId="{2B0F367E-6DE2-486F-8D7A-AF38412142EC}">
      <dsp:nvSpPr>
        <dsp:cNvPr id="0" name=""/>
        <dsp:cNvSpPr/>
      </dsp:nvSpPr>
      <dsp:spPr>
        <a:xfrm rot="12342857">
          <a:off x="915171" y="4148309"/>
          <a:ext cx="2132223" cy="1664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USO CORRETO DE </a:t>
          </a:r>
          <a:r>
            <a:rPr lang="pt-BR" sz="1600" kern="1200" dirty="0" err="1"/>
            <a:t>EPI’s</a:t>
          </a:r>
          <a:endParaRPr lang="en-US" sz="1600" kern="1200" dirty="0"/>
        </a:p>
      </dsp:txBody>
      <dsp:txXfrm rot="10800000">
        <a:off x="1385048" y="4425114"/>
        <a:ext cx="1066111" cy="1372916"/>
      </dsp:txXfrm>
    </dsp:sp>
    <dsp:sp modelId="{8DF4A167-4DEE-48ED-A5BC-826F3B0FAD05}">
      <dsp:nvSpPr>
        <dsp:cNvPr id="0" name=""/>
        <dsp:cNvSpPr/>
      </dsp:nvSpPr>
      <dsp:spPr>
        <a:xfrm rot="15428571">
          <a:off x="-22920" y="2673215"/>
          <a:ext cx="1622524" cy="1622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VIGILÂNCIA</a:t>
          </a:r>
        </a:p>
      </dsp:txBody>
      <dsp:txXfrm rot="5400000">
        <a:off x="-19360" y="3110438"/>
        <a:ext cx="1338582" cy="811262"/>
      </dsp:txXfrm>
    </dsp:sp>
    <dsp:sp modelId="{9343063B-2461-4870-9BB5-703E554E4063}">
      <dsp:nvSpPr>
        <dsp:cNvPr id="0" name=""/>
        <dsp:cNvSpPr/>
      </dsp:nvSpPr>
      <dsp:spPr>
        <a:xfrm rot="18514286">
          <a:off x="249239" y="639405"/>
          <a:ext cx="1929716" cy="195942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HIGIENE DE MÃOS</a:t>
          </a:r>
          <a:endParaRPr lang="en-US" sz="1600" kern="1200" dirty="0"/>
        </a:p>
      </dsp:txBody>
      <dsp:txXfrm rot="5400000">
        <a:off x="271223" y="1031412"/>
        <a:ext cx="1621725" cy="96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BE122-71B4-46F6-BD80-712088EE9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40A095-5495-4051-A3BE-C77575E80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6CACE-40C3-4BD0-8831-C963435B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A589AA-783B-4EC7-8470-5CFC74CE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9A4AD-0454-47FC-9CB5-8AC01757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56E76-8EBC-4DE0-A275-DF1209B1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DB36BE-173D-4156-8E28-65BF532BE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9136F-41C7-40C6-8E31-E8426D9A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909DE-B37D-447B-961B-356DB8BE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AB866-1BB4-46B6-93F0-B46A4BB4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8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8E8413-4414-4862-99B7-FD2256329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BE7A89-6108-4BA8-A850-775EEC4B9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5CC082-041A-42AB-BD3D-12639615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C4BC2F-8B94-4889-9569-0AC6DF34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C125A-0130-4D41-B606-A8221964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48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1C01C-2A37-4E56-BE42-5725CE39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1AB09-8006-46DA-BA0B-2C0C012B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04CA4-19F0-4811-B2DA-E2D9EA2D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EA3D1-C53B-4EF6-A604-5CCCBD9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AE5A9D-B91E-4A0A-8238-8B2D9604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6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F03B-E3B4-4E4D-902B-8026972B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CECFD2-8AA9-40F7-970A-24AA886F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B1C871-A57E-4E31-91DE-A87B4B48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52018-E80F-43CF-9590-D6A9B39D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3075E3-FA41-47EC-B9F5-CD64A9E9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89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89C5A-C1CA-47E8-8CF5-AD338BD7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09DD2-9EEA-4CB0-8690-5B71D4C50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D9D0-DA65-4D97-8589-13C07F8C6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1F9FC2-F00B-4DDE-9262-28E9346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5FDD3A-610C-4431-A6E0-44BBEE61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9B1EAE-2F3F-4D6B-8B4B-34C49770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2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0185F-8B65-4E18-AFB3-27BAB696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7FF605-21C4-47DE-8271-6F00AB93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8D5B0F-A0E3-4A01-8126-4C65DF464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9CE270-A68A-4D35-AF78-4BADDB38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CEF205-6E73-464F-A214-B401F9E5C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5899DF-57E4-45E4-9294-D24E5252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D78EE5-F641-4FF4-A29D-671BDBD9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BBF166-16C0-46C7-8CF4-1806D8C0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8D42D-6C00-49CC-B854-F9E2EA51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36E769-18C3-4ACF-928E-1AFFEFC8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FB2D7C-619A-4D4E-95C2-096DDD4E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42D846-B922-4937-B1D6-4B46246A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1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8AB7F4-ABD5-4D0A-9EF5-6E3479FC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172155-223C-4B79-AAAD-798E342C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CAA086-2A92-4177-9AEC-F324C845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8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24187-4EC7-4248-AABD-DF6764FB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72C62-2DFB-4A58-9911-286242A8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64FAE7-F5F9-422B-8953-69F713249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35D1CF-6F10-458D-AB4A-3C6D63B5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7E8A38-469A-415A-80C7-E1F77B6A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8E484C-048E-448E-9E3C-CDD3B190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66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5DCB9-9D56-44B6-BF29-12FE6DF0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58831A-3FFE-4C98-9D5C-8002F6829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77B339-047F-41D4-AEEE-74FA66102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FF479F-3FD2-48DF-9486-AAE27145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5E477A-3EF7-4E87-8DE0-A29C1402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E53B6A-3B23-44A4-BCAF-78FC30FC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0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A24D91-23D4-4D20-870A-A57471F3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BA4A05-A0DA-4848-ACA4-897B58885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E9C4B-199F-41FA-8F1C-1A21AA674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8D9F-2C3E-4D45-8A57-10E2BAE81CAC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FEF8FA-7B24-4D37-9744-58CCB398B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34837-2461-4EAF-AC19-57377F51D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850B-18B4-4E26-ADCA-2F186D104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0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6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F54A1D-BA78-4C63-96AE-97C90B3D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839627"/>
            <a:ext cx="6692827" cy="2357430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3300"/>
                </a:solidFill>
                <a:latin typeface="Bradley Hand ITC" panose="03070402050302030203" pitchFamily="66" charset="0"/>
              </a:rPr>
              <a:t>O TRABALHO DO CONTROLE DE INFECÇÃO EM UMA MATERNIDADE DE REFERÊNCIA</a:t>
            </a:r>
            <a:endParaRPr lang="pt-BR" sz="4000" b="1" dirty="0">
              <a:solidFill>
                <a:srgbClr val="FF33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2C4331-CAF8-428E-B60D-C802D5F42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413777"/>
            <a:ext cx="6692827" cy="786870"/>
          </a:xfrm>
        </p:spPr>
        <p:txBody>
          <a:bodyPr>
            <a:normAutofit/>
          </a:bodyPr>
          <a:lstStyle/>
          <a:p>
            <a:r>
              <a:rPr lang="pt-BR" sz="20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Nayanna da Silva Oliveira de Melo</a:t>
            </a:r>
          </a:p>
          <a:p>
            <a:endParaRPr lang="pt-BR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2B3237-702B-4C25-A130-A09CD9AC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33" y="75262"/>
            <a:ext cx="4243590" cy="66730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86BC5-C067-42D7-9D3D-91A13A08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" y="237656"/>
            <a:ext cx="1792379" cy="6157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56AAE66-A8BF-4692-BC63-57309A32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09" y="233835"/>
            <a:ext cx="918771" cy="7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0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EC6D-F96A-4E25-80C1-200F76DC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ALGUMAS AÇÕES DE UMA CCIH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CFBC96C-13D3-4AE3-90D7-CFD612DA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557"/>
            <a:ext cx="10515600" cy="44924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Vigilância Epidemiológica das Infecções</a:t>
            </a:r>
          </a:p>
          <a:p>
            <a:pPr marL="0" indent="0" algn="ctr">
              <a:buNone/>
            </a:pPr>
            <a:r>
              <a:rPr lang="pt-BR" dirty="0"/>
              <a:t>Visita diária nas unidades</a:t>
            </a:r>
          </a:p>
          <a:p>
            <a:pPr marL="0" indent="0" algn="ctr">
              <a:buNone/>
            </a:pPr>
            <a:r>
              <a:rPr lang="pt-BR" dirty="0"/>
              <a:t>Normatização das ações – Protocolos</a:t>
            </a:r>
          </a:p>
          <a:p>
            <a:pPr marL="0" indent="0" algn="ctr">
              <a:buNone/>
            </a:pPr>
            <a:r>
              <a:rPr lang="pt-BR" dirty="0"/>
              <a:t>Auditoria dos processos</a:t>
            </a:r>
          </a:p>
          <a:p>
            <a:pPr marL="0" indent="0" algn="ctr">
              <a:buNone/>
            </a:pPr>
            <a:r>
              <a:rPr lang="pt-BR" dirty="0"/>
              <a:t>Relatórios – apresentação para as unidades</a:t>
            </a:r>
          </a:p>
          <a:p>
            <a:pPr marL="0" indent="0" algn="ctr">
              <a:buNone/>
            </a:pPr>
            <a:r>
              <a:rPr lang="pt-BR" dirty="0"/>
              <a:t>Pactuação de ações de melhorias</a:t>
            </a:r>
          </a:p>
          <a:p>
            <a:pPr marL="0" indent="0" algn="ctr">
              <a:buNone/>
            </a:pPr>
            <a:r>
              <a:rPr lang="pt-BR" dirty="0"/>
              <a:t>Reuniões multiprofissionais e internas</a:t>
            </a:r>
          </a:p>
          <a:p>
            <a:pPr marL="0" indent="0" algn="ctr">
              <a:buNone/>
            </a:pPr>
            <a:r>
              <a:rPr lang="pt-BR" dirty="0"/>
              <a:t>Treinamentos</a:t>
            </a:r>
          </a:p>
          <a:p>
            <a:pPr marL="0" indent="0" algn="ctr">
              <a:buNone/>
            </a:pPr>
            <a:r>
              <a:rPr lang="pt-BR" dirty="0"/>
              <a:t>Alimentação do Sistema Nacional e Regional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53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22A1D61-36AE-4961-9B06-5C5148A8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365124"/>
            <a:ext cx="7593496" cy="16993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8BEEDC-E2EB-4952-BD5A-D0F573B4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E83F9-318D-4B97-ABF8-EBDD9DE6E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373" y="2769703"/>
            <a:ext cx="5181600" cy="3419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CCIH NÃO É UM SETOR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9B16F14-6C46-470D-994A-118DC2ED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69703"/>
            <a:ext cx="5181600" cy="340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CCIH É UM HOSPITAL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C2A4DD-164D-46FA-8241-E031C6AF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7" y="3529429"/>
            <a:ext cx="3220278" cy="29287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AA4F63-8C3C-4755-87CF-43622117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68" y="3962193"/>
            <a:ext cx="2915479" cy="20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98A37DE-179D-488C-A988-754D09803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" b="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7BC619D-3BAA-4B55-8417-025F76284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2" r="-1" b="9198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D5F200-B00C-489E-93D2-D16FFEDF8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" r="2291" b="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1403CA8-9F2D-4B37-9796-4FFAA1A3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5472" r="-1" b="-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60F7AE-9471-4816-89DF-59320F46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EXEMPLO PRÁTICO</a:t>
            </a:r>
          </a:p>
        </p:txBody>
      </p:sp>
    </p:spTree>
    <p:extLst>
      <p:ext uri="{BB962C8B-B14F-4D97-AF65-F5344CB8AC3E}">
        <p14:creationId xmlns:p14="http://schemas.microsoft.com/office/powerpoint/2010/main" val="374263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AD77962-2B73-45B7-907F-7DC83A492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777875"/>
            <a:ext cx="3109913" cy="18891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D98C2A-2122-43F6-BB70-C47D2192B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32" b="2884"/>
          <a:stretch/>
        </p:blipFill>
        <p:spPr>
          <a:xfrm>
            <a:off x="3816350" y="777875"/>
            <a:ext cx="4171950" cy="188912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5B27BA-554D-418B-B119-A9A64C761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15" r="-1" b="1854"/>
          <a:stretch/>
        </p:blipFill>
        <p:spPr>
          <a:xfrm>
            <a:off x="642938" y="2732088"/>
            <a:ext cx="7345363" cy="334803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2E0EE4-030E-4C02-B003-CA1561BD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725" y="640081"/>
            <a:ext cx="3206143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latin typeface="+mj-lt"/>
                <a:ea typeface="+mj-ea"/>
                <a:cs typeface="+mj-cs"/>
              </a:rPr>
              <a:t>DESINFECÇÃO DA SALA CIRÚRGICA</a:t>
            </a:r>
            <a:br>
              <a:rPr lang="en-US" sz="4000" b="1" kern="1200" dirty="0">
                <a:latin typeface="+mj-lt"/>
                <a:ea typeface="+mj-ea"/>
                <a:cs typeface="+mj-cs"/>
              </a:rPr>
            </a:b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085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86842-65E9-41A4-895D-D1DCCB92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14D35E-B24E-43E3-8216-ED6B246BA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883E8-0845-45A4-95C5-FB402411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142601-4122-49BC-B062-FEDBE734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DBF406-1656-42F4-BFD3-F4A099F0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METAS INTERNACIONAIS PARA SEGURANÇA DO PACIENTE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72370AF-6619-43B9-BC86-637944ECC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71" b="16858"/>
          <a:stretch/>
        </p:blipFill>
        <p:spPr>
          <a:xfrm>
            <a:off x="545238" y="1324648"/>
            <a:ext cx="7608304" cy="42796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1F73C00-134D-4D2B-A864-4845EA0261D5}"/>
              </a:ext>
            </a:extLst>
          </p:cNvPr>
          <p:cNvSpPr/>
          <p:nvPr/>
        </p:nvSpPr>
        <p:spPr>
          <a:xfrm>
            <a:off x="5221357" y="4261251"/>
            <a:ext cx="1736034" cy="18347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863E60-2D00-431F-B328-51B22A8C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695" y="348615"/>
            <a:ext cx="379530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HIGIENE DE MÃOS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BB7FEF68-C9D3-4428-AF92-482AB02F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158" y="3194685"/>
            <a:ext cx="3041312" cy="3069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MEDIDA MAIS EFICAZ PARA EVITAR INFECÇÃO HOSPITALAR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980334D-BB6A-4B18-8268-003FCD565B56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0" y="492368"/>
            <a:ext cx="2799471" cy="59224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9DAA75-A622-4C37-84E0-A34D6A72F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62EA9-E491-4B83-A96C-A3530C7E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EXPERIÊNCIA EXITOSA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3C281-DE24-4835-967D-F8DB03F6A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5" y="1152939"/>
            <a:ext cx="5807765" cy="5024024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ANO DE 2020...</a:t>
            </a: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2F2B383F-5531-47DE-8732-8DF464D952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6455845"/>
              </p:ext>
            </p:extLst>
          </p:nvPr>
        </p:nvGraphicFramePr>
        <p:xfrm>
          <a:off x="6172200" y="1041010"/>
          <a:ext cx="6019800" cy="581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1C05F56-35F3-43FA-B902-BFADB91A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68" y="1759866"/>
            <a:ext cx="2741750" cy="14971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19BD3F-CA07-4D20-94E6-2D3EE5C63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1" y="1812260"/>
            <a:ext cx="2590799" cy="15339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9BE1D6B-684D-46E1-866A-08D5E0A67DEF}"/>
              </a:ext>
            </a:extLst>
          </p:cNvPr>
          <p:cNvSpPr txBox="1"/>
          <p:nvPr/>
        </p:nvSpPr>
        <p:spPr>
          <a:xfrm>
            <a:off x="7938052" y="3257006"/>
            <a:ext cx="242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REDUÇÃO DAS INFECÇÕES HOSPITALARES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6554C44-C92E-4455-82CE-A6E21B1A1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166" y="3541538"/>
            <a:ext cx="2345747" cy="149714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02F989F-A607-4996-B4B0-853438074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313" y="3756074"/>
            <a:ext cx="3389356" cy="2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ECAF2-F18B-41FC-852D-04ACB48C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TRADUZINDO EM NÚMEROS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0DE126-B11A-479D-BB10-B8AB0252F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17974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UTI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C8DF9A-04F3-4BC1-953A-D4732ADB6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5530" y="3154017"/>
            <a:ext cx="3548270" cy="3022946"/>
          </a:xfrm>
        </p:spPr>
        <p:txBody>
          <a:bodyPr/>
          <a:lstStyle/>
          <a:p>
            <a:pPr marL="0" indent="0" algn="ctr">
              <a:buNone/>
            </a:pPr>
            <a:r>
              <a:rPr lang="pt-PT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Redução da densidade de incidência das IPCSL, em 2020, de 42,1%</a:t>
            </a:r>
            <a:endParaRPr lang="pt-BR" dirty="0"/>
          </a:p>
        </p:txBody>
      </p:sp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703DC2EB-EA57-4FFB-9D44-3BDDB2680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9" r="3" b="3"/>
          <a:stretch/>
        </p:blipFill>
        <p:spPr>
          <a:xfrm>
            <a:off x="729063" y="2346628"/>
            <a:ext cx="6427111" cy="40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9131C-CD0C-4648-AF3D-C09B8D03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TRADUZINDO EM NÚMEROS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28666-F59F-4949-9880-47B167102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UTI 2</a:t>
            </a:r>
          </a:p>
          <a:p>
            <a:pPr marL="0" indent="0" algn="ctr">
              <a:buNone/>
            </a:pPr>
            <a:endParaRPr lang="pt-BR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FC94A9-6C04-4056-9CA1-4DD1A977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8208" y="3008243"/>
            <a:ext cx="3985591" cy="3168719"/>
          </a:xfrm>
        </p:spPr>
        <p:txBody>
          <a:bodyPr/>
          <a:lstStyle/>
          <a:p>
            <a:pPr marL="0" indent="0" algn="ctr">
              <a:buNone/>
            </a:pPr>
            <a:r>
              <a:rPr lang="pt-PT" sz="2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Redução da densidade de incidência das IPCSL, em 2020, de 39,6%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CE7A37-373A-4990-81D8-8786CFA1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41" y="2271159"/>
            <a:ext cx="63790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9B000-9D9D-4606-9B3A-625AD3AC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TRADUZINDO EM NÚMEROS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B69154-A1D4-4487-969A-AD7019DDD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UCINCO</a:t>
            </a:r>
          </a:p>
          <a:p>
            <a:pPr marL="0" indent="0" algn="ctr">
              <a:buNone/>
            </a:pPr>
            <a:endParaRPr lang="pt-BR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E47B45-9065-461B-ACEC-05424B026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5530" y="2835965"/>
            <a:ext cx="3548270" cy="3340998"/>
          </a:xfrm>
        </p:spPr>
        <p:txBody>
          <a:bodyPr/>
          <a:lstStyle/>
          <a:p>
            <a:pPr marL="0" indent="0" algn="ctr">
              <a:buNone/>
            </a:pPr>
            <a:r>
              <a:rPr lang="pt-PT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Redução da densidade de incidência das IPCSL, em 2020, de 39%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B70FE0-47B5-4DD6-B877-181D372C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3" y="2185874"/>
            <a:ext cx="6532374" cy="42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B302C-6E67-4EF6-8213-F44F7263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TRADUZINDO EM NÚMEROS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A7852E-E36B-4282-B027-6AF5CC29ED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UTI MATERNA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405C82-5C84-4349-8151-DD7A4C70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035" y="2862469"/>
            <a:ext cx="3521764" cy="3314493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t-PT" sz="2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edução da densidade de incidência das infecções globais, em 2020, de 35,5%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78BA2B-F625-4E57-8C54-4407538A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2358888"/>
            <a:ext cx="6267650" cy="39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Tema do Office</vt:lpstr>
      <vt:lpstr>O TRABALHO DO CONTROLE DE INFECÇÃO EM UMA MATERNIDADE DE REFERÊNCIA</vt:lpstr>
      <vt:lpstr>METAS INTERNACIONAIS PARA SEGURANÇA DO PACIENTE</vt:lpstr>
      <vt:lpstr>HIGIENE DE MÃOS</vt:lpstr>
      <vt:lpstr>Apresentação do PowerPoint</vt:lpstr>
      <vt:lpstr>EXPERIÊNCIA EXITOSA</vt:lpstr>
      <vt:lpstr>TRADUZINDO EM NÚMEROS</vt:lpstr>
      <vt:lpstr>TRADUZINDO EM NÚMEROS</vt:lpstr>
      <vt:lpstr>TRADUZINDO EM NÚMEROS</vt:lpstr>
      <vt:lpstr>TRADUZINDO EM NÚMEROS</vt:lpstr>
      <vt:lpstr>ALGUMAS AÇÕES DE UMA CCIH</vt:lpstr>
      <vt:lpstr>Apresentação do PowerPoint</vt:lpstr>
      <vt:lpstr>EXEMPLO PRÁTICO</vt:lpstr>
      <vt:lpstr>DESINFECÇÃO DA SALA CIRÚRGICA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TRABALHO DO CONTROLE DE INFECÇÃO EM UMA MATERNIDADE DE REFERÊNCIA</dc:title>
  <dc:creator>pedro castelo</dc:creator>
  <cp:lastModifiedBy>pedro castelo</cp:lastModifiedBy>
  <cp:revision>2</cp:revision>
  <dcterms:created xsi:type="dcterms:W3CDTF">2021-09-06T20:21:57Z</dcterms:created>
  <dcterms:modified xsi:type="dcterms:W3CDTF">2021-09-07T00:41:17Z</dcterms:modified>
</cp:coreProperties>
</file>