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8" r:id="rId9"/>
    <p:sldId id="267" r:id="rId10"/>
    <p:sldId id="26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VISA" initials="D" lastIdx="1" clrIdx="0">
    <p:extLst>
      <p:ext uri="{19B8F6BF-5375-455C-9EA6-DF929625EA0E}">
        <p15:presenceInfo xmlns:p15="http://schemas.microsoft.com/office/powerpoint/2012/main" userId="DIVI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58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05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26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65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87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60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57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895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62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09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4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079B6B-A795-45F3-8978-3E743508BD54}" type="datetimeFigureOut">
              <a:rPr lang="pt-BR" smtClean="0"/>
              <a:t>09/08/2021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CC1877-26E9-46EA-B2E1-5345046EB31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7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isapiaui@yahoo.com.b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CD9FB8-9BC5-4199-9DB4-8BFC56F7E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919436"/>
            <a:ext cx="10058400" cy="2509564"/>
          </a:xfrm>
        </p:spPr>
        <p:txBody>
          <a:bodyPr>
            <a:normAutofit/>
          </a:bodyPr>
          <a:lstStyle/>
          <a:p>
            <a:r>
              <a:rPr lang="pt-BR" sz="6000" b="1" i="1" dirty="0" smtClean="0">
                <a:solidFill>
                  <a:schemeClr val="accent1">
                    <a:lumMod val="75000"/>
                  </a:schemeClr>
                </a:solidFill>
              </a:rPr>
              <a:t>Plano de Ação para Controle da talidomida no Estado </a:t>
            </a:r>
            <a:r>
              <a:rPr lang="pt-BR" sz="6000" b="1" i="1" dirty="0">
                <a:solidFill>
                  <a:schemeClr val="accent1">
                    <a:lumMod val="75000"/>
                  </a:schemeClr>
                </a:solidFill>
              </a:rPr>
              <a:t>do Piauí</a:t>
            </a:r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="" xmlns:a16="http://schemas.microsoft.com/office/drawing/2014/main" id="{C6B32C47-9BA8-4974-A6C9-97D9526B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229" y="4748033"/>
            <a:ext cx="2360780" cy="1351015"/>
          </a:xfrm>
          <a:prstGeom prst="rect">
            <a:avLst/>
          </a:prstGeom>
        </p:spPr>
      </p:pic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800EE25C-4364-488A-88A6-1AE77A41A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691" y="4751303"/>
            <a:ext cx="1330056" cy="1396862"/>
          </a:xfrm>
          <a:prstGeom prst="rect">
            <a:avLst/>
          </a:prstGeom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="" xmlns:a16="http://schemas.microsoft.com/office/drawing/2014/main" id="{14844240-6380-4746-90D9-C4F4E4008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131" y="4730890"/>
            <a:ext cx="2703604" cy="1396862"/>
          </a:xfrm>
          <a:prstGeom prst="rect">
            <a:avLst/>
          </a:prstGeom>
        </p:spPr>
      </p:pic>
      <p:pic>
        <p:nvPicPr>
          <p:cNvPr id="11" name="Imagem 10" descr="Desenho de personagens de desenho animado&#10;&#10;Descrição gerada automaticamente">
            <a:extLst>
              <a:ext uri="{FF2B5EF4-FFF2-40B4-BE49-F238E27FC236}">
                <a16:creationId xmlns="" xmlns:a16="http://schemas.microsoft.com/office/drawing/2014/main" id="{6AC979A4-3A00-4ADD-90E4-5E76EB5BA7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7938" y="4764555"/>
            <a:ext cx="1266646" cy="139686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="" xmlns:a16="http://schemas.microsoft.com/office/drawing/2014/main" id="{33AC1ACD-80CF-45EF-B5B6-EA18A9966B75}"/>
              </a:ext>
            </a:extLst>
          </p:cNvPr>
          <p:cNvSpPr txBox="1"/>
          <p:nvPr/>
        </p:nvSpPr>
        <p:spPr>
          <a:xfrm>
            <a:off x="4073509" y="3429000"/>
            <a:ext cx="6778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Elaboração e apresentação</a:t>
            </a:r>
          </a:p>
          <a:p>
            <a:r>
              <a:rPr lang="pt-BR" i="1" dirty="0" smtClean="0"/>
              <a:t>Maria </a:t>
            </a:r>
            <a:r>
              <a:rPr lang="pt-BR" i="1" dirty="0"/>
              <a:t>Veloso – Gerente de Serviços e Produtos da Vigilância </a:t>
            </a:r>
            <a:r>
              <a:rPr lang="pt-BR" i="1" dirty="0" smtClean="0"/>
              <a:t>Sanitária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788524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FB10C44-D6FD-4A1C-8779-8118C397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31205"/>
            <a:ext cx="10058400" cy="1450757"/>
          </a:xfrm>
        </p:spPr>
        <p:txBody>
          <a:bodyPr>
            <a:normAutofit/>
          </a:bodyPr>
          <a:lstStyle/>
          <a:p>
            <a:r>
              <a:rPr lang="pt-BR" sz="3200" b="1" i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Desafios impostos para o cumprimento da legislação</a:t>
            </a:r>
            <a:r>
              <a:rPr lang="pt-B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200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C02D2888-3441-490B-9F77-A92DE07F3574}"/>
              </a:ext>
            </a:extLst>
          </p:cNvPr>
          <p:cNvSpPr txBox="1"/>
          <p:nvPr/>
        </p:nvSpPr>
        <p:spPr>
          <a:xfrm>
            <a:off x="4512672" y="2081962"/>
            <a:ext cx="66125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i="1" dirty="0" smtClean="0"/>
              <a:t>Organizar linha de cuidado para o paciente que necessite da medicação em todo o estado </a:t>
            </a:r>
            <a:endParaRPr lang="pt-BR" sz="2000" b="1" i="1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i="1" dirty="0" smtClean="0"/>
              <a:t>Incentivar o cadastramento dos médicos </a:t>
            </a:r>
            <a:r>
              <a:rPr lang="pt-BR" sz="2000" b="1" i="1" dirty="0" err="1" smtClean="0"/>
              <a:t>prescritores</a:t>
            </a:r>
            <a:endParaRPr lang="pt-BR" sz="2000" b="1" i="1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i="1" dirty="0" smtClean="0"/>
              <a:t>Inspecionar/Cadastrar/Licenciar todas as UPDT para cumprimento da RDC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i="1" dirty="0" smtClean="0"/>
              <a:t>UPDT Cumprir o que é determinado pela legislação sanitária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i="1" dirty="0" smtClean="0"/>
              <a:t>Realizar registros e monitoramento da escrituração e balanços da  Talidomida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i="1" dirty="0" smtClean="0"/>
              <a:t>Suprir as Regionais de Saúde de Farmacêuticos para promoverem a dispensação da talidomida evitando a peregrinação dos pacientes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pt-BR" sz="2000" b="1" i="1" dirty="0" smtClean="0"/>
              <a:t>Esclarecer o paciente sobre os riscos da medicação</a:t>
            </a:r>
            <a:endParaRPr lang="pt-BR" sz="2000" b="1" i="1" dirty="0"/>
          </a:p>
        </p:txBody>
      </p:sp>
      <p:pic>
        <p:nvPicPr>
          <p:cNvPr id="11" name="Imagem 10" descr="Desenho de uma pessoa&#10;&#10;Descrição gerada automaticamente com confiança média">
            <a:extLst>
              <a:ext uri="{FF2B5EF4-FFF2-40B4-BE49-F238E27FC236}">
                <a16:creationId xmlns="" xmlns:a16="http://schemas.microsoft.com/office/drawing/2014/main" id="{8BF3E10C-82C9-4119-AC2F-9B620465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53" y="2609022"/>
            <a:ext cx="3639170" cy="232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50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9BA0C01-5C99-4AE1-BE40-B0D790871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i="1" dirty="0">
                <a:solidFill>
                  <a:schemeClr val="accent2"/>
                </a:solidFill>
              </a:rPr>
              <a:t/>
            </a:r>
            <a:br>
              <a:rPr lang="pt-BR" sz="4000" b="1" i="1" dirty="0">
                <a:solidFill>
                  <a:schemeClr val="accent2"/>
                </a:solidFill>
              </a:rPr>
            </a:br>
            <a:r>
              <a:rPr lang="pt-BR" sz="4000" b="1" i="1" dirty="0">
                <a:solidFill>
                  <a:schemeClr val="accent2"/>
                </a:solidFill>
              </a:rPr>
              <a:t/>
            </a:r>
            <a:br>
              <a:rPr lang="pt-BR" sz="4000" b="1" i="1" dirty="0">
                <a:solidFill>
                  <a:schemeClr val="accent2"/>
                </a:solidFill>
              </a:rPr>
            </a:br>
            <a:r>
              <a:rPr lang="pt-BR" sz="4000" b="1" i="1" dirty="0">
                <a:solidFill>
                  <a:schemeClr val="accent2"/>
                </a:solidFill>
              </a:rPr>
              <a:t>Canais de Comunicação </a:t>
            </a:r>
            <a:r>
              <a:rPr lang="pt-BR" sz="3200" b="1" i="1" dirty="0">
                <a:solidFill>
                  <a:schemeClr val="accent2"/>
                </a:solidFill>
              </a:rPr>
              <a:t> </a:t>
            </a:r>
            <a:br>
              <a:rPr lang="pt-BR" sz="3200" b="1" i="1" dirty="0">
                <a:solidFill>
                  <a:schemeClr val="accent2"/>
                </a:solidFill>
              </a:rPr>
            </a:br>
            <a:r>
              <a:rPr lang="pt-BR" sz="3200" b="1" i="1" dirty="0">
                <a:solidFill>
                  <a:srgbClr val="002060"/>
                </a:solidFill>
              </a:rPr>
              <a:t>Diretoria de Vigilância Sanitária do Piauí</a:t>
            </a:r>
          </a:p>
        </p:txBody>
      </p:sp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="" xmlns:a16="http://schemas.microsoft.com/office/drawing/2014/main" id="{DF32237C-5875-4361-B423-5B922393A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322" y="2206130"/>
            <a:ext cx="3230880" cy="338765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C96671FC-ACC5-4C80-B677-4776E3BBB537}"/>
              </a:ext>
            </a:extLst>
          </p:cNvPr>
          <p:cNvSpPr txBox="1"/>
          <p:nvPr/>
        </p:nvSpPr>
        <p:spPr>
          <a:xfrm>
            <a:off x="1099776" y="2716696"/>
            <a:ext cx="6841082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i="1" dirty="0">
                <a:solidFill>
                  <a:srgbClr val="002060"/>
                </a:solidFill>
              </a:rPr>
              <a:t>Endereço: Rua 19 de Novembro, 1865 – Primavera</a:t>
            </a:r>
          </a:p>
          <a:p>
            <a:r>
              <a:rPr lang="pt-BR" sz="2500" b="1" i="1" dirty="0">
                <a:solidFill>
                  <a:srgbClr val="002060"/>
                </a:solidFill>
              </a:rPr>
              <a:t>Telefone: (86) 3216-3662/ 3216- 3652 (Ouvidoria)</a:t>
            </a:r>
          </a:p>
          <a:p>
            <a:r>
              <a:rPr lang="pt-BR" sz="2500" b="1" i="1" dirty="0">
                <a:solidFill>
                  <a:srgbClr val="002060"/>
                </a:solidFill>
              </a:rPr>
              <a:t>E-mail: </a:t>
            </a:r>
            <a:r>
              <a:rPr lang="pt-BR" sz="2500" b="1" i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visapiaui@yahoo.com.br</a:t>
            </a:r>
            <a:endParaRPr lang="pt-BR" sz="2500" b="1" i="1" dirty="0">
              <a:solidFill>
                <a:srgbClr val="002060"/>
              </a:solidFill>
            </a:endParaRPr>
          </a:p>
          <a:p>
            <a:r>
              <a:rPr lang="pt-BR" sz="2500" b="1" i="1" dirty="0">
                <a:solidFill>
                  <a:srgbClr val="002060"/>
                </a:solidFill>
              </a:rPr>
              <a:t>Site: www.saude.pi.gov.br/divisa</a:t>
            </a:r>
          </a:p>
          <a:p>
            <a:r>
              <a:rPr lang="pt-BR" sz="2500" b="1" i="1" dirty="0">
                <a:solidFill>
                  <a:srgbClr val="002060"/>
                </a:solidFill>
              </a:rPr>
              <a:t>Instagram: @vigilanciasanitaria_pi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048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28615A-30EA-47FD-8446-486C2055E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14400"/>
            <a:ext cx="10058400" cy="822960"/>
          </a:xfrm>
        </p:spPr>
        <p:txBody>
          <a:bodyPr>
            <a:normAutofit/>
          </a:bodyPr>
          <a:lstStyle/>
          <a:p>
            <a:r>
              <a:rPr lang="pt-BR" sz="4000" b="1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Contextualização</a:t>
            </a:r>
            <a:endParaRPr lang="pt-BR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5164AC0-FF79-4D6A-ADEB-6A20986AB9C9}"/>
              </a:ext>
            </a:extLst>
          </p:cNvPr>
          <p:cNvSpPr txBox="1"/>
          <p:nvPr/>
        </p:nvSpPr>
        <p:spPr>
          <a:xfrm>
            <a:off x="914399" y="1831490"/>
            <a:ext cx="10959353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+mj-lt"/>
              </a:rPr>
              <a:t>Julho de 2015-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Reunião equipe da Anvisa, assistência farmacêutica, coordenação da hanseníase do MS com equipe do Estado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Levantamento da situação da Talidomida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Caso de síndrome da talidomida de Barras com  repercussão nacional e internacionalmente ,gerando  demanda do Ministério Público Federal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Advertência ao Estado de não encaminhamento de talidomida caso não houvesse cumprimento da RDC Nº11 de 2011 ,dentre outras</a:t>
            </a:r>
          </a:p>
          <a:p>
            <a:r>
              <a:rPr lang="pt-BR" sz="2400" b="1" dirty="0" smtClean="0">
                <a:latin typeface="+mj-lt"/>
              </a:rPr>
              <a:t>Agosto de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</a:rPr>
              <a:t>Elaboração do </a:t>
            </a:r>
            <a:r>
              <a:rPr lang="pt-BR" sz="2400" dirty="0" smtClean="0">
                <a:latin typeface="+mj-lt"/>
                <a:cs typeface="Arial" panose="020B0604020202020204" pitchFamily="34" charset="0"/>
              </a:rPr>
              <a:t>plano da talidomida do estado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+mj-lt"/>
                <a:cs typeface="Arial" panose="020B0604020202020204" pitchFamily="34" charset="0"/>
              </a:rPr>
              <a:t>Adequações imediatas para execução do mesmo</a:t>
            </a:r>
            <a:endParaRPr lang="pt-BR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25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88E4A1-B7CC-427D-A9C1-E3A616A21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0330"/>
            <a:ext cx="9794838" cy="585435"/>
          </a:xfrm>
        </p:spPr>
        <p:txBody>
          <a:bodyPr>
            <a:noAutofit/>
          </a:bodyPr>
          <a:lstStyle/>
          <a:p>
            <a:pPr algn="just"/>
            <a:r>
              <a:rPr lang="pt-BR" sz="3500" b="1" i="1" dirty="0" smtClean="0">
                <a:solidFill>
                  <a:schemeClr val="accent1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                        Medicamento Talidomida</a:t>
            </a:r>
            <a:endParaRPr lang="pt-BR" sz="35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10236" y="1788459"/>
            <a:ext cx="995082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Medicamento de uso controlado cuja utilização exige uma série de medidas de controle, desde a produção , prescrição e dispensação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Prescrição do medicamento por médicos </a:t>
            </a:r>
            <a:r>
              <a:rPr lang="pt-BR" sz="2800" dirty="0" err="1" smtClean="0">
                <a:latin typeface="+mj-lt"/>
                <a:cs typeface="Arial" panose="020B0604020202020204" pitchFamily="34" charset="0"/>
              </a:rPr>
              <a:t>prescritores</a:t>
            </a:r>
            <a:r>
              <a:rPr lang="pt-BR" sz="2800" dirty="0" smtClean="0">
                <a:latin typeface="+mj-lt"/>
                <a:cs typeface="Arial" panose="020B0604020202020204" pitchFamily="34" charset="0"/>
              </a:rPr>
              <a:t> cadastrados na DIVISA com talonários específicos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b="1" dirty="0" smtClean="0">
                <a:latin typeface="+mj-lt"/>
                <a:cs typeface="Arial" panose="020B0604020202020204" pitchFamily="34" charset="0"/>
              </a:rPr>
              <a:t>Distribuição em UPDT-unidades públicas distribuidoras de talidomida credenciadas junto a Divisa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Dispensação realizada somente por </a:t>
            </a:r>
            <a:r>
              <a:rPr lang="pt-BR" sz="2800" b="1" dirty="0" smtClean="0">
                <a:latin typeface="+mj-lt"/>
                <a:cs typeface="Arial" panose="020B0604020202020204" pitchFamily="34" charset="0"/>
              </a:rPr>
              <a:t>profissional farmacêutico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Paciente com notificação de receita de talidomida e termo de responsabilidade e esclarecimento assinado(3 vias).</a:t>
            </a:r>
          </a:p>
          <a:p>
            <a:endParaRPr lang="pt-B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73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DC35F7F-CAE7-420A-80F6-9C462EC62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671" y="147919"/>
            <a:ext cx="9753600" cy="551328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t-BR" sz="3200" b="1" dirty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pt-BR" sz="3200" b="1" dirty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pt-BR" sz="32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Plano de Ação de Estruturação </a:t>
            </a:r>
            <a:r>
              <a:rPr lang="pt-BR" sz="3200" b="1" dirty="0">
                <a:solidFill>
                  <a:srgbClr val="C00000"/>
                </a:solidFill>
                <a:cs typeface="Arial" panose="020B0604020202020204" pitchFamily="34" charset="0"/>
              </a:rPr>
              <a:t>de Controle da Talidomida </a:t>
            </a:r>
            <a:endParaRPr lang="pt-BR" sz="3200" i="1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3F91FDEC-EE45-4501-B0B5-D74993B81364}"/>
              </a:ext>
            </a:extLst>
          </p:cNvPr>
          <p:cNvSpPr txBox="1"/>
          <p:nvPr/>
        </p:nvSpPr>
        <p:spPr>
          <a:xfrm>
            <a:off x="578224" y="699247"/>
            <a:ext cx="10932460" cy="640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portaria, pelo Secretário de Saúde, que dispõe sobre a regulamentação da distribuição, prescrição, dispensação, supervisão, controle e monitoramento do medicamento Talidomida na Rede Estadual 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Publicação de Nota Técnica sobre a obrigatoriedade de cadastramento de profissionais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prescritores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de talidomida, conforme determinado pela RDC 11/2011.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Mapeamento das unidades dispensadoras de talidomida atualmente no Estado e avaliação crítica da necessidade de todas continuarem dispensando;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Definição das regionais de saúde e unidades de referência regional para a dispensação da talidomida;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Levantamento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da rede de atenção à saúde de referência para os agravos que demandam uso de talidomida (detalhar os que possuem serviços diagnósticos, médico de referência,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acompanhamento)</a:t>
            </a:r>
            <a:r>
              <a:rPr lang="pt-BR" sz="20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Diferenciação as ações de distribuição daquelas de dispensação, estruturando-as com fluxos e métodos adequados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Atualização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CNES das unidades com serviços de atenção integral à hanseníase, conforme Portaria SAS/MS 594/2010;</a:t>
            </a:r>
            <a:endParaRPr lang="pt-BR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156446" y="286603"/>
            <a:ext cx="10044953" cy="1044656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 da CAF </a:t>
            </a: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 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das </a:t>
            </a: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Regionais de Saúde 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 adequarem à legislação de </a:t>
            </a: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Boas Práticas 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Distribuição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504263" y="941295"/>
            <a:ext cx="11349318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Organizar </a:t>
            </a:r>
            <a:r>
              <a:rPr lang="pt-BR" dirty="0">
                <a:latin typeface="+mj-lt"/>
                <a:cs typeface="Arial" panose="020B0604020202020204" pitchFamily="34" charset="0"/>
              </a:rPr>
              <a:t>plano de credenciamento e inspeção sanitária das unidades dispensadoras de talidomida, priorizando as unidades com mais atendimentos</a:t>
            </a:r>
            <a:r>
              <a:rPr lang="pt-BR" dirty="0" smtClean="0">
                <a:latin typeface="+mj-lt"/>
                <a:cs typeface="Arial" panose="020B0604020202020204" pitchFamily="34" charset="0"/>
              </a:rPr>
              <a:t>;</a:t>
            </a:r>
            <a:r>
              <a:rPr lang="pt-BR" dirty="0">
                <a:latin typeface="+mj-lt"/>
                <a:cs typeface="Arial" panose="020B0604020202020204" pitchFamily="34" charset="0"/>
              </a:rPr>
              <a:t> </a:t>
            </a:r>
            <a:endParaRPr lang="pt-BR" dirty="0" smtClean="0"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  <a:cs typeface="Arial" panose="020B0604020202020204" pitchFamily="34" charset="0"/>
              </a:rPr>
              <a:t>Realização </a:t>
            </a:r>
            <a:r>
              <a:rPr lang="pt-BR" dirty="0">
                <a:latin typeface="+mj-lt"/>
                <a:cs typeface="Arial" panose="020B0604020202020204" pitchFamily="34" charset="0"/>
              </a:rPr>
              <a:t>de inquérito para levantamento do estoque de todas as unidades dispensadoras e/ou distribuidoras de talidomida para adequações e remanejamentos de acordo com novo fluxo </a:t>
            </a:r>
            <a:endParaRPr lang="pt-BR" dirty="0" smtClean="0">
              <a:latin typeface="+mj-lt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Identificação </a:t>
            </a:r>
            <a:r>
              <a:rPr lang="pt-BR" dirty="0">
                <a:latin typeface="+mj-lt"/>
              </a:rPr>
              <a:t>dos profissionais médicos a serem cadastrados na VISA para prescrever talidomida no Estado e </a:t>
            </a:r>
            <a:r>
              <a:rPr lang="pt-BR" dirty="0" smtClean="0">
                <a:latin typeface="+mj-lt"/>
              </a:rPr>
              <a:t>Municípios</a:t>
            </a:r>
            <a:r>
              <a:rPr lang="pt-BR" dirty="0">
                <a:latin typeface="+mj-lt"/>
              </a:rPr>
              <a:t> </a:t>
            </a:r>
            <a:r>
              <a:rPr lang="pt-BR" dirty="0" smtClean="0">
                <a:latin typeface="+mj-lt"/>
              </a:rPr>
              <a:t>e Distribuição </a:t>
            </a:r>
            <a:r>
              <a:rPr lang="pt-BR" dirty="0">
                <a:latin typeface="+mj-lt"/>
              </a:rPr>
              <a:t>de talonários de prescrição aos médicos cadastrados na Visa</a:t>
            </a:r>
            <a:r>
              <a:rPr lang="pt-BR" dirty="0" smtClean="0">
                <a:latin typeface="+mj-lt"/>
              </a:rPr>
              <a:t>;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dirty="0" smtClean="0">
                <a:latin typeface="+mj-lt"/>
              </a:rPr>
              <a:t>Levantamento </a:t>
            </a:r>
            <a:r>
              <a:rPr lang="pt-BR" dirty="0">
                <a:latin typeface="+mj-lt"/>
              </a:rPr>
              <a:t>dos pacientes usuários de talidomida a partir de 2014, mantendo o levantamento semestralmente (no mínimo); </a:t>
            </a:r>
            <a:r>
              <a:rPr lang="pt-BR" dirty="0">
                <a:latin typeface="+mj-lt"/>
                <a:cs typeface="Arial" panose="020B0604020202020204" pitchFamily="34" charset="0"/>
              </a:rPr>
              <a:t>Cadastramento dos pacientes em uso de talidomida em 2015;</a:t>
            </a:r>
            <a:endParaRPr lang="pt-BR" dirty="0"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Realização 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de reunião com as Regionais de Saúde do Estado para informações sobre a situação da Talidomida no Estado, determinação do cumprimento da legislação e encaminhamentos conjuntos;</a:t>
            </a:r>
            <a:endParaRPr lang="pt-BR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dirty="0"/>
              <a:t>Reunião na CIB para apresentação do Plano </a:t>
            </a:r>
            <a:r>
              <a:rPr lang="pt-BR" dirty="0" smtClean="0"/>
              <a:t>e Reunião </a:t>
            </a:r>
            <a:r>
              <a:rPr lang="pt-BR" dirty="0"/>
              <a:t>com conselhos de classe (CRM, CRF) para articulação de ações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dirty="0" smtClean="0"/>
              <a:t>Definição </a:t>
            </a:r>
            <a:r>
              <a:rPr lang="pt-BR" dirty="0"/>
              <a:t>de fluxo para dispensação de talidomida em casos excepcionais (Art. 28 da RDC 11/2011).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dirty="0"/>
              <a:t>Levantamento de municípios do Piauí que tem contratado o profissional </a:t>
            </a:r>
            <a:r>
              <a:rPr lang="pt-BR" dirty="0" smtClean="0"/>
              <a:t>Farmacêutico</a:t>
            </a:r>
            <a:r>
              <a:rPr lang="pt-BR" dirty="0"/>
              <a:t> </a:t>
            </a:r>
            <a:endParaRPr lang="pt-BR" dirty="0" smtClean="0"/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dirty="0" smtClean="0"/>
              <a:t>Definição </a:t>
            </a:r>
            <a:r>
              <a:rPr lang="pt-BR" dirty="0"/>
              <a:t>sobre uso de livro eletrônico para controle da talidomida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pt-BR" dirty="0"/>
              <a:t>Realização de Reunião com Secretarias Municipais de Saúde para tratar do </a:t>
            </a:r>
            <a:r>
              <a:rPr lang="pt-BR" dirty="0" err="1"/>
              <a:t>QualifarSus</a:t>
            </a:r>
            <a:r>
              <a:rPr lang="pt-BR" dirty="0"/>
              <a:t>, divulgação de nota técnica conjunta (DIVISA, ASSIST. FARMACÊUTICA E SUPERV. HANSENÍASE) e portaria da Secretaria de Saúde do Estado.</a:t>
            </a:r>
          </a:p>
          <a:p>
            <a:pPr fontAlgn="t"/>
            <a:endParaRPr lang="pt-BR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80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678073-461B-4A63-B772-6235E1E62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9875520" cy="668138"/>
          </a:xfrm>
        </p:spPr>
        <p:txBody>
          <a:bodyPr>
            <a:normAutofit fontScale="90000"/>
          </a:bodyPr>
          <a:lstStyle/>
          <a:p>
            <a:r>
              <a:rPr lang="pt-B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i="1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b="1" i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UPDT e Médicos </a:t>
            </a:r>
            <a:r>
              <a:rPr lang="pt-BR" b="1" i="1" dirty="0" err="1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Prescritores</a:t>
            </a:r>
            <a:r>
              <a:rPr lang="pt-BR" b="1" i="1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cadastrados</a:t>
            </a:r>
            <a:endParaRPr lang="pt-BR" sz="2800" dirty="0">
              <a:solidFill>
                <a:srgbClr val="C0000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74B30B8A-4989-4635-8466-F9941A69AFF4}"/>
              </a:ext>
            </a:extLst>
          </p:cNvPr>
          <p:cNvSpPr txBox="1"/>
          <p:nvPr/>
        </p:nvSpPr>
        <p:spPr>
          <a:xfrm>
            <a:off x="631114" y="1303963"/>
            <a:ext cx="10771991" cy="5099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Médicos </a:t>
            </a:r>
            <a:r>
              <a:rPr lang="pt-BR" sz="2800" dirty="0" err="1" smtClean="0">
                <a:latin typeface="+mj-lt"/>
                <a:cs typeface="Arial" panose="020B0604020202020204" pitchFamily="34" charset="0"/>
              </a:rPr>
              <a:t>prescritores</a:t>
            </a:r>
            <a:r>
              <a:rPr lang="pt-BR" sz="2800" dirty="0" smtClean="0">
                <a:latin typeface="+mj-lt"/>
                <a:cs typeface="Arial" panose="020B0604020202020204" pitchFamily="34" charset="0"/>
              </a:rPr>
              <a:t> cadastrados em 15 cidades ,necessidade de incentivo e atualização cadastral dos médicos, em especial no sul do Estado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800" dirty="0" smtClean="0">
                <a:latin typeface="+mj-lt"/>
                <a:cs typeface="Arial" panose="020B0604020202020204" pitchFamily="34" charset="0"/>
              </a:rPr>
              <a:t>Unidades Públicas Dispensadores de Talidomida-12</a:t>
            </a:r>
          </a:p>
          <a:p>
            <a:r>
              <a:rPr lang="pt-BR" sz="2800" dirty="0" smtClean="0">
                <a:latin typeface="+mj-lt"/>
                <a:cs typeface="Arial" panose="020B0604020202020204" pitchFamily="34" charset="0"/>
              </a:rPr>
              <a:t>-Farmácia do componente especializado de Teresina –DUAF</a:t>
            </a:r>
          </a:p>
          <a:p>
            <a:r>
              <a:rPr lang="pt-BR" sz="2800" dirty="0" smtClean="0">
                <a:latin typeface="+mj-lt"/>
                <a:cs typeface="Arial" panose="020B0604020202020204" pitchFamily="34" charset="0"/>
              </a:rPr>
              <a:t>-Hospital Universitário</a:t>
            </a:r>
          </a:p>
          <a:p>
            <a:r>
              <a:rPr lang="pt-BR" sz="2800" dirty="0" smtClean="0">
                <a:latin typeface="+mj-lt"/>
                <a:cs typeface="Arial" panose="020B0604020202020204" pitchFamily="34" charset="0"/>
              </a:rPr>
              <a:t>-Município de Paulistana</a:t>
            </a:r>
          </a:p>
          <a:p>
            <a:r>
              <a:rPr lang="pt-BR" sz="2800" dirty="0" smtClean="0">
                <a:latin typeface="+mj-lt"/>
                <a:cs typeface="Arial" panose="020B0604020202020204" pitchFamily="34" charset="0"/>
              </a:rPr>
              <a:t>-Centro Maria Imaculada-ASA</a:t>
            </a:r>
          </a:p>
          <a:p>
            <a:r>
              <a:rPr lang="pt-BR" sz="2800" dirty="0" smtClean="0">
                <a:latin typeface="+mj-lt"/>
                <a:cs typeface="Arial" panose="020B0604020202020204" pitchFamily="34" charset="0"/>
              </a:rPr>
              <a:t>-Regionais de Saúde de Piripiri , Parnaíba, Floriano, Valença, Campo maior, Oeiras, São Raimundo Nonato , Bom Jesus</a:t>
            </a:r>
          </a:p>
          <a:p>
            <a:pPr algn="r"/>
            <a:r>
              <a:rPr lang="pt-BR" sz="2400" dirty="0" smtClean="0">
                <a:latin typeface="+mj-lt"/>
                <a:cs typeface="Arial" panose="020B0604020202020204" pitchFamily="34" charset="0"/>
              </a:rPr>
              <a:t>-</a:t>
            </a:r>
            <a:r>
              <a:rPr lang="pt-BR" sz="2400" dirty="0" err="1" smtClean="0">
                <a:latin typeface="+mj-lt"/>
                <a:cs typeface="Arial" panose="020B0604020202020204" pitchFamily="34" charset="0"/>
              </a:rPr>
              <a:t>egio</a:t>
            </a:r>
            <a:endParaRPr lang="pt-BR" sz="2400" dirty="0" smtClean="0">
              <a:latin typeface="+mj-lt"/>
              <a:cs typeface="Arial" panose="020B0604020202020204" pitchFamily="34" charset="0"/>
            </a:endParaRPr>
          </a:p>
          <a:p>
            <a:pPr marL="5143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pt-BR" sz="2000" i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1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78C19C1-EA0D-4E17-96A6-C4BC1E1BA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t-B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t-BR" sz="3200" b="1" dirty="0" smtClean="0">
                <a:solidFill>
                  <a:srgbClr val="C00000"/>
                </a:solidFill>
              </a:rPr>
              <a:t>Relação </a:t>
            </a:r>
            <a:r>
              <a:rPr lang="pt-BR" sz="3200" b="1" dirty="0">
                <a:solidFill>
                  <a:srgbClr val="C00000"/>
                </a:solidFill>
              </a:rPr>
              <a:t>de Documentos para </a:t>
            </a:r>
            <a:r>
              <a:rPr lang="pt-BR" sz="3200" b="1" dirty="0" smtClean="0">
                <a:solidFill>
                  <a:srgbClr val="C00000"/>
                </a:solidFill>
              </a:rPr>
              <a:t>Talidomida-RDC </a:t>
            </a:r>
            <a:r>
              <a:rPr lang="pt-BR" sz="3200" b="1" dirty="0">
                <a:solidFill>
                  <a:srgbClr val="C00000"/>
                </a:solidFill>
              </a:rPr>
              <a:t>11/2011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b="1" u="sng" dirty="0" smtClean="0">
                <a:solidFill>
                  <a:srgbClr val="C00000"/>
                </a:solidFill>
              </a:rPr>
              <a:t>Cadastro para  médico(a) </a:t>
            </a:r>
            <a:r>
              <a:rPr lang="pt-BR" sz="3200" b="1" u="sng" dirty="0" err="1" smtClean="0">
                <a:solidFill>
                  <a:srgbClr val="C00000"/>
                </a:solidFill>
              </a:rPr>
              <a:t>prescritor</a:t>
            </a:r>
            <a:r>
              <a:rPr lang="pt-BR" sz="3200" b="1" u="sng" dirty="0" smtClean="0">
                <a:solidFill>
                  <a:srgbClr val="C00000"/>
                </a:solidFill>
              </a:rPr>
              <a:t>(a) de talidomida: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i="1" dirty="0">
              <a:solidFill>
                <a:schemeClr val="accent2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97280" y="1143000"/>
            <a:ext cx="10561320" cy="5122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1-</a:t>
            </a: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Preencher 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Ficha de Cadastro, Assinar e Carimbar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(Reconhecer Firma quando encaminhada por terceiros).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-Preencher 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Formulário de Requisição de Notificação de Receita” em 2 vias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(Deve ser preenchido toda vez que vier solicitar nova numeração).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-Comparecer 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à Diretoria de Unidade de Vigilância Sanitária Estadual com carimbo com número do CRM para recebimento do receituário específico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-Anexar </a:t>
            </a: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Cópia do: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CRM (Trazer documento original para autenticação pelo servidor público, quando for o próprio profissional OU cópia autenticada quando encaminhada por terceiros);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Comprovante de Endereço Profissional.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Declaração de Vínculo de Serviço de Saúde Pública ou Privado</a:t>
            </a:r>
            <a:endParaRPr lang="pt-BR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0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80F6C5-7063-434C-8931-D2A6815A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122"/>
            <a:ext cx="10058400" cy="1450757"/>
          </a:xfrm>
        </p:spPr>
        <p:txBody>
          <a:bodyPr/>
          <a:lstStyle/>
          <a:p>
            <a:pPr algn="just"/>
            <a:r>
              <a:rPr lang="pt-BR" sz="3200" b="1" i="1" dirty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 que devo fazer </a:t>
            </a:r>
            <a:r>
              <a:rPr lang="pt-BR" sz="3200" b="1" i="1" dirty="0" smtClean="0">
                <a:solidFill>
                  <a:schemeClr val="accent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para cadastramento da UPDT</a:t>
            </a:r>
            <a:endParaRPr lang="pt-BR" dirty="0">
              <a:solidFill>
                <a:schemeClr val="accent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AF32CB0C-04FB-4D72-AD10-104C54505785}"/>
              </a:ext>
            </a:extLst>
          </p:cNvPr>
          <p:cNvSpPr txBox="1"/>
          <p:nvPr/>
        </p:nvSpPr>
        <p:spPr>
          <a:xfrm>
            <a:off x="1097281" y="2775289"/>
            <a:ext cx="7104160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000" i="1" dirty="0" smtClean="0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pt-BR" sz="2000" i="1" dirty="0">
              <a:solidFill>
                <a:srgbClr val="00206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 descr="Desenho de personagem de desenho animado&#10;&#10;Descrição gerada automaticamente com confiança média">
            <a:extLst>
              <a:ext uri="{FF2B5EF4-FFF2-40B4-BE49-F238E27FC236}">
                <a16:creationId xmlns="" xmlns:a16="http://schemas.microsoft.com/office/drawing/2014/main" id="{E2D37F3A-7FAD-46D8-A931-D7D89C864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257" y="2531016"/>
            <a:ext cx="3579743" cy="228345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10235" y="1671879"/>
            <a:ext cx="7530354" cy="4199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Preencher Requerimento Padrão junto a DIVISA, assinado e carimbado  pelo  Diretor Legal da Instituição  (Reconhecer Firma quando encaminhado por terceiros);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Preencher Termo de Responsabilidade Técnica do farmacêutico fornecido pela DIVISA com respectivo carimbo e assinatura  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farmacêuticos substitutos de talidomida com CRF. 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206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A206AC-EDE7-4B9D-962F-5B91415AE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812" y="286603"/>
            <a:ext cx="10052552" cy="708479"/>
          </a:xfrm>
        </p:spPr>
        <p:txBody>
          <a:bodyPr>
            <a:normAutofit/>
          </a:bodyPr>
          <a:lstStyle/>
          <a:p>
            <a:r>
              <a:rPr lang="pt-BR" sz="3200" b="1" i="1" dirty="0">
                <a:solidFill>
                  <a:schemeClr val="accent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 que devo fazer para cadastramento da UPDT</a:t>
            </a:r>
            <a:endParaRPr lang="pt-B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="" xmlns:a16="http://schemas.microsoft.com/office/drawing/2014/main" id="{6F7A2087-7EF5-4C93-B79F-B77BBD9DC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917" y="2234441"/>
            <a:ext cx="3530099" cy="348324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099046" y="185471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Registro </a:t>
            </a: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treinamento dos funcionários envolvidos no recebimento, conferência, guarda, escrituração e dispensação do medicamento nos “Riscos e Normas da Talidomida”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Anexar Xerox: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CRM do Diretor Legal (Autenticada quando trazido por terceiros);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CRF do Responsável Técnico (Autenticada quando trazido por terceiros)</a:t>
            </a:r>
            <a:endParaRPr lang="pt-BR" sz="20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572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421</TotalTime>
  <Words>988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Retrospectiva</vt:lpstr>
      <vt:lpstr>Plano de Ação para Controle da talidomida no Estado do Piauí</vt:lpstr>
      <vt:lpstr>Contextualização</vt:lpstr>
      <vt:lpstr>                         Medicamento Talidomida</vt:lpstr>
      <vt:lpstr>      Plano de Ação de Estruturação de Controle da Talidomida </vt:lpstr>
      <vt:lpstr>Organização da CAF Central e das Regionais de Saúde para se adequarem à legislação de Boas Práticas de Distribuição </vt:lpstr>
      <vt:lpstr>  UPDT e Médicos Prescritores cadastrados</vt:lpstr>
      <vt:lpstr>  Relação de Documentos para Talidomida-RDC 11/2011 Cadastro para  médico(a) prescritor(a) de talidomida: </vt:lpstr>
      <vt:lpstr>O que devo fazer para cadastramento da UPDT</vt:lpstr>
      <vt:lpstr>O que devo fazer para cadastramento da UPDT</vt:lpstr>
      <vt:lpstr>Desafios impostos para o cumprimento da legislação </vt:lpstr>
      <vt:lpstr>  Canais de Comunicação   Diretoria de Vigilância Sanitária do Piauí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papel da Vigilância Sanitária na proteção legal da Amamentação no Estado do Piauí</dc:title>
  <dc:creator>DIVISA</dc:creator>
  <cp:lastModifiedBy>MARIA</cp:lastModifiedBy>
  <cp:revision>17</cp:revision>
  <dcterms:created xsi:type="dcterms:W3CDTF">2021-08-05T10:59:59Z</dcterms:created>
  <dcterms:modified xsi:type="dcterms:W3CDTF">2021-08-09T08:14:01Z</dcterms:modified>
</cp:coreProperties>
</file>