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2" r:id="rId1"/>
  </p:sldMasterIdLst>
  <p:notesMasterIdLst>
    <p:notesMasterId r:id="rId27"/>
  </p:notesMasterIdLst>
  <p:sldIdLst>
    <p:sldId id="256" r:id="rId2"/>
    <p:sldId id="386" r:id="rId3"/>
    <p:sldId id="387" r:id="rId4"/>
    <p:sldId id="261" r:id="rId5"/>
    <p:sldId id="314" r:id="rId6"/>
    <p:sldId id="389" r:id="rId7"/>
    <p:sldId id="388" r:id="rId8"/>
    <p:sldId id="390" r:id="rId9"/>
    <p:sldId id="394" r:id="rId10"/>
    <p:sldId id="395" r:id="rId11"/>
    <p:sldId id="391" r:id="rId12"/>
    <p:sldId id="392" r:id="rId13"/>
    <p:sldId id="396" r:id="rId14"/>
    <p:sldId id="362" r:id="rId15"/>
    <p:sldId id="397" r:id="rId16"/>
    <p:sldId id="398" r:id="rId17"/>
    <p:sldId id="399" r:id="rId18"/>
    <p:sldId id="400" r:id="rId19"/>
    <p:sldId id="401" r:id="rId20"/>
    <p:sldId id="402" r:id="rId21"/>
    <p:sldId id="404" r:id="rId22"/>
    <p:sldId id="384" r:id="rId23"/>
    <p:sldId id="342" r:id="rId24"/>
    <p:sldId id="343" r:id="rId25"/>
    <p:sldId id="698"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59" autoAdjust="0"/>
    <p:restoredTop sz="94660"/>
  </p:normalViewPr>
  <p:slideViewPr>
    <p:cSldViewPr snapToGrid="0">
      <p:cViewPr varScale="1">
        <p:scale>
          <a:sx n="68" d="100"/>
          <a:sy n="68" d="100"/>
        </p:scale>
        <p:origin x="83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4E075F-035B-484F-8D84-0E36B3343CD1}" type="datetimeFigureOut">
              <a:rPr lang="pt-BR" smtClean="0"/>
              <a:pPr/>
              <a:t>18/05/2021</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AD3F8F-C743-43F5-B2C1-ED0F86ACAF08}" type="slidenum">
              <a:rPr lang="pt-BR" smtClean="0"/>
              <a:pPr/>
              <a:t>‹nº›</a:t>
            </a:fld>
            <a:endParaRPr lang="pt-BR"/>
          </a:p>
        </p:txBody>
      </p:sp>
    </p:spTree>
    <p:extLst>
      <p:ext uri="{BB962C8B-B14F-4D97-AF65-F5344CB8AC3E}">
        <p14:creationId xmlns:p14="http://schemas.microsoft.com/office/powerpoint/2010/main" val="3444481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685800" y="1143000"/>
            <a:ext cx="5486400" cy="3086100"/>
          </a:xfrm>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D6AD3F8F-C743-43F5-B2C1-ED0F86ACAF08}" type="slidenum">
              <a:rPr lang="pt-BR" smtClean="0"/>
              <a:pPr/>
              <a:t>1</a:t>
            </a:fld>
            <a:endParaRPr lang="pt-BR"/>
          </a:p>
        </p:txBody>
      </p:sp>
    </p:spTree>
    <p:extLst>
      <p:ext uri="{BB962C8B-B14F-4D97-AF65-F5344CB8AC3E}">
        <p14:creationId xmlns:p14="http://schemas.microsoft.com/office/powerpoint/2010/main" val="2615269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D6AD3F8F-C743-43F5-B2C1-ED0F86ACAF08}" type="slidenum">
              <a:rPr lang="pt-BR" smtClean="0"/>
              <a:pPr/>
              <a:t>22</a:t>
            </a:fld>
            <a:endParaRPr lang="pt-BR"/>
          </a:p>
        </p:txBody>
      </p:sp>
    </p:spTree>
    <p:extLst>
      <p:ext uri="{BB962C8B-B14F-4D97-AF65-F5344CB8AC3E}">
        <p14:creationId xmlns:p14="http://schemas.microsoft.com/office/powerpoint/2010/main" val="755405926"/>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pt-BR"/>
              <a:t>Clique para editar o título mestre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23446CD-D778-4FB6-B739-D63A19F0BA71}" type="datetime1">
              <a:rPr lang="en-US" smtClean="0"/>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60516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966DCA47-364E-41FA-BDD2-71A6A065343A}" type="datetime1">
              <a:rPr lang="en-US" smtClean="0"/>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val="1226234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29CEDC12-9E13-49BA-982D-D910DCF8164A}" type="datetime1">
              <a:rPr lang="en-US" smtClean="0"/>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514803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883C0C69-2969-4B75-ACCC-0D7E470EBB8C}" type="datetime1">
              <a:rPr lang="en-US" smtClean="0"/>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4285427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pt-BR"/>
              <a:t>Clique para editar o título mestre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a:xfrm>
            <a:off x="8593667" y="6272784"/>
            <a:ext cx="2644309" cy="365125"/>
          </a:xfrm>
        </p:spPr>
        <p:txBody>
          <a:bodyPr/>
          <a:lstStyle/>
          <a:p>
            <a:fld id="{D9F3108E-0D17-4ECF-9366-0DE934F507D3}" type="datetime1">
              <a:rPr lang="en-US" smtClean="0"/>
              <a:t>5/18/2021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740694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D658E0E7-31A7-4D76-AE86-BF349D21F521}" type="datetime1">
              <a:rPr lang="en-US" smtClean="0"/>
              <a:t>5/18/2021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741769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a:t>Clique para editar o título mestre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8A7F620A-B36F-406F-B277-4C9FCD6F9579}" type="datetime1">
              <a:rPr lang="en-US" smtClean="0"/>
              <a:t>5/18/2021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798091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8E47B5A4-DA7F-4CD0-B5E5-4C6C9AF2CC64}" type="datetime1">
              <a:rPr lang="en-US" smtClean="0"/>
              <a:t>5/18/2021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570837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C1F9D7-5AB6-41D6-8CEA-DE7AE5116AA8}" type="datetime1">
              <a:rPr lang="en-US" smtClean="0"/>
              <a:t>5/18/2021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11595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t-BR"/>
              <a:t>Clique para editar o título mestre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43DEC8E2-5D84-4F99-904E-C50EFF972DBF}" type="datetime1">
              <a:rPr lang="en-US" smtClean="0"/>
              <a:t>5/18/2021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126812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959EAA7E-564F-4FA1-A3D0-ECF5DB178816}" type="datetime1">
              <a:rPr lang="en-US" smtClean="0"/>
              <a:t>5/18/2021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082443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7655A531-4B01-4C6B-92DD-665479BF182B}" type="datetime1">
              <a:rPr lang="en-US" smtClean="0"/>
              <a:t>5/18/2021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468539174"/>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hf sldNum="0" hd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mailto:divisa.gces@saude.pi.gov.br" TargetMode="Externa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198297" y="2027518"/>
            <a:ext cx="7655388" cy="1646303"/>
          </a:xfrm>
        </p:spPr>
        <p:txBody>
          <a:bodyPr>
            <a:noAutofit/>
          </a:bodyPr>
          <a:lstStyle/>
          <a:p>
            <a:pPr algn="ctr"/>
            <a:r>
              <a:rPr lang="pt-BR" sz="3600" b="1" dirty="0">
                <a:latin typeface="+mn-lt"/>
                <a:cs typeface="Calibri" panose="020F0502020204030204" pitchFamily="34" charset="0"/>
              </a:rPr>
              <a:t>Reunião com os hospitais prioritários: NOTIFICAÇÃO DE surtos infecciosos e cadastro das </a:t>
            </a:r>
            <a:r>
              <a:rPr lang="pt-BR" sz="3600" b="1" dirty="0" err="1">
                <a:latin typeface="+mn-lt"/>
                <a:cs typeface="Calibri" panose="020F0502020204030204" pitchFamily="34" charset="0"/>
              </a:rPr>
              <a:t>ccih</a:t>
            </a:r>
            <a:endParaRPr lang="pt-BR" sz="3600" b="1" dirty="0">
              <a:latin typeface="+mn-lt"/>
              <a:cs typeface="Calibri" panose="020F0502020204030204" pitchFamily="34" charset="0"/>
            </a:endParaRPr>
          </a:p>
        </p:txBody>
      </p:sp>
      <p:sp>
        <p:nvSpPr>
          <p:cNvPr id="7" name="Subtítulo 6"/>
          <p:cNvSpPr>
            <a:spLocks noGrp="1"/>
          </p:cNvSpPr>
          <p:nvPr>
            <p:ph type="subTitle" idx="1"/>
          </p:nvPr>
        </p:nvSpPr>
        <p:spPr>
          <a:xfrm>
            <a:off x="156025" y="5305393"/>
            <a:ext cx="5726160" cy="1283019"/>
          </a:xfrm>
        </p:spPr>
        <p:txBody>
          <a:bodyPr>
            <a:normAutofit fontScale="85000" lnSpcReduction="20000"/>
          </a:bodyPr>
          <a:lstStyle/>
          <a:p>
            <a:pPr algn="ctr"/>
            <a:r>
              <a:rPr lang="pt-BR" sz="2400" b="1" dirty="0">
                <a:solidFill>
                  <a:srgbClr val="FF0000"/>
                </a:solidFill>
              </a:rPr>
              <a:t>Gerencia  de estabelecimento de Saúde</a:t>
            </a:r>
          </a:p>
          <a:p>
            <a:pPr algn="ctr"/>
            <a:r>
              <a:rPr lang="pt-BR" sz="2400" b="1" dirty="0">
                <a:solidFill>
                  <a:srgbClr val="FF0000"/>
                </a:solidFill>
              </a:rPr>
              <a:t>Coordenação Estadual de Controle de Infecção</a:t>
            </a:r>
          </a:p>
          <a:p>
            <a:pPr algn="ctr"/>
            <a:r>
              <a:rPr lang="pt-BR" sz="2400" b="1" dirty="0">
                <a:solidFill>
                  <a:srgbClr val="FF0000"/>
                </a:solidFill>
              </a:rPr>
              <a:t>2021</a:t>
            </a:r>
          </a:p>
        </p:txBody>
      </p:sp>
      <p:pic>
        <p:nvPicPr>
          <p:cNvPr id="1028" name="Picture 4" descr="https://encrypted-tbn3.gstatic.com/images?q=tbn:ANd9GcQdl7v7yLEHpO8f2PYZ2XxDfusXXdrKHNYxWdTpeAu7Ppm-Kxy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8178" y="4673582"/>
            <a:ext cx="2830769" cy="1918288"/>
          </a:xfrm>
          <a:prstGeom prst="rect">
            <a:avLst/>
          </a:prstGeom>
          <a:noFill/>
          <a:extLst>
            <a:ext uri="{909E8E84-426E-40DD-AFC4-6F175D3DCCD1}">
              <a14:hiddenFill xmlns:a14="http://schemas.microsoft.com/office/drawing/2010/main">
                <a:solidFill>
                  <a:srgbClr val="FFFFFF"/>
                </a:solidFill>
              </a14:hiddenFill>
            </a:ext>
          </a:extLst>
        </p:spPr>
      </p:pic>
      <p:sp>
        <p:nvSpPr>
          <p:cNvPr id="6" name="Subtítulo 2"/>
          <p:cNvSpPr txBox="1">
            <a:spLocks/>
          </p:cNvSpPr>
          <p:nvPr/>
        </p:nvSpPr>
        <p:spPr>
          <a:xfrm>
            <a:off x="1050266" y="269587"/>
            <a:ext cx="10186392" cy="86317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0"/>
              </a:spcBef>
              <a:buFont typeface="Arial"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600"/>
              </a:spcBef>
              <a:buFont typeface="Euphemia"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600"/>
              </a:spcBef>
              <a:buFont typeface="Euphemia"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600"/>
              </a:spcBef>
              <a:buFont typeface="Euphemia"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600"/>
              </a:spcBef>
              <a:buFont typeface="Euphemia" pitchFamily="34" charset="0"/>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600"/>
              </a:spcBef>
              <a:buFont typeface="Euphemia"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ts val="600"/>
              </a:spcBef>
              <a:buFont typeface="Euphemia"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ts val="600"/>
              </a:spcBef>
              <a:buFont typeface="Euphemia"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ts val="600"/>
              </a:spcBef>
              <a:buFont typeface="Euphemia" pitchFamily="34" charset="0"/>
              <a:buNone/>
              <a:defRPr sz="1600" kern="1200">
                <a:solidFill>
                  <a:schemeClr val="tx1">
                    <a:tint val="75000"/>
                  </a:schemeClr>
                </a:solidFill>
                <a:latin typeface="+mn-lt"/>
                <a:ea typeface="+mn-ea"/>
                <a:cs typeface="+mn-cs"/>
              </a:defRPr>
            </a:lvl9pPr>
          </a:lstStyle>
          <a:p>
            <a:pPr algn="ctr"/>
            <a:r>
              <a:rPr lang="pt-BR" sz="2800" dirty="0"/>
              <a:t>VIGILÂNCIA SANITÁRIA DO ESTADO</a:t>
            </a:r>
          </a:p>
          <a:p>
            <a:pPr algn="ctr"/>
            <a:endParaRPr lang="pt-BR" dirty="0"/>
          </a:p>
        </p:txBody>
      </p:sp>
      <p:pic>
        <p:nvPicPr>
          <p:cNvPr id="1026" name="Imagem 1" descr="Foto do perfil de Vigilância Sanitária do Piauí"/>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82112" y="100297"/>
            <a:ext cx="1032467" cy="1032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8868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https://encrypted-tbn3.gstatic.com/images?q=tbn:ANd9GcQdl7v7yLEHpO8f2PYZ2XxDfusXXdrKHNYxWdTpeAu7Ppm-KxyU">
            <a:extLst>
              <a:ext uri="{FF2B5EF4-FFF2-40B4-BE49-F238E27FC236}">
                <a16:creationId xmlns:a16="http://schemas.microsoft.com/office/drawing/2014/main" id="{B28B6E5C-0FC1-4029-8725-B9D5A3F617B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277305" y="4322152"/>
            <a:ext cx="2600325" cy="1762125"/>
          </a:xfrm>
          <a:prstGeom prst="rect">
            <a:avLst/>
          </a:prstGeom>
          <a:noFill/>
          <a:extLst>
            <a:ext uri="{909E8E84-426E-40DD-AFC4-6F175D3DCCD1}">
              <a14:hiddenFill xmlns:a14="http://schemas.microsoft.com/office/drawing/2010/main">
                <a:solidFill>
                  <a:srgbClr val="FFFFFF"/>
                </a:solidFill>
              </a14:hiddenFill>
            </a:ext>
          </a:extLst>
        </p:spPr>
      </p:pic>
      <p:sp>
        <p:nvSpPr>
          <p:cNvPr id="8" name="CaixaDeTexto 7">
            <a:extLst>
              <a:ext uri="{FF2B5EF4-FFF2-40B4-BE49-F238E27FC236}">
                <a16:creationId xmlns:a16="http://schemas.microsoft.com/office/drawing/2014/main" id="{BA03868B-82C4-46E9-8204-DF86A1CF7B72}"/>
              </a:ext>
            </a:extLst>
          </p:cNvPr>
          <p:cNvSpPr txBox="1"/>
          <p:nvPr/>
        </p:nvSpPr>
        <p:spPr>
          <a:xfrm>
            <a:off x="703385" y="773723"/>
            <a:ext cx="8444131" cy="3539430"/>
          </a:xfrm>
          <a:prstGeom prst="rect">
            <a:avLst/>
          </a:prstGeom>
          <a:noFill/>
        </p:spPr>
        <p:txBody>
          <a:bodyPr wrap="square">
            <a:spAutoFit/>
          </a:bodyPr>
          <a:lstStyle/>
          <a:p>
            <a:pPr algn="ctr"/>
            <a:r>
              <a:rPr lang="pt-BR" sz="2800" b="1" i="0" u="none" strike="noStrike" baseline="0" dirty="0">
                <a:solidFill>
                  <a:srgbClr val="000000"/>
                </a:solidFill>
                <a:cs typeface="Calibri" panose="020F0502020204030204" pitchFamily="34" charset="0"/>
              </a:rPr>
              <a:t>Prazo para NOTIFICAR.....</a:t>
            </a:r>
          </a:p>
          <a:p>
            <a:endParaRPr lang="pt-BR" sz="2800" dirty="0">
              <a:solidFill>
                <a:srgbClr val="000000"/>
              </a:solidFill>
              <a:latin typeface="Calibri" panose="020F0502020204030204" pitchFamily="34" charset="0"/>
              <a:cs typeface="Calibri" panose="020F0502020204030204" pitchFamily="34" charset="0"/>
            </a:endParaRPr>
          </a:p>
          <a:p>
            <a:endParaRPr lang="pt-BR" sz="2800" b="0" i="0" u="none" strike="noStrike" baseline="0" dirty="0">
              <a:solidFill>
                <a:srgbClr val="000000"/>
              </a:solidFill>
              <a:latin typeface="Calibri" panose="020F0502020204030204" pitchFamily="34" charset="0"/>
              <a:cs typeface="Calibri" panose="020F0502020204030204" pitchFamily="34" charset="0"/>
            </a:endParaRPr>
          </a:p>
          <a:p>
            <a:pPr algn="just"/>
            <a:r>
              <a:rPr lang="pt-BR" sz="2800" b="0" i="0" u="none" strike="noStrike" baseline="0" dirty="0">
                <a:solidFill>
                  <a:srgbClr val="000000"/>
                </a:solidFill>
                <a:cs typeface="Calibri" panose="020F0502020204030204" pitchFamily="34" charset="0"/>
              </a:rPr>
              <a:t>Os surtos infecciosos em serviços de saúde, suspeitos ou confirmados, devem ser notificados em </a:t>
            </a:r>
            <a:r>
              <a:rPr lang="pt-BR" sz="2800" b="1" i="0" u="none" strike="noStrike" baseline="0" dirty="0">
                <a:solidFill>
                  <a:srgbClr val="000000"/>
                </a:solidFill>
                <a:cs typeface="Calibri" panose="020F0502020204030204" pitchFamily="34" charset="0"/>
              </a:rPr>
              <a:t>até 72 horas </a:t>
            </a:r>
            <a:r>
              <a:rPr lang="pt-BR" sz="2800" b="0" i="0" u="none" strike="noStrike" baseline="0" dirty="0">
                <a:solidFill>
                  <a:srgbClr val="000000"/>
                </a:solidFill>
                <a:cs typeface="Calibri" panose="020F0502020204030204" pitchFamily="34" charset="0"/>
              </a:rPr>
              <a:t>após a identificação do evento. </a:t>
            </a:r>
            <a:r>
              <a:rPr lang="pt-BR" sz="2800" b="1" i="0" u="none" strike="noStrike" baseline="0" dirty="0">
                <a:solidFill>
                  <a:srgbClr val="000000"/>
                </a:solidFill>
                <a:cs typeface="Calibri" panose="020F0502020204030204" pitchFamily="34" charset="0"/>
              </a:rPr>
              <a:t>A notificação deve ser feita, mesmo se não houver diagnóstico laboratorial</a:t>
            </a:r>
            <a:endParaRPr lang="pt-BR" sz="2800" dirty="0"/>
          </a:p>
        </p:txBody>
      </p:sp>
    </p:spTree>
    <p:extLst>
      <p:ext uri="{BB962C8B-B14F-4D97-AF65-F5344CB8AC3E}">
        <p14:creationId xmlns:p14="http://schemas.microsoft.com/office/powerpoint/2010/main" val="3045736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7A0F7D93-210D-49C8-9F75-54C4DEC4AE70}"/>
              </a:ext>
            </a:extLst>
          </p:cNvPr>
          <p:cNvSpPr>
            <a:spLocks noGrp="1"/>
          </p:cNvSpPr>
          <p:nvPr>
            <p:ph idx="1"/>
          </p:nvPr>
        </p:nvSpPr>
        <p:spPr>
          <a:xfrm>
            <a:off x="253217" y="112542"/>
            <a:ext cx="11662117" cy="6745458"/>
          </a:xfrm>
        </p:spPr>
        <p:txBody>
          <a:bodyPr>
            <a:normAutofit/>
          </a:bodyPr>
          <a:lstStyle/>
          <a:p>
            <a:pPr marL="0" indent="0">
              <a:buNone/>
            </a:pPr>
            <a:r>
              <a:rPr lang="pt-BR" sz="2400" b="0" i="0" u="none" strike="noStrike" baseline="0" dirty="0">
                <a:solidFill>
                  <a:srgbClr val="000000"/>
                </a:solidFill>
                <a:latin typeface="Calibri" panose="020F0502020204030204" pitchFamily="34" charset="0"/>
                <a:cs typeface="Calibri" panose="020F0502020204030204" pitchFamily="34" charset="0"/>
              </a:rPr>
              <a:t>  </a:t>
            </a:r>
          </a:p>
          <a:p>
            <a:pPr marL="0" indent="0" algn="ctr">
              <a:buNone/>
            </a:pPr>
            <a:r>
              <a:rPr lang="pt-BR" sz="3200" dirty="0">
                <a:solidFill>
                  <a:srgbClr val="000000"/>
                </a:solidFill>
                <a:cs typeface="Calibri" panose="020F0502020204030204" pitchFamily="34" charset="0"/>
              </a:rPr>
              <a:t>O que </a:t>
            </a:r>
            <a:r>
              <a:rPr lang="pt-BR" sz="3200" b="1" dirty="0">
                <a:solidFill>
                  <a:srgbClr val="000000"/>
                </a:solidFill>
                <a:cs typeface="Calibri" panose="020F0502020204030204" pitchFamily="34" charset="0"/>
              </a:rPr>
              <a:t>NOTIFICAR</a:t>
            </a:r>
            <a:r>
              <a:rPr lang="pt-BR" sz="3200" dirty="0">
                <a:solidFill>
                  <a:srgbClr val="000000"/>
                </a:solidFill>
                <a:cs typeface="Calibri" panose="020F0502020204030204" pitchFamily="34" charset="0"/>
              </a:rPr>
              <a:t> no Sistema?</a:t>
            </a:r>
          </a:p>
          <a:p>
            <a:pPr algn="l"/>
            <a:endParaRPr lang="pt-BR" sz="2400" b="0" i="0" u="none" strike="noStrike" baseline="0" dirty="0">
              <a:solidFill>
                <a:srgbClr val="000000"/>
              </a:solidFill>
              <a:latin typeface="Calibri" panose="020F0502020204030204" pitchFamily="34" charset="0"/>
              <a:cs typeface="Calibri" panose="020F0502020204030204" pitchFamily="34" charset="0"/>
            </a:endParaRPr>
          </a:p>
          <a:p>
            <a:pPr algn="just"/>
            <a:r>
              <a:rPr lang="pt-BR" sz="2800" b="0" i="0" u="none" strike="noStrike" baseline="0" dirty="0">
                <a:solidFill>
                  <a:srgbClr val="000000"/>
                </a:solidFill>
                <a:latin typeface="Calibri" panose="020F0502020204030204" pitchFamily="34" charset="0"/>
                <a:cs typeface="Calibri" panose="020F0502020204030204" pitchFamily="34" charset="0"/>
              </a:rPr>
              <a:t> </a:t>
            </a:r>
            <a:r>
              <a:rPr lang="pt-BR" sz="2800" b="0" i="0" u="none" strike="noStrike" baseline="0" dirty="0">
                <a:solidFill>
                  <a:srgbClr val="000000"/>
                </a:solidFill>
                <a:cs typeface="Calibri" panose="020F0502020204030204" pitchFamily="34" charset="0"/>
              </a:rPr>
              <a:t>a 1ª identificação de microrganismo multirresistente no serviço de saúde (colonização ou infecção); </a:t>
            </a:r>
          </a:p>
          <a:p>
            <a:pPr algn="just"/>
            <a:r>
              <a:rPr lang="pt-BR" sz="2800" b="0" i="0" u="none" strike="noStrike" baseline="0" dirty="0">
                <a:solidFill>
                  <a:srgbClr val="000000"/>
                </a:solidFill>
                <a:cs typeface="Calibri" panose="020F0502020204030204" pitchFamily="34" charset="0"/>
              </a:rPr>
              <a:t> surtos de infecção ou colonização por microrganismos multirresistentes; </a:t>
            </a:r>
          </a:p>
          <a:p>
            <a:pPr algn="just"/>
            <a:r>
              <a:rPr lang="pt-BR" sz="2800" b="0" i="0" u="none" strike="noStrike" baseline="0" dirty="0">
                <a:solidFill>
                  <a:srgbClr val="000000"/>
                </a:solidFill>
                <a:cs typeface="Calibri" panose="020F0502020204030204" pitchFamily="34" charset="0"/>
              </a:rPr>
              <a:t>eventos infecciosos epidemiologicamente relevantes em serviços de saúde; </a:t>
            </a:r>
          </a:p>
          <a:p>
            <a:pPr algn="just"/>
            <a:r>
              <a:rPr lang="pt-BR" sz="2800" b="0" i="0" u="none" strike="noStrike" baseline="0" dirty="0">
                <a:solidFill>
                  <a:srgbClr val="000000"/>
                </a:solidFill>
                <a:cs typeface="Calibri" panose="020F0502020204030204" pitchFamily="34" charset="0"/>
              </a:rPr>
              <a:t>surtos de agentes inusitados ou agentes comunitários de transmissão hospitalar; </a:t>
            </a:r>
          </a:p>
          <a:p>
            <a:pPr algn="just"/>
            <a:r>
              <a:rPr lang="pt-BR" sz="2800" b="0" i="0" u="none" strike="noStrike" baseline="0" dirty="0">
                <a:solidFill>
                  <a:srgbClr val="000000"/>
                </a:solidFill>
                <a:cs typeface="Calibri" panose="020F0502020204030204" pitchFamily="34" charset="0"/>
              </a:rPr>
              <a:t> casos, suspeitos ou confirmados, de </a:t>
            </a:r>
            <a:r>
              <a:rPr lang="pt-BR" sz="2800" b="0" i="1" u="none" strike="noStrike" baseline="0" dirty="0" err="1">
                <a:solidFill>
                  <a:srgbClr val="000000"/>
                </a:solidFill>
                <a:cs typeface="Calibri" panose="020F0502020204030204" pitchFamily="34" charset="0"/>
              </a:rPr>
              <a:t>Candida</a:t>
            </a:r>
            <a:r>
              <a:rPr lang="pt-BR" sz="2800" b="0" i="1" u="none" strike="noStrike" baseline="0" dirty="0">
                <a:solidFill>
                  <a:srgbClr val="000000"/>
                </a:solidFill>
                <a:cs typeface="Calibri" panose="020F0502020204030204" pitchFamily="34" charset="0"/>
              </a:rPr>
              <a:t> auris; </a:t>
            </a:r>
            <a:endParaRPr lang="pt-BR" sz="2800" b="0" i="0" u="none" strike="noStrike" baseline="0" dirty="0">
              <a:solidFill>
                <a:srgbClr val="000000"/>
              </a:solidFill>
              <a:cs typeface="Calibri" panose="020F0502020204030204" pitchFamily="34" charset="0"/>
            </a:endParaRPr>
          </a:p>
          <a:p>
            <a:pPr algn="just"/>
            <a:r>
              <a:rPr lang="pt-BR" sz="2800" b="0" i="0" u="none" strike="noStrike" baseline="0" dirty="0">
                <a:solidFill>
                  <a:srgbClr val="000000"/>
                </a:solidFill>
                <a:cs typeface="Calibri" panose="020F0502020204030204" pitchFamily="34" charset="0"/>
              </a:rPr>
              <a:t> infecções por micobactéria de crescimento rápido relacionadas a procedimentos em serviços de saúde. </a:t>
            </a:r>
          </a:p>
          <a:p>
            <a:endParaRPr lang="pt-BR" sz="2400" dirty="0">
              <a:solidFill>
                <a:srgbClr val="000000"/>
              </a:solidFill>
              <a:latin typeface="Calibri" panose="020F0502020204030204" pitchFamily="34" charset="0"/>
              <a:cs typeface="Calibri" panose="020F0502020204030204" pitchFamily="34" charset="0"/>
            </a:endParaRPr>
          </a:p>
          <a:p>
            <a:endParaRPr lang="pt-BR" dirty="0"/>
          </a:p>
        </p:txBody>
      </p:sp>
      <p:pic>
        <p:nvPicPr>
          <p:cNvPr id="5" name="Picture 2" descr="http://www.globalautomacao.com.br/2014/blog/wp-content/uploads/2014/10/img_cadastro.jpg">
            <a:extLst>
              <a:ext uri="{FF2B5EF4-FFF2-40B4-BE49-F238E27FC236}">
                <a16:creationId xmlns:a16="http://schemas.microsoft.com/office/drawing/2014/main" id="{ECF1EBC6-BD31-452C-A0DE-6AE08BC357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2480" y="112543"/>
            <a:ext cx="2566303" cy="14489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1739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C8553880-4121-4047-B1E6-E3D7BEEADF76}"/>
              </a:ext>
            </a:extLst>
          </p:cNvPr>
          <p:cNvSpPr>
            <a:spLocks noGrp="1"/>
          </p:cNvSpPr>
          <p:nvPr>
            <p:ph idx="1"/>
          </p:nvPr>
        </p:nvSpPr>
        <p:spPr>
          <a:xfrm>
            <a:off x="872197" y="633046"/>
            <a:ext cx="10256051" cy="4909626"/>
          </a:xfrm>
        </p:spPr>
        <p:txBody>
          <a:bodyPr>
            <a:normAutofit fontScale="55000" lnSpcReduction="20000"/>
          </a:bodyPr>
          <a:lstStyle/>
          <a:p>
            <a:pPr marL="0" indent="0">
              <a:buNone/>
            </a:pPr>
            <a:r>
              <a:rPr lang="pt-BR" sz="4600" dirty="0">
                <a:cs typeface="Calibri" panose="020F0502020204030204" pitchFamily="34" charset="0"/>
              </a:rPr>
              <a:t>O que </a:t>
            </a:r>
            <a:r>
              <a:rPr lang="pt-BR" sz="4600" b="1" dirty="0">
                <a:cs typeface="Calibri" panose="020F0502020204030204" pitchFamily="34" charset="0"/>
              </a:rPr>
              <a:t>NÃO NOTIFICAR </a:t>
            </a:r>
            <a:r>
              <a:rPr lang="pt-BR" sz="4600" dirty="0">
                <a:cs typeface="Calibri" panose="020F0502020204030204" pitchFamily="34" charset="0"/>
              </a:rPr>
              <a:t>no formulário .....</a:t>
            </a:r>
          </a:p>
          <a:p>
            <a:pPr marL="0" indent="0">
              <a:buNone/>
            </a:pPr>
            <a:endParaRPr lang="pt-BR" sz="4600" dirty="0">
              <a:cs typeface="Calibri" panose="020F0502020204030204" pitchFamily="34" charset="0"/>
            </a:endParaRPr>
          </a:p>
          <a:p>
            <a:pPr algn="just"/>
            <a:r>
              <a:rPr lang="pt-BR" sz="4600" b="0" i="0" u="none" strike="noStrike" baseline="0" dirty="0">
                <a:solidFill>
                  <a:srgbClr val="000000"/>
                </a:solidFill>
                <a:cs typeface="Calibri" panose="020F0502020204030204" pitchFamily="34" charset="0"/>
              </a:rPr>
              <a:t>Situações endêmicas, sazonais ou com tendências de aumento ao longo do tempo (exemplo: dados de notificações de IRAS mensais); </a:t>
            </a:r>
          </a:p>
          <a:p>
            <a:pPr marL="0" indent="0" algn="just">
              <a:buNone/>
            </a:pPr>
            <a:endParaRPr lang="pt-BR" sz="4600" b="0" i="0" u="none" strike="noStrike" baseline="0" dirty="0">
              <a:solidFill>
                <a:srgbClr val="000000"/>
              </a:solidFill>
              <a:cs typeface="Calibri" panose="020F0502020204030204" pitchFamily="34" charset="0"/>
            </a:endParaRPr>
          </a:p>
          <a:p>
            <a:pPr algn="just"/>
            <a:r>
              <a:rPr lang="pt-BR" sz="4600" dirty="0">
                <a:solidFill>
                  <a:srgbClr val="000000"/>
                </a:solidFill>
                <a:cs typeface="Calibri" panose="020F0502020204030204" pitchFamily="34" charset="0"/>
              </a:rPr>
              <a:t>A</a:t>
            </a:r>
            <a:r>
              <a:rPr lang="pt-BR" sz="4600" b="0" i="0" u="none" strike="noStrike" baseline="0" dirty="0">
                <a:solidFill>
                  <a:srgbClr val="000000"/>
                </a:solidFill>
                <a:cs typeface="Calibri" panose="020F0502020204030204" pitchFamily="34" charset="0"/>
              </a:rPr>
              <a:t>umento de colonização ou contaminação ambiental;  </a:t>
            </a:r>
            <a:r>
              <a:rPr lang="pt-BR" sz="4600" b="0" i="0" u="none" strike="noStrike" baseline="0" dirty="0">
                <a:solidFill>
                  <a:srgbClr val="000000"/>
                </a:solidFill>
              </a:rPr>
              <a:t>. </a:t>
            </a:r>
          </a:p>
          <a:p>
            <a:pPr algn="just"/>
            <a:endParaRPr lang="pt-BR" sz="4600" b="0" i="0" u="none" strike="noStrike" baseline="0" dirty="0">
              <a:solidFill>
                <a:srgbClr val="000000"/>
              </a:solidFill>
            </a:endParaRPr>
          </a:p>
          <a:p>
            <a:pPr algn="just"/>
            <a:r>
              <a:rPr lang="pt-BR" sz="4600" b="0" i="0" u="none" strike="noStrike" baseline="0" dirty="0">
                <a:solidFill>
                  <a:srgbClr val="000000"/>
                </a:solidFill>
                <a:cs typeface="Calibri" panose="020F0502020204030204" pitchFamily="34" charset="0"/>
              </a:rPr>
              <a:t>surtos de origem comunitária sem transmissão no serviço de saúde</a:t>
            </a:r>
            <a:r>
              <a:rPr lang="pt-BR" sz="4600" b="0" i="0" u="none" strike="noStrike" baseline="0" dirty="0">
                <a:solidFill>
                  <a:srgbClr val="000000"/>
                </a:solidFill>
              </a:rPr>
              <a:t>.</a:t>
            </a:r>
          </a:p>
          <a:p>
            <a:pPr algn="just"/>
            <a:endParaRPr lang="pt-BR" sz="4600" b="0" i="0" u="none" strike="noStrike" baseline="0" dirty="0">
              <a:solidFill>
                <a:srgbClr val="000000"/>
              </a:solidFill>
              <a:cs typeface="Calibri" panose="020F0502020204030204" pitchFamily="34" charset="0"/>
            </a:endParaRPr>
          </a:p>
          <a:p>
            <a:pPr algn="just"/>
            <a:r>
              <a:rPr lang="pt-BR" sz="4600" dirty="0">
                <a:solidFill>
                  <a:srgbClr val="000000"/>
                </a:solidFill>
                <a:cs typeface="Calibri" panose="020F0502020204030204" pitchFamily="34" charset="0"/>
              </a:rPr>
              <a:t>Surtos não infecciosos ou envolvendo agentes de notificação compulsória, devem seguir as orientações de notificação definidas pelos seus respectivos órgãos responsáveis</a:t>
            </a:r>
            <a:endParaRPr lang="pt-BR" sz="4600" b="0" i="0" u="none" strike="noStrike" baseline="0" dirty="0">
              <a:solidFill>
                <a:srgbClr val="000000"/>
              </a:solidFill>
              <a:cs typeface="Calibri" panose="020F0502020204030204" pitchFamily="34" charset="0"/>
            </a:endParaRPr>
          </a:p>
          <a:p>
            <a:endParaRPr lang="pt-BR" sz="1800" b="0" i="0" u="none" strike="noStrike" baseline="0" dirty="0">
              <a:solidFill>
                <a:srgbClr val="000000"/>
              </a:solidFill>
              <a:latin typeface="Arial" panose="020B0604020202020204" pitchFamily="34" charset="0"/>
            </a:endParaRPr>
          </a:p>
          <a:p>
            <a:endParaRPr lang="pt-BR" dirty="0"/>
          </a:p>
        </p:txBody>
      </p:sp>
      <p:pic>
        <p:nvPicPr>
          <p:cNvPr id="4" name="Picture 4" descr="http://beta.yeapfarma.com/wp-content/uploads/2013/07/aprener.jpg">
            <a:extLst>
              <a:ext uri="{FF2B5EF4-FFF2-40B4-BE49-F238E27FC236}">
                <a16:creationId xmlns:a16="http://schemas.microsoft.com/office/drawing/2014/main" id="{21021137-F942-479E-B3B3-5A47890B23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76714" y="5216678"/>
            <a:ext cx="2049195" cy="1641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7388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lh3.ggpht.com/_GAHSDRyScoA/TIW_vxNu72I/AAAAAAAAAKU/79K7dR7TWVU/!cid_BF996B75-28C8-4AB2-B50B-325F7C1B6128.png">
            <a:extLst>
              <a:ext uri="{FF2B5EF4-FFF2-40B4-BE49-F238E27FC236}">
                <a16:creationId xmlns:a16="http://schemas.microsoft.com/office/drawing/2014/main" id="{0CB4EEBD-5772-436A-9585-52A0C4362D09}"/>
              </a:ext>
            </a:extLst>
          </p:cNvPr>
          <p:cNvPicPr>
            <a:picLocks noGrp="1" noChangeAspect="1" noChangeArrowheads="1" noCro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04553" y="2017175"/>
            <a:ext cx="5642751" cy="34129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0044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32922" y="390732"/>
            <a:ext cx="10053527" cy="1192408"/>
          </a:xfrm>
        </p:spPr>
        <p:txBody>
          <a:bodyPr>
            <a:normAutofit/>
          </a:bodyPr>
          <a:lstStyle/>
          <a:p>
            <a:pPr algn="ctr"/>
            <a:r>
              <a:rPr lang="pt-BR" dirty="0"/>
              <a:t>	</a:t>
            </a:r>
            <a:r>
              <a:rPr lang="pt-BR" sz="4000" b="1" dirty="0"/>
              <a:t>IMPORTANTE ENTENDER...</a:t>
            </a:r>
          </a:p>
        </p:txBody>
      </p:sp>
      <p:sp>
        <p:nvSpPr>
          <p:cNvPr id="3" name="Espaço Reservado para Conteúdo 2"/>
          <p:cNvSpPr>
            <a:spLocks noGrp="1"/>
          </p:cNvSpPr>
          <p:nvPr>
            <p:ph idx="1"/>
          </p:nvPr>
        </p:nvSpPr>
        <p:spPr>
          <a:xfrm>
            <a:off x="1097280" y="1758462"/>
            <a:ext cx="10522634" cy="4557932"/>
          </a:xfrm>
        </p:spPr>
        <p:txBody>
          <a:bodyPr>
            <a:normAutofit fontScale="25000" lnSpcReduction="20000"/>
          </a:bodyPr>
          <a:lstStyle/>
          <a:p>
            <a:pPr algn="just"/>
            <a:r>
              <a:rPr lang="pt-BR" sz="9800" dirty="0"/>
              <a:t>Para realizar a notificação dos surtos em serviço de saúde acesse o formulário no endereço eletrônico:</a:t>
            </a:r>
          </a:p>
          <a:p>
            <a:pPr marL="0" indent="0" algn="just">
              <a:buNone/>
            </a:pPr>
            <a:r>
              <a:rPr lang="pt-BR" sz="9800" b="1" i="0" u="none" strike="noStrike" baseline="0" dirty="0">
                <a:solidFill>
                  <a:srgbClr val="FF0000"/>
                </a:solidFill>
                <a:cs typeface="Calibri" panose="020F0502020204030204" pitchFamily="34" charset="0"/>
              </a:rPr>
              <a:t>https://pesquisa.anvisa.gov.br/</a:t>
            </a:r>
            <a:r>
              <a:rPr lang="pt-BR" sz="9800" b="1" i="0" u="none" strike="noStrike" baseline="0" dirty="0" err="1">
                <a:solidFill>
                  <a:srgbClr val="FF0000"/>
                </a:solidFill>
                <a:cs typeface="Calibri" panose="020F0502020204030204" pitchFamily="34" charset="0"/>
              </a:rPr>
              <a:t>index.php</a:t>
            </a:r>
            <a:r>
              <a:rPr lang="pt-BR" sz="9800" b="1" i="0" u="none" strike="noStrike" baseline="0" dirty="0">
                <a:solidFill>
                  <a:srgbClr val="FF0000"/>
                </a:solidFill>
                <a:cs typeface="Calibri" panose="020F0502020204030204" pitchFamily="34" charset="0"/>
              </a:rPr>
              <a:t>/359194?lang=</a:t>
            </a:r>
            <a:r>
              <a:rPr lang="pt-BR" sz="9800" b="1" i="0" u="none" strike="noStrike" baseline="0" dirty="0" err="1">
                <a:solidFill>
                  <a:srgbClr val="FF0000"/>
                </a:solidFill>
                <a:cs typeface="Calibri" panose="020F0502020204030204" pitchFamily="34" charset="0"/>
              </a:rPr>
              <a:t>pt</a:t>
            </a:r>
            <a:r>
              <a:rPr lang="pt-BR" sz="9800" b="1" i="0" u="none" strike="noStrike" baseline="0" dirty="0">
                <a:solidFill>
                  <a:srgbClr val="FF0000"/>
                </a:solidFill>
                <a:cs typeface="Calibri" panose="020F0502020204030204" pitchFamily="34" charset="0"/>
              </a:rPr>
              <a:t>-BR</a:t>
            </a:r>
            <a:r>
              <a:rPr lang="pt-BR" sz="9800" b="0" i="0" u="none" strike="noStrike" baseline="0" dirty="0">
                <a:solidFill>
                  <a:srgbClr val="FF0000"/>
                </a:solidFill>
              </a:rPr>
              <a:t>. </a:t>
            </a:r>
            <a:endParaRPr lang="pt-BR" sz="9800" dirty="0">
              <a:solidFill>
                <a:srgbClr val="FF0000"/>
              </a:solidFill>
            </a:endParaRPr>
          </a:p>
          <a:p>
            <a:pPr algn="just"/>
            <a:r>
              <a:rPr lang="pt-BR" sz="9800" dirty="0"/>
              <a:t>O formulário de notificação não permite alterações após seu envio......</a:t>
            </a:r>
          </a:p>
          <a:p>
            <a:pPr algn="just"/>
            <a:r>
              <a:rPr lang="pt-BR" sz="9800" dirty="0"/>
              <a:t>O notificador deve preencher os dados iniciais (em ate </a:t>
            </a:r>
            <a:r>
              <a:rPr lang="pt-BR" sz="9800" b="1" dirty="0"/>
              <a:t>72</a:t>
            </a:r>
            <a:r>
              <a:rPr lang="pt-BR" sz="9800" dirty="0"/>
              <a:t> horas após identificação do evento),</a:t>
            </a:r>
          </a:p>
          <a:p>
            <a:pPr algn="just"/>
            <a:r>
              <a:rPr lang="pt-BR" sz="9800" dirty="0"/>
              <a:t>Realizar as atualizações de acordo com o decorrer do evento ou de sua investigação...</a:t>
            </a:r>
          </a:p>
          <a:p>
            <a:pPr algn="just"/>
            <a:r>
              <a:rPr lang="pt-BR" sz="9800" dirty="0"/>
              <a:t>Clicar no botão RETOMAR MAIS TARDE para salvar as informações inseridas...</a:t>
            </a:r>
          </a:p>
          <a:p>
            <a:pPr algn="just"/>
            <a:r>
              <a:rPr lang="pt-BR" sz="9800" dirty="0"/>
              <a:t>A NOTIFICAÇÃO  só deverá ser  enviado após a conclusão do evento</a:t>
            </a:r>
          </a:p>
          <a:p>
            <a:pPr algn="just"/>
            <a:endParaRPr lang="pt-BR" sz="2800" dirty="0"/>
          </a:p>
        </p:txBody>
      </p:sp>
    </p:spTree>
    <p:extLst>
      <p:ext uri="{BB962C8B-B14F-4D97-AF65-F5344CB8AC3E}">
        <p14:creationId xmlns:p14="http://schemas.microsoft.com/office/powerpoint/2010/main" val="1213605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4C4EFA-791B-423D-84FB-3AA0342AB869}"/>
              </a:ext>
            </a:extLst>
          </p:cNvPr>
          <p:cNvSpPr>
            <a:spLocks noGrp="1"/>
          </p:cNvSpPr>
          <p:nvPr>
            <p:ph type="title"/>
          </p:nvPr>
        </p:nvSpPr>
        <p:spPr>
          <a:xfrm>
            <a:off x="1069848" y="133644"/>
            <a:ext cx="10058400" cy="626011"/>
          </a:xfrm>
        </p:spPr>
        <p:txBody>
          <a:bodyPr>
            <a:normAutofit/>
          </a:bodyPr>
          <a:lstStyle/>
          <a:p>
            <a:r>
              <a:rPr lang="pt-BR" sz="3200" dirty="0"/>
              <a:t>Preenchimento do formulário de notificação</a:t>
            </a:r>
          </a:p>
        </p:txBody>
      </p:sp>
      <p:sp>
        <p:nvSpPr>
          <p:cNvPr id="3" name="Espaço Reservado para Conteúdo 2">
            <a:extLst>
              <a:ext uri="{FF2B5EF4-FFF2-40B4-BE49-F238E27FC236}">
                <a16:creationId xmlns:a16="http://schemas.microsoft.com/office/drawing/2014/main" id="{3180399C-3FAD-4561-896B-E8E12D0042F0}"/>
              </a:ext>
            </a:extLst>
          </p:cNvPr>
          <p:cNvSpPr>
            <a:spLocks noGrp="1"/>
          </p:cNvSpPr>
          <p:nvPr>
            <p:ph idx="1"/>
          </p:nvPr>
        </p:nvSpPr>
        <p:spPr>
          <a:xfrm>
            <a:off x="365760" y="759655"/>
            <a:ext cx="10762488" cy="5964701"/>
          </a:xfrm>
        </p:spPr>
        <p:txBody>
          <a:bodyPr>
            <a:normAutofit fontScale="85000" lnSpcReduction="20000"/>
          </a:bodyPr>
          <a:lstStyle/>
          <a:p>
            <a:pPr algn="just"/>
            <a:r>
              <a:rPr lang="pt-BR" sz="2800" b="1" dirty="0">
                <a:solidFill>
                  <a:srgbClr val="C00000"/>
                </a:solidFill>
              </a:rPr>
              <a:t>1. Dados do local do evento</a:t>
            </a:r>
          </a:p>
          <a:p>
            <a:pPr algn="just"/>
            <a:r>
              <a:rPr lang="pt-BR" sz="2800" dirty="0"/>
              <a:t> Nessa parte do formulário devem ser inseridas as informações referentes ao local de ocorrência do surto: Estado, município, nome do serviço de saúde, CNES ou CNPJ do serviço, telefone e nome do responsável pela notificação.</a:t>
            </a:r>
          </a:p>
          <a:p>
            <a:pPr algn="just"/>
            <a:r>
              <a:rPr lang="pt-BR" sz="2800" b="1" dirty="0">
                <a:solidFill>
                  <a:srgbClr val="C00000"/>
                </a:solidFill>
              </a:rPr>
              <a:t>2. Identificação do evento – Tipo de surto que será notificado:</a:t>
            </a:r>
          </a:p>
          <a:p>
            <a:pPr algn="just"/>
            <a:r>
              <a:rPr lang="pt-BR" sz="2800" dirty="0"/>
              <a:t>2.1 – 1º identificação de microrganismos multirresistentes no serviço de saúde (colonização ou infecção)</a:t>
            </a:r>
          </a:p>
          <a:p>
            <a:pPr marL="0" indent="0" algn="just">
              <a:buNone/>
            </a:pPr>
            <a:r>
              <a:rPr lang="pt-BR" sz="2800" dirty="0"/>
              <a:t>  .....  Selecionar essa opção se for caso ou agregado de casos de infecção ou colonização, , com confirmação laboratorial, por um MR que ainda não havia sido identificado no seu serviço</a:t>
            </a:r>
          </a:p>
          <a:p>
            <a:pPr algn="just"/>
            <a:r>
              <a:rPr lang="pt-BR" sz="2800" dirty="0"/>
              <a:t>2.2 -  </a:t>
            </a:r>
            <a:r>
              <a:rPr lang="pt-BR" sz="2800" b="0" i="0" u="none" strike="noStrike" baseline="0" dirty="0"/>
              <a:t>Surtos de infecção ou colonização por microrganismos multirresistentes </a:t>
            </a:r>
          </a:p>
          <a:p>
            <a:pPr marL="0" indent="0" algn="just">
              <a:buNone/>
            </a:pPr>
            <a:r>
              <a:rPr lang="pt-BR" sz="2800" dirty="0"/>
              <a:t>.......</a:t>
            </a:r>
            <a:r>
              <a:rPr lang="pt-BR" sz="2800" b="0" i="0" u="none" strike="noStrike" baseline="0" dirty="0"/>
              <a:t> se houver um aumento de casos não esperado ou não usual (acima do limite endêmico) de pacientes infectados ou colonizados, relacionados entre si no tempo e no espaço, que apresentem confirmação laboratorial para microrganismos multirresistentes. </a:t>
            </a:r>
          </a:p>
          <a:p>
            <a:pPr marL="0" indent="0" algn="just">
              <a:buNone/>
            </a:pPr>
            <a:r>
              <a:rPr lang="pt-BR" sz="2800" dirty="0" err="1"/>
              <a:t>Ex</a:t>
            </a:r>
            <a:r>
              <a:rPr lang="pt-BR" sz="2800" dirty="0"/>
              <a:t>: Infecções prioritárias (IPCS,ITU,ISC, etc.) </a:t>
            </a:r>
            <a:endParaRPr lang="pt-BR" sz="2800" b="0" i="0" u="none" strike="noStrike" baseline="0" dirty="0"/>
          </a:p>
          <a:p>
            <a:endParaRPr lang="pt-BR" dirty="0"/>
          </a:p>
          <a:p>
            <a:pPr marL="0" indent="0">
              <a:buNone/>
            </a:pPr>
            <a:endParaRPr lang="pt-BR" dirty="0"/>
          </a:p>
        </p:txBody>
      </p:sp>
    </p:spTree>
    <p:extLst>
      <p:ext uri="{BB962C8B-B14F-4D97-AF65-F5344CB8AC3E}">
        <p14:creationId xmlns:p14="http://schemas.microsoft.com/office/powerpoint/2010/main" val="3914285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52962010-0DE9-4762-80E1-155FE6D8DBD2}"/>
              </a:ext>
            </a:extLst>
          </p:cNvPr>
          <p:cNvSpPr>
            <a:spLocks noGrp="1"/>
          </p:cNvSpPr>
          <p:nvPr>
            <p:ph idx="1"/>
          </p:nvPr>
        </p:nvSpPr>
        <p:spPr>
          <a:xfrm>
            <a:off x="590843" y="379827"/>
            <a:ext cx="10537405" cy="6358597"/>
          </a:xfrm>
        </p:spPr>
        <p:txBody>
          <a:bodyPr>
            <a:normAutofit fontScale="92500" lnSpcReduction="20000"/>
          </a:bodyPr>
          <a:lstStyle/>
          <a:p>
            <a:pPr marL="0" indent="0" algn="just">
              <a:buNone/>
            </a:pPr>
            <a:r>
              <a:rPr lang="pt-BR" sz="3000" dirty="0"/>
              <a:t>2.3 - </a:t>
            </a:r>
            <a:r>
              <a:rPr lang="pt-BR" sz="3000" b="0" i="0" u="none" strike="noStrike" baseline="0" dirty="0">
                <a:solidFill>
                  <a:srgbClr val="000000"/>
                </a:solidFill>
              </a:rPr>
              <a:t>Evento infeccioso epidemiologicamente relevante em Serviço de Saúde </a:t>
            </a:r>
          </a:p>
          <a:p>
            <a:pPr marL="0" indent="0" algn="just">
              <a:buNone/>
            </a:pPr>
            <a:endParaRPr lang="pt-BR" sz="1800" b="0" i="0" u="none" strike="noStrike" baseline="0" dirty="0">
              <a:solidFill>
                <a:srgbClr val="000000"/>
              </a:solidFill>
              <a:latin typeface="Arial" panose="020B0604020202020204" pitchFamily="34" charset="0"/>
            </a:endParaRPr>
          </a:p>
          <a:p>
            <a:pPr algn="just"/>
            <a:r>
              <a:rPr lang="pt-BR" sz="2400" b="0" i="0" u="none" strike="noStrike" baseline="0" dirty="0">
                <a:solidFill>
                  <a:srgbClr val="000000"/>
                </a:solidFill>
              </a:rPr>
              <a:t>Surto de infecções semelhantes (mesmo diagnóstico etiológico ou sindrômico) numa unidade ou num grupo específico de pacientes, como por exemplo, pacientes submetidos a cirurgias de catarata; ou aumento de pneumonias associadas à ventilação mecânica em unidade de terapia intensiva etc. </a:t>
            </a:r>
          </a:p>
          <a:p>
            <a:pPr marL="0" indent="0" algn="just">
              <a:buNone/>
            </a:pPr>
            <a:endParaRPr lang="pt-BR" sz="2400" b="0" i="0" u="none" strike="noStrike" baseline="0" dirty="0">
              <a:solidFill>
                <a:srgbClr val="000000"/>
              </a:solidFill>
            </a:endParaRPr>
          </a:p>
          <a:p>
            <a:pPr algn="just"/>
            <a:r>
              <a:rPr lang="pt-BR" sz="2400" b="0" i="0" u="none" strike="noStrike" baseline="0" dirty="0">
                <a:solidFill>
                  <a:srgbClr val="000000"/>
                </a:solidFill>
              </a:rPr>
              <a:t>Microrganismo novo na epidemiologia do país ou com forma de transmissão desconhecida. Não é obrigatório que o microrganismo apresente perfil de resistência. </a:t>
            </a:r>
          </a:p>
          <a:p>
            <a:pPr marL="0" indent="0" algn="just">
              <a:buNone/>
            </a:pPr>
            <a:endParaRPr lang="pt-BR" sz="2400" b="0" i="0" u="none" strike="noStrike" baseline="0" dirty="0">
              <a:solidFill>
                <a:srgbClr val="000000"/>
              </a:solidFill>
            </a:endParaRPr>
          </a:p>
          <a:p>
            <a:pPr algn="just"/>
            <a:r>
              <a:rPr lang="pt-BR" sz="2400" b="0" i="0" u="none" strike="noStrike" baseline="0" dirty="0">
                <a:solidFill>
                  <a:srgbClr val="000000"/>
                </a:solidFill>
              </a:rPr>
              <a:t>Ocorrência da mesma infecção entre pacientes e profissionais de saúde. </a:t>
            </a:r>
          </a:p>
          <a:p>
            <a:pPr algn="just"/>
            <a:endParaRPr lang="pt-BR" sz="2400" b="0" i="0" u="none" strike="noStrike" baseline="0" dirty="0">
              <a:solidFill>
                <a:srgbClr val="000000"/>
              </a:solidFill>
            </a:endParaRPr>
          </a:p>
          <a:p>
            <a:pPr algn="just"/>
            <a:r>
              <a:rPr lang="pt-BR" sz="2400" b="0" i="0" u="none" strike="noStrike" baseline="0" dirty="0">
                <a:solidFill>
                  <a:srgbClr val="000000"/>
                </a:solidFill>
              </a:rPr>
              <a:t>Surto ou agregado de casos que resultou em óbito de pacientes hospitalizados. </a:t>
            </a:r>
          </a:p>
          <a:p>
            <a:pPr algn="just"/>
            <a:endParaRPr lang="pt-BR" sz="2400" b="0" i="0" u="none" strike="noStrike" baseline="0" dirty="0">
              <a:solidFill>
                <a:srgbClr val="000000"/>
              </a:solidFill>
            </a:endParaRPr>
          </a:p>
          <a:p>
            <a:pPr algn="just"/>
            <a:r>
              <a:rPr lang="pt-BR" sz="2400" b="0" i="0" u="none" strike="noStrike" baseline="0" dirty="0">
                <a:solidFill>
                  <a:srgbClr val="000000"/>
                </a:solidFill>
              </a:rPr>
              <a:t>Surto de infecções relacionadas a um determinado dispositivo invasivo ou topografia específica. </a:t>
            </a:r>
          </a:p>
          <a:p>
            <a:endParaRPr lang="pt-BR" sz="2400" b="0" i="0" u="none" strike="noStrike" baseline="0" dirty="0">
              <a:solidFill>
                <a:srgbClr val="000000"/>
              </a:solidFill>
            </a:endParaRPr>
          </a:p>
          <a:p>
            <a:pPr algn="l"/>
            <a:endParaRPr lang="pt-BR" sz="1800" b="0" i="0" u="none" strike="noStrike" baseline="0" dirty="0">
              <a:solidFill>
                <a:srgbClr val="000000"/>
              </a:solidFill>
            </a:endParaRPr>
          </a:p>
          <a:p>
            <a:endParaRPr lang="pt-BR" dirty="0"/>
          </a:p>
        </p:txBody>
      </p:sp>
    </p:spTree>
    <p:extLst>
      <p:ext uri="{BB962C8B-B14F-4D97-AF65-F5344CB8AC3E}">
        <p14:creationId xmlns:p14="http://schemas.microsoft.com/office/powerpoint/2010/main" val="11048254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77C506F-2435-4BD3-A374-C10EC642AC04}"/>
              </a:ext>
            </a:extLst>
          </p:cNvPr>
          <p:cNvSpPr>
            <a:spLocks noGrp="1"/>
          </p:cNvSpPr>
          <p:nvPr>
            <p:ph idx="1"/>
          </p:nvPr>
        </p:nvSpPr>
        <p:spPr>
          <a:xfrm>
            <a:off x="267989" y="182880"/>
            <a:ext cx="10058400" cy="5904913"/>
          </a:xfrm>
        </p:spPr>
        <p:txBody>
          <a:bodyPr>
            <a:normAutofit fontScale="25000" lnSpcReduction="20000"/>
          </a:bodyPr>
          <a:lstStyle/>
          <a:p>
            <a:pPr marL="0" indent="0" algn="l">
              <a:buNone/>
            </a:pPr>
            <a:r>
              <a:rPr lang="pt-BR" sz="11200" dirty="0"/>
              <a:t>2.4 - </a:t>
            </a:r>
            <a:r>
              <a:rPr lang="pt-BR" sz="11200" i="0" u="none" strike="noStrike" baseline="0" dirty="0">
                <a:solidFill>
                  <a:srgbClr val="000000"/>
                </a:solidFill>
              </a:rPr>
              <a:t>Surtos de agentes inusitados ou agentes comunitários de transmissão hospitalar </a:t>
            </a:r>
          </a:p>
          <a:p>
            <a:pPr algn="just"/>
            <a:r>
              <a:rPr lang="pt-BR" sz="8600" b="0" i="0" u="none" strike="noStrike" baseline="0" dirty="0">
                <a:solidFill>
                  <a:srgbClr val="000000"/>
                </a:solidFill>
              </a:rPr>
              <a:t>Os surtos de COVID-19 de transmissão intra-hospitalar do SARS-CoV-2 devem ser notificados nesse campo da “Classificação inicial do evento”. </a:t>
            </a:r>
            <a:r>
              <a:rPr lang="pt-BR" sz="8600" b="1" dirty="0">
                <a:solidFill>
                  <a:srgbClr val="000000"/>
                </a:solidFill>
              </a:rPr>
              <a:t> </a:t>
            </a:r>
          </a:p>
          <a:p>
            <a:pPr algn="just"/>
            <a:r>
              <a:rPr lang="pt-BR" sz="8600" b="0" i="0" u="none" strike="noStrike" baseline="0" dirty="0">
                <a:solidFill>
                  <a:srgbClr val="000000"/>
                </a:solidFill>
              </a:rPr>
              <a:t>Agente inusitado pode ser caracterizado como agente etiológico de IRAS não identificado anteriormente por série histórica (no serviço de saúde ou unidade de internação hospitalar) em procedimento de vigilância laboratorial. </a:t>
            </a:r>
            <a:endParaRPr lang="pt-BR" sz="8600" b="1" dirty="0">
              <a:solidFill>
                <a:srgbClr val="000000"/>
              </a:solidFill>
            </a:endParaRPr>
          </a:p>
          <a:p>
            <a:pPr marL="0" indent="0" algn="just">
              <a:buNone/>
            </a:pPr>
            <a:r>
              <a:rPr lang="pt-BR" sz="8600" b="1" i="0" u="none" strike="noStrike" baseline="0" dirty="0">
                <a:solidFill>
                  <a:srgbClr val="000000"/>
                </a:solidFill>
              </a:rPr>
              <a:t>     Ex.: </a:t>
            </a:r>
            <a:r>
              <a:rPr lang="pt-BR" sz="8600" b="0" i="1" u="none" strike="noStrike" baseline="0" dirty="0" err="1">
                <a:solidFill>
                  <a:srgbClr val="000000"/>
                </a:solidFill>
              </a:rPr>
              <a:t>Raoultella</a:t>
            </a:r>
            <a:r>
              <a:rPr lang="pt-BR" sz="8600" b="0" i="1" u="none" strike="noStrike" baseline="0" dirty="0">
                <a:solidFill>
                  <a:srgbClr val="000000"/>
                </a:solidFill>
              </a:rPr>
              <a:t> </a:t>
            </a:r>
            <a:r>
              <a:rPr lang="pt-BR" sz="8600" b="0" i="1" u="none" strike="noStrike" baseline="0" dirty="0" err="1">
                <a:solidFill>
                  <a:srgbClr val="000000"/>
                </a:solidFill>
              </a:rPr>
              <a:t>ornithinolytica</a:t>
            </a:r>
            <a:r>
              <a:rPr lang="pt-BR" sz="8600" b="0" i="0" u="none" strike="noStrike" baseline="0" dirty="0">
                <a:solidFill>
                  <a:srgbClr val="000000"/>
                </a:solidFill>
              </a:rPr>
              <a:t>, </a:t>
            </a:r>
            <a:r>
              <a:rPr lang="pt-BR" sz="8600" b="0" i="1" u="none" strike="noStrike" baseline="0" dirty="0" err="1">
                <a:solidFill>
                  <a:srgbClr val="000000"/>
                </a:solidFill>
              </a:rPr>
              <a:t>Elizabethkingia</a:t>
            </a:r>
            <a:r>
              <a:rPr lang="pt-BR" sz="8600" b="0" i="1" u="none" strike="noStrike" baseline="0" dirty="0">
                <a:solidFill>
                  <a:srgbClr val="000000"/>
                </a:solidFill>
              </a:rPr>
              <a:t> </a:t>
            </a:r>
            <a:r>
              <a:rPr lang="pt-BR" sz="8600" b="0" i="1" u="none" strike="noStrike" baseline="0" dirty="0" err="1">
                <a:solidFill>
                  <a:srgbClr val="000000"/>
                </a:solidFill>
              </a:rPr>
              <a:t>meningoseptica</a:t>
            </a:r>
            <a:r>
              <a:rPr lang="pt-BR" sz="8600" b="0" i="1" u="none" strike="noStrike" baseline="0" dirty="0">
                <a:solidFill>
                  <a:srgbClr val="000000"/>
                </a:solidFill>
              </a:rPr>
              <a:t>, </a:t>
            </a:r>
            <a:r>
              <a:rPr lang="pt-BR" sz="8600" b="0" i="1" u="none" strike="noStrike" baseline="0" dirty="0" err="1">
                <a:solidFill>
                  <a:srgbClr val="000000"/>
                </a:solidFill>
              </a:rPr>
              <a:t>Flavobacterium</a:t>
            </a:r>
            <a:r>
              <a:rPr lang="pt-BR" sz="8600" b="0" i="1" u="none" strike="noStrike" baseline="0" dirty="0">
                <a:solidFill>
                  <a:srgbClr val="000000"/>
                </a:solidFill>
              </a:rPr>
              <a:t> </a:t>
            </a:r>
            <a:r>
              <a:rPr lang="pt-BR" sz="8600" b="0" i="1" u="none" strike="noStrike" baseline="0" dirty="0" err="1">
                <a:solidFill>
                  <a:srgbClr val="000000"/>
                </a:solidFill>
              </a:rPr>
              <a:t>meningosepticum</a:t>
            </a:r>
            <a:r>
              <a:rPr lang="pt-BR" sz="8600" b="0" i="1" u="none" strike="noStrike" baseline="0" dirty="0">
                <a:solidFill>
                  <a:srgbClr val="000000"/>
                </a:solidFill>
              </a:rPr>
              <a:t> </a:t>
            </a:r>
            <a:r>
              <a:rPr lang="pt-BR" sz="8600" b="1" i="1" u="none" strike="noStrike" baseline="0" dirty="0">
                <a:solidFill>
                  <a:srgbClr val="000000"/>
                </a:solidFill>
              </a:rPr>
              <a:t>, etc.</a:t>
            </a:r>
          </a:p>
          <a:p>
            <a:pPr algn="just"/>
            <a:r>
              <a:rPr lang="pt-BR" sz="8600" b="0" i="0" u="none" strike="noStrike" baseline="0" dirty="0">
                <a:solidFill>
                  <a:srgbClr val="000000"/>
                </a:solidFill>
              </a:rPr>
              <a:t>Devem ser notificados também os surtos por agentes comunitários de transmissão hospitalar,</a:t>
            </a:r>
          </a:p>
          <a:p>
            <a:pPr marL="0" indent="0" algn="just">
              <a:buNone/>
            </a:pPr>
            <a:r>
              <a:rPr lang="pt-BR" sz="8600" dirty="0">
                <a:solidFill>
                  <a:srgbClr val="000000"/>
                </a:solidFill>
              </a:rPr>
              <a:t>    Ex.:</a:t>
            </a:r>
            <a:r>
              <a:rPr lang="pt-BR" sz="8600" b="0" i="0" u="none" strike="noStrike" baseline="0" dirty="0">
                <a:solidFill>
                  <a:srgbClr val="000000"/>
                </a:solidFill>
              </a:rPr>
              <a:t> patógenos causadores de infecções respiratórias (Adenovírus, </a:t>
            </a:r>
            <a:r>
              <a:rPr lang="pt-BR" sz="8600" b="0" i="1" u="none" strike="noStrike" baseline="0" dirty="0" err="1">
                <a:solidFill>
                  <a:srgbClr val="000000"/>
                </a:solidFill>
              </a:rPr>
              <a:t>Bordetella</a:t>
            </a:r>
            <a:r>
              <a:rPr lang="pt-BR" sz="8600" b="0" i="1" u="none" strike="noStrike" baseline="0" dirty="0">
                <a:solidFill>
                  <a:srgbClr val="000000"/>
                </a:solidFill>
              </a:rPr>
              <a:t> </a:t>
            </a:r>
            <a:r>
              <a:rPr lang="pt-BR" sz="8600" b="0" i="1" u="none" strike="noStrike" baseline="0" dirty="0" err="1">
                <a:solidFill>
                  <a:srgbClr val="000000"/>
                </a:solidFill>
              </a:rPr>
              <a:t>pertussis</a:t>
            </a:r>
            <a:r>
              <a:rPr lang="pt-BR" sz="8600" b="0" i="1" u="none" strike="noStrike" baseline="0" dirty="0">
                <a:solidFill>
                  <a:srgbClr val="000000"/>
                </a:solidFill>
              </a:rPr>
              <a:t> </a:t>
            </a:r>
            <a:r>
              <a:rPr lang="pt-BR" sz="8600" b="0" i="0" u="none" strike="noStrike" baseline="0" dirty="0">
                <a:solidFill>
                  <a:srgbClr val="000000"/>
                </a:solidFill>
              </a:rPr>
              <a:t>(Coqueluche), </a:t>
            </a:r>
            <a:r>
              <a:rPr lang="pt-BR" sz="8600" b="0" i="1" u="none" strike="noStrike" baseline="0" dirty="0">
                <a:solidFill>
                  <a:srgbClr val="000000"/>
                </a:solidFill>
              </a:rPr>
              <a:t>Clostridium </a:t>
            </a:r>
            <a:r>
              <a:rPr lang="pt-BR" sz="8600" b="0" i="1" u="none" strike="noStrike" baseline="0" dirty="0" err="1">
                <a:solidFill>
                  <a:srgbClr val="000000"/>
                </a:solidFill>
              </a:rPr>
              <a:t>diphteriae</a:t>
            </a:r>
            <a:r>
              <a:rPr lang="pt-BR" sz="8600" b="0" i="1" u="none" strike="noStrike" baseline="0" dirty="0">
                <a:solidFill>
                  <a:srgbClr val="000000"/>
                </a:solidFill>
              </a:rPr>
              <a:t> </a:t>
            </a:r>
            <a:r>
              <a:rPr lang="pt-BR" sz="8600" b="0" i="0" u="none" strike="noStrike" baseline="0" dirty="0">
                <a:solidFill>
                  <a:srgbClr val="000000"/>
                </a:solidFill>
              </a:rPr>
              <a:t>(Difteria), </a:t>
            </a:r>
            <a:r>
              <a:rPr lang="pt-BR" sz="8600" b="0" i="1" u="none" strike="noStrike" baseline="0" dirty="0" err="1">
                <a:solidFill>
                  <a:srgbClr val="000000"/>
                </a:solidFill>
              </a:rPr>
              <a:t>Haemophilus</a:t>
            </a:r>
            <a:r>
              <a:rPr lang="pt-BR" sz="8600" b="0" i="1" u="none" strike="noStrike" baseline="0" dirty="0">
                <a:solidFill>
                  <a:srgbClr val="000000"/>
                </a:solidFill>
              </a:rPr>
              <a:t> </a:t>
            </a:r>
            <a:r>
              <a:rPr lang="pt-BR" sz="8600" b="0" i="1" u="none" strike="noStrike" baseline="0" dirty="0" err="1">
                <a:solidFill>
                  <a:srgbClr val="000000"/>
                </a:solidFill>
              </a:rPr>
              <a:t>influenzae</a:t>
            </a:r>
            <a:r>
              <a:rPr lang="pt-BR" sz="8600" b="0" i="1" u="none" strike="noStrike" baseline="0" dirty="0">
                <a:solidFill>
                  <a:srgbClr val="000000"/>
                </a:solidFill>
              </a:rPr>
              <a:t> </a:t>
            </a:r>
            <a:r>
              <a:rPr lang="pt-BR" sz="8600" b="0" i="0" u="none" strike="noStrike" baseline="0" dirty="0">
                <a:solidFill>
                  <a:srgbClr val="000000"/>
                </a:solidFill>
              </a:rPr>
              <a:t>(doença invasiva por </a:t>
            </a:r>
            <a:r>
              <a:rPr lang="pt-BR" sz="8600" b="0" i="0" u="none" strike="noStrike" baseline="0" dirty="0" err="1">
                <a:solidFill>
                  <a:srgbClr val="000000"/>
                </a:solidFill>
              </a:rPr>
              <a:t>hemófilus</a:t>
            </a:r>
            <a:r>
              <a:rPr lang="pt-BR" sz="8600" b="0" i="0" u="none" strike="noStrike" baseline="0" dirty="0">
                <a:solidFill>
                  <a:srgbClr val="000000"/>
                </a:solidFill>
              </a:rPr>
              <a:t>),  </a:t>
            </a:r>
            <a:r>
              <a:rPr lang="pt-BR" sz="8600" b="0" i="1" u="none" strike="noStrike" baseline="0" dirty="0">
                <a:solidFill>
                  <a:srgbClr val="000000"/>
                </a:solidFill>
              </a:rPr>
              <a:t>Mycobacterium </a:t>
            </a:r>
            <a:r>
              <a:rPr lang="pt-BR" sz="8600" b="0" i="1" u="none" strike="noStrike" baseline="0" dirty="0" err="1">
                <a:solidFill>
                  <a:srgbClr val="000000"/>
                </a:solidFill>
              </a:rPr>
              <a:t>tuberculosis</a:t>
            </a:r>
            <a:r>
              <a:rPr lang="pt-BR" sz="8600" b="0" i="1" u="none" strike="noStrike" baseline="0" dirty="0">
                <a:solidFill>
                  <a:srgbClr val="000000"/>
                </a:solidFill>
              </a:rPr>
              <a:t> </a:t>
            </a:r>
            <a:r>
              <a:rPr lang="pt-BR" sz="8600" b="0" i="0" u="none" strike="noStrike" baseline="0" dirty="0">
                <a:solidFill>
                  <a:srgbClr val="000000"/>
                </a:solidFill>
              </a:rPr>
              <a:t>(Tuberculose), </a:t>
            </a:r>
            <a:r>
              <a:rPr lang="pt-BR" sz="8600" b="0" i="1" u="none" strike="noStrike" baseline="0" dirty="0">
                <a:solidFill>
                  <a:srgbClr val="000000"/>
                </a:solidFill>
              </a:rPr>
              <a:t>Neisseria </a:t>
            </a:r>
            <a:r>
              <a:rPr lang="pt-BR" sz="8600" b="0" i="1" u="none" strike="noStrike" baseline="0" dirty="0" err="1">
                <a:solidFill>
                  <a:srgbClr val="000000"/>
                </a:solidFill>
              </a:rPr>
              <a:t>meningitidis</a:t>
            </a:r>
            <a:r>
              <a:rPr lang="pt-BR" sz="8600" b="0" i="1" u="none" strike="noStrike" baseline="0" dirty="0">
                <a:solidFill>
                  <a:srgbClr val="000000"/>
                </a:solidFill>
              </a:rPr>
              <a:t> </a:t>
            </a:r>
            <a:r>
              <a:rPr lang="pt-BR" sz="8600" b="0" i="0" u="none" strike="noStrike" baseline="0" dirty="0">
                <a:solidFill>
                  <a:srgbClr val="000000"/>
                </a:solidFill>
              </a:rPr>
              <a:t>(Doença Meningocócica), Rinovírus, Sarampo, </a:t>
            </a:r>
            <a:r>
              <a:rPr lang="pt-BR" sz="8600" b="0" i="0" u="none" strike="noStrike" baseline="0" dirty="0" err="1">
                <a:solidFill>
                  <a:srgbClr val="000000"/>
                </a:solidFill>
              </a:rPr>
              <a:t>SARS-CoV</a:t>
            </a:r>
            <a:r>
              <a:rPr lang="pt-BR" sz="8600" b="0" i="0" u="none" strike="noStrike" baseline="0" dirty="0">
                <a:solidFill>
                  <a:srgbClr val="000000"/>
                </a:solidFill>
              </a:rPr>
              <a:t>, SARS-CoV-2 (COVID-19), Varicela, Varicela-zoster), infecções gastrointestinais (</a:t>
            </a:r>
            <a:r>
              <a:rPr lang="pt-BR" sz="8600" b="0" i="1" u="none" strike="noStrike" baseline="0" dirty="0">
                <a:solidFill>
                  <a:srgbClr val="000000"/>
                </a:solidFill>
              </a:rPr>
              <a:t>E. coli, </a:t>
            </a:r>
            <a:r>
              <a:rPr lang="pt-BR" sz="8600" b="0" i="1" u="none" strike="noStrike" baseline="0" dirty="0" err="1">
                <a:solidFill>
                  <a:srgbClr val="000000"/>
                </a:solidFill>
              </a:rPr>
              <a:t>Clostridioides</a:t>
            </a:r>
            <a:r>
              <a:rPr lang="pt-BR" sz="8600" b="0" i="1" u="none" strike="noStrike" baseline="0" dirty="0">
                <a:solidFill>
                  <a:srgbClr val="000000"/>
                </a:solidFill>
              </a:rPr>
              <a:t> </a:t>
            </a:r>
            <a:r>
              <a:rPr lang="pt-BR" sz="8600" b="0" i="1" u="none" strike="noStrike" baseline="0" dirty="0" err="1">
                <a:solidFill>
                  <a:srgbClr val="000000"/>
                </a:solidFill>
              </a:rPr>
              <a:t>difficile</a:t>
            </a:r>
            <a:r>
              <a:rPr lang="pt-BR" sz="8600" b="0" i="0" u="none" strike="noStrike" baseline="0" dirty="0">
                <a:solidFill>
                  <a:srgbClr val="000000"/>
                </a:solidFill>
              </a:rPr>
              <a:t>, </a:t>
            </a:r>
            <a:r>
              <a:rPr lang="pt-BR" sz="8600" b="0" i="1" u="none" strike="noStrike" baseline="0" dirty="0">
                <a:solidFill>
                  <a:srgbClr val="000000"/>
                </a:solidFill>
              </a:rPr>
              <a:t>Salmonella </a:t>
            </a:r>
            <a:r>
              <a:rPr lang="pt-BR" sz="8600" b="0" i="0" u="none" strike="noStrike" baseline="0" dirty="0">
                <a:solidFill>
                  <a:srgbClr val="000000"/>
                </a:solidFill>
              </a:rPr>
              <a:t>spp.,), infecções de transmissão parenteral (Vírus da Hepatite C (HCV), Vírus da Hepatite B (HVB), </a:t>
            </a:r>
            <a:r>
              <a:rPr lang="pt-BR" sz="8600" b="1" i="1" dirty="0">
                <a:solidFill>
                  <a:srgbClr val="000000"/>
                </a:solidFill>
              </a:rPr>
              <a:t> </a:t>
            </a:r>
            <a:endParaRPr lang="pt-BR" sz="8600" b="0" i="0" u="none" strike="noStrike" baseline="0" dirty="0">
              <a:solidFill>
                <a:srgbClr val="000000"/>
              </a:solidFill>
            </a:endParaRPr>
          </a:p>
          <a:p>
            <a:endParaRPr lang="pt-BR" dirty="0"/>
          </a:p>
        </p:txBody>
      </p:sp>
    </p:spTree>
    <p:extLst>
      <p:ext uri="{BB962C8B-B14F-4D97-AF65-F5344CB8AC3E}">
        <p14:creationId xmlns:p14="http://schemas.microsoft.com/office/powerpoint/2010/main" val="4171339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45A9D830-E692-4188-BF7F-B405D1DAC4AF}"/>
              </a:ext>
            </a:extLst>
          </p:cNvPr>
          <p:cNvSpPr>
            <a:spLocks noGrp="1"/>
          </p:cNvSpPr>
          <p:nvPr>
            <p:ph idx="1"/>
          </p:nvPr>
        </p:nvSpPr>
        <p:spPr>
          <a:xfrm>
            <a:off x="1069848" y="365760"/>
            <a:ext cx="10058400" cy="5806440"/>
          </a:xfrm>
        </p:spPr>
        <p:txBody>
          <a:bodyPr>
            <a:normAutofit lnSpcReduction="10000"/>
          </a:bodyPr>
          <a:lstStyle/>
          <a:p>
            <a:pPr marL="0" indent="0">
              <a:buNone/>
            </a:pPr>
            <a:r>
              <a:rPr lang="pt-BR" sz="3000" dirty="0"/>
              <a:t>2.5 - Cândida auris </a:t>
            </a:r>
          </a:p>
          <a:p>
            <a:pPr marL="0" indent="0">
              <a:buNone/>
            </a:pPr>
            <a:r>
              <a:rPr lang="pt-BR" sz="2400" dirty="0"/>
              <a:t>Os casos suspeitos ou confirmados de C. auris devem ser notificados nessa opção.</a:t>
            </a:r>
          </a:p>
          <a:p>
            <a:pPr marL="0" indent="0">
              <a:buNone/>
            </a:pPr>
            <a:r>
              <a:rPr lang="pt-BR" sz="2400" dirty="0"/>
              <a:t>O encaminhamento de isolados para a Rede Nacional para identificação de </a:t>
            </a:r>
            <a:r>
              <a:rPr lang="pt-BR" sz="2400" dirty="0" err="1"/>
              <a:t>Candida</a:t>
            </a:r>
            <a:r>
              <a:rPr lang="pt-BR" sz="2400" dirty="0"/>
              <a:t> auris em serviços de saúde deve seguir as orientações da NT GVIMS/GGTES/ANVISA nº 11/2020, disponível em:</a:t>
            </a:r>
          </a:p>
          <a:p>
            <a:pPr marL="0" indent="0">
              <a:buNone/>
            </a:pPr>
            <a:r>
              <a:rPr lang="pt-BR" sz="2400" b="0" i="0" u="none" strike="noStrike" baseline="0" dirty="0">
                <a:solidFill>
                  <a:srgbClr val="000000"/>
                </a:solidFill>
              </a:rPr>
              <a:t>https://www.gov.br/anvisa/pt-br/centraisdeconteudo/publicacoes/servicosdesaude/notas-tecnicas/nota-tecnica-gvims_n-11_2020_orientacoes_candida-auris_21-12-2020.pdf/view  </a:t>
            </a:r>
          </a:p>
          <a:p>
            <a:pPr marL="0" indent="0">
              <a:buNone/>
            </a:pPr>
            <a:endParaRPr lang="pt-BR" sz="1800" b="0" i="0" u="none" strike="noStrike" baseline="0" dirty="0">
              <a:solidFill>
                <a:srgbClr val="000000"/>
              </a:solidFill>
              <a:latin typeface="Arial" panose="020B0604020202020204" pitchFamily="34" charset="0"/>
            </a:endParaRPr>
          </a:p>
          <a:p>
            <a:pPr marL="0" indent="0">
              <a:buNone/>
            </a:pPr>
            <a:r>
              <a:rPr lang="pt-BR" sz="2800" dirty="0"/>
              <a:t>2.6 – Microbactéria de crescimento rápido</a:t>
            </a:r>
          </a:p>
          <a:p>
            <a:pPr marL="0" indent="0">
              <a:buNone/>
            </a:pPr>
            <a:r>
              <a:rPr lang="pt-BR" sz="2400" b="0" i="0" u="none" strike="noStrike" baseline="0" dirty="0">
                <a:solidFill>
                  <a:srgbClr val="000000"/>
                </a:solidFill>
              </a:rPr>
              <a:t>Devem ser notificados os surtos de </a:t>
            </a:r>
            <a:r>
              <a:rPr lang="pt-BR" sz="2400" b="0" i="0" u="none" strike="noStrike" baseline="0" dirty="0" err="1">
                <a:solidFill>
                  <a:srgbClr val="000000"/>
                </a:solidFill>
              </a:rPr>
              <a:t>micobactéria</a:t>
            </a:r>
            <a:r>
              <a:rPr lang="pt-BR" sz="2400" b="0" i="0" u="none" strike="noStrike" baseline="0" dirty="0">
                <a:solidFill>
                  <a:srgbClr val="000000"/>
                </a:solidFill>
              </a:rPr>
              <a:t> de crescimento rápido (Complexos </a:t>
            </a:r>
            <a:r>
              <a:rPr lang="pt-BR" sz="2400" b="0" i="1" u="none" strike="noStrike" baseline="0" dirty="0" err="1">
                <a:solidFill>
                  <a:srgbClr val="000000"/>
                </a:solidFill>
              </a:rPr>
              <a:t>Mycobacteroides</a:t>
            </a:r>
            <a:r>
              <a:rPr lang="pt-BR" sz="2400" b="0" i="1" u="none" strike="noStrike" baseline="0" dirty="0">
                <a:solidFill>
                  <a:srgbClr val="000000"/>
                </a:solidFill>
              </a:rPr>
              <a:t> </a:t>
            </a:r>
            <a:r>
              <a:rPr lang="pt-BR" sz="2400" b="0" i="1" u="none" strike="noStrike" baseline="0" dirty="0" err="1">
                <a:solidFill>
                  <a:srgbClr val="000000"/>
                </a:solidFill>
              </a:rPr>
              <a:t>abscessus</a:t>
            </a:r>
            <a:r>
              <a:rPr lang="pt-BR" sz="2400" b="0" i="0" u="none" strike="noStrike" baseline="0" dirty="0">
                <a:solidFill>
                  <a:srgbClr val="000000"/>
                </a:solidFill>
              </a:rPr>
              <a:t>, </a:t>
            </a:r>
            <a:r>
              <a:rPr lang="pt-BR" sz="2400" b="0" i="1" u="none" strike="noStrike" baseline="0" dirty="0" err="1">
                <a:solidFill>
                  <a:srgbClr val="000000"/>
                </a:solidFill>
              </a:rPr>
              <a:t>Mycobacteroides</a:t>
            </a:r>
            <a:r>
              <a:rPr lang="pt-BR" sz="2400" b="0" i="1" u="none" strike="noStrike" baseline="0" dirty="0">
                <a:solidFill>
                  <a:srgbClr val="000000"/>
                </a:solidFill>
              </a:rPr>
              <a:t> </a:t>
            </a:r>
            <a:r>
              <a:rPr lang="pt-BR" sz="2400" b="0" i="1" u="none" strike="noStrike" baseline="0" dirty="0" err="1">
                <a:solidFill>
                  <a:srgbClr val="000000"/>
                </a:solidFill>
              </a:rPr>
              <a:t>chelonae</a:t>
            </a:r>
            <a:r>
              <a:rPr lang="pt-BR" sz="2400" b="0" i="1" u="none" strike="noStrike" baseline="0" dirty="0">
                <a:solidFill>
                  <a:srgbClr val="000000"/>
                </a:solidFill>
              </a:rPr>
              <a:t> </a:t>
            </a:r>
            <a:r>
              <a:rPr lang="pt-BR" sz="2400" b="0" i="0" u="none" strike="noStrike" baseline="0" dirty="0">
                <a:solidFill>
                  <a:srgbClr val="000000"/>
                </a:solidFill>
              </a:rPr>
              <a:t>ou </a:t>
            </a:r>
            <a:r>
              <a:rPr lang="pt-BR" sz="2400" b="0" i="1" u="none" strike="noStrike" baseline="0" dirty="0" err="1">
                <a:solidFill>
                  <a:srgbClr val="000000"/>
                </a:solidFill>
              </a:rPr>
              <a:t>Mycolicibacterium</a:t>
            </a:r>
            <a:r>
              <a:rPr lang="pt-BR" sz="2400" b="0" i="1" u="none" strike="noStrike" baseline="0" dirty="0">
                <a:solidFill>
                  <a:srgbClr val="000000"/>
                </a:solidFill>
              </a:rPr>
              <a:t> </a:t>
            </a:r>
            <a:r>
              <a:rPr lang="pt-BR" sz="2400" b="0" i="1" u="none" strike="noStrike" baseline="0" dirty="0" err="1">
                <a:solidFill>
                  <a:srgbClr val="000000"/>
                </a:solidFill>
              </a:rPr>
              <a:t>fortuitum</a:t>
            </a:r>
            <a:r>
              <a:rPr lang="pt-BR" sz="2400" b="0" i="1" u="none" strike="noStrike" baseline="0" dirty="0">
                <a:solidFill>
                  <a:srgbClr val="000000"/>
                </a:solidFill>
              </a:rPr>
              <a:t>) </a:t>
            </a:r>
            <a:r>
              <a:rPr lang="pt-BR" sz="2400" b="0" i="0" u="none" strike="noStrike" baseline="0" dirty="0">
                <a:solidFill>
                  <a:srgbClr val="000000"/>
                </a:solidFill>
              </a:rPr>
              <a:t>relacionados a procedimentos em serviço de saúde.  </a:t>
            </a:r>
            <a:endParaRPr lang="pt-BR" sz="2400" dirty="0"/>
          </a:p>
        </p:txBody>
      </p:sp>
    </p:spTree>
    <p:extLst>
      <p:ext uri="{BB962C8B-B14F-4D97-AF65-F5344CB8AC3E}">
        <p14:creationId xmlns:p14="http://schemas.microsoft.com/office/powerpoint/2010/main" val="671165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15528F-23AC-4D09-A1A8-A69D23EB733F}"/>
              </a:ext>
            </a:extLst>
          </p:cNvPr>
          <p:cNvSpPr>
            <a:spLocks noGrp="1"/>
          </p:cNvSpPr>
          <p:nvPr>
            <p:ph type="title"/>
          </p:nvPr>
        </p:nvSpPr>
        <p:spPr>
          <a:xfrm>
            <a:off x="1069848" y="220092"/>
            <a:ext cx="10058400" cy="905324"/>
          </a:xfrm>
        </p:spPr>
        <p:txBody>
          <a:bodyPr>
            <a:normAutofit/>
          </a:bodyPr>
          <a:lstStyle/>
          <a:p>
            <a:r>
              <a:rPr lang="pt-BR" sz="2400" dirty="0"/>
              <a:t>Preenchimento do formulário de notificação</a:t>
            </a:r>
          </a:p>
        </p:txBody>
      </p:sp>
      <p:sp>
        <p:nvSpPr>
          <p:cNvPr id="3" name="Espaço Reservado para Conteúdo 2">
            <a:extLst>
              <a:ext uri="{FF2B5EF4-FFF2-40B4-BE49-F238E27FC236}">
                <a16:creationId xmlns:a16="http://schemas.microsoft.com/office/drawing/2014/main" id="{EECD842B-FE67-47C5-8C10-B2C75B9D92B6}"/>
              </a:ext>
            </a:extLst>
          </p:cNvPr>
          <p:cNvSpPr>
            <a:spLocks noGrp="1"/>
          </p:cNvSpPr>
          <p:nvPr>
            <p:ph idx="1"/>
          </p:nvPr>
        </p:nvSpPr>
        <p:spPr>
          <a:xfrm>
            <a:off x="351692" y="984738"/>
            <a:ext cx="11549576" cy="5873262"/>
          </a:xfrm>
        </p:spPr>
        <p:txBody>
          <a:bodyPr>
            <a:normAutofit lnSpcReduction="10000"/>
          </a:bodyPr>
          <a:lstStyle/>
          <a:p>
            <a:r>
              <a:rPr lang="pt-BR" sz="1800" b="0" i="0" u="none" strike="noStrike" baseline="0" dirty="0">
                <a:solidFill>
                  <a:srgbClr val="000000"/>
                </a:solidFill>
                <a:latin typeface="Arial" panose="020B0604020202020204" pitchFamily="34" charset="0"/>
              </a:rPr>
              <a:t>Após selecionar a classificação, proceder com o preenchimento dos demais campos de identificação do evento: </a:t>
            </a:r>
            <a:endParaRPr lang="pt-BR" sz="1800" b="0" i="0" u="none" strike="noStrike" baseline="0" dirty="0">
              <a:solidFill>
                <a:srgbClr val="000000"/>
              </a:solidFill>
            </a:endParaRPr>
          </a:p>
          <a:p>
            <a:pPr>
              <a:buFont typeface="Wingdings" panose="05000000000000000000" pitchFamily="2" charset="2"/>
              <a:buChar char="ü"/>
            </a:pPr>
            <a:r>
              <a:rPr lang="pt-BR" sz="1800" b="0" i="0" u="none" strike="noStrike" baseline="0" dirty="0">
                <a:solidFill>
                  <a:srgbClr val="000000"/>
                </a:solidFill>
              </a:rPr>
              <a:t>Microrganismo envolvido; </a:t>
            </a:r>
          </a:p>
          <a:p>
            <a:pPr>
              <a:buFont typeface="Wingdings" panose="05000000000000000000" pitchFamily="2" charset="2"/>
              <a:buChar char="ü"/>
            </a:pPr>
            <a:r>
              <a:rPr lang="pt-BR" sz="1800" b="0" i="0" u="none" strike="noStrike" baseline="0" dirty="0">
                <a:solidFill>
                  <a:srgbClr val="000000"/>
                </a:solidFill>
              </a:rPr>
              <a:t>Topografia ou sítio de vigilância; </a:t>
            </a:r>
          </a:p>
          <a:p>
            <a:pPr>
              <a:buFont typeface="Wingdings" panose="05000000000000000000" pitchFamily="2" charset="2"/>
              <a:buChar char="ü"/>
            </a:pPr>
            <a:r>
              <a:rPr lang="pt-BR" sz="1800" b="0" i="0" u="none" strike="noStrike" baseline="0" dirty="0">
                <a:solidFill>
                  <a:srgbClr val="000000"/>
                </a:solidFill>
                <a:latin typeface="Arial" panose="020B0604020202020204" pitchFamily="34" charset="0"/>
              </a:rPr>
              <a:t>Procedimento(s) ou condição(</a:t>
            </a:r>
            <a:r>
              <a:rPr lang="pt-BR" sz="1800" b="0" i="0" u="none" strike="noStrike" baseline="0" dirty="0" err="1">
                <a:solidFill>
                  <a:srgbClr val="000000"/>
                </a:solidFill>
                <a:latin typeface="Arial" panose="020B0604020202020204" pitchFamily="34" charset="0"/>
              </a:rPr>
              <a:t>ões</a:t>
            </a:r>
            <a:r>
              <a:rPr lang="pt-BR" sz="1800" b="0" i="0" u="none" strike="noStrike" baseline="0" dirty="0">
                <a:solidFill>
                  <a:srgbClr val="000000"/>
                </a:solidFill>
                <a:latin typeface="Arial" panose="020B0604020202020204" pitchFamily="34" charset="0"/>
              </a:rPr>
              <a:t>) envolvido(a)(s);</a:t>
            </a:r>
          </a:p>
          <a:p>
            <a:pPr>
              <a:buFont typeface="Wingdings" panose="05000000000000000000" pitchFamily="2" charset="2"/>
              <a:buChar char="ü"/>
            </a:pPr>
            <a:r>
              <a:rPr lang="pt-BR" sz="1800" b="0" i="0" u="none" strike="noStrike" baseline="0" dirty="0">
                <a:solidFill>
                  <a:srgbClr val="000000"/>
                </a:solidFill>
                <a:latin typeface="Arial" panose="020B0604020202020204" pitchFamily="34" charset="0"/>
              </a:rPr>
              <a:t>Principal(</a:t>
            </a:r>
            <a:r>
              <a:rPr lang="pt-BR" sz="1800" b="0" i="0" u="none" strike="noStrike" baseline="0" dirty="0" err="1">
                <a:solidFill>
                  <a:srgbClr val="000000"/>
                </a:solidFill>
                <a:latin typeface="Arial" panose="020B0604020202020204" pitchFamily="34" charset="0"/>
              </a:rPr>
              <a:t>is</a:t>
            </a:r>
            <a:r>
              <a:rPr lang="pt-BR" sz="1800" b="0" i="0" u="none" strike="noStrike" baseline="0" dirty="0">
                <a:solidFill>
                  <a:srgbClr val="000000"/>
                </a:solidFill>
                <a:latin typeface="Arial" panose="020B0604020202020204" pitchFamily="34" charset="0"/>
              </a:rPr>
              <a:t>) unidade(s)/setor(es) acometido(s) pelo evento </a:t>
            </a:r>
          </a:p>
          <a:p>
            <a:pPr>
              <a:buFont typeface="Wingdings" panose="05000000000000000000" pitchFamily="2" charset="2"/>
              <a:buChar char="ü"/>
            </a:pPr>
            <a:r>
              <a:rPr lang="pt-BR" sz="1800" b="0" i="0" u="none" strike="noStrike" baseline="0" dirty="0">
                <a:solidFill>
                  <a:srgbClr val="000000"/>
                </a:solidFill>
              </a:rPr>
              <a:t>Data do início do evento; </a:t>
            </a:r>
          </a:p>
          <a:p>
            <a:pPr>
              <a:buFont typeface="Wingdings" panose="05000000000000000000" pitchFamily="2" charset="2"/>
              <a:buChar char="ü"/>
            </a:pPr>
            <a:r>
              <a:rPr lang="pt-BR" sz="1800" b="0" i="0" u="none" strike="noStrike" baseline="0" dirty="0">
                <a:solidFill>
                  <a:srgbClr val="000000"/>
                </a:solidFill>
                <a:latin typeface="Arial" panose="020B0604020202020204" pitchFamily="34" charset="0"/>
              </a:rPr>
              <a:t>Número de expostos: indicar o número de indivíduos que provavelmente foram expostos </a:t>
            </a:r>
          </a:p>
          <a:p>
            <a:pPr marL="0" indent="0">
              <a:buNone/>
            </a:pPr>
            <a:r>
              <a:rPr lang="pt-BR" sz="1800" b="0" i="0" u="none" strike="noStrike" baseline="0" dirty="0">
                <a:solidFill>
                  <a:srgbClr val="000000"/>
                </a:solidFill>
                <a:latin typeface="Arial" panose="020B0604020202020204" pitchFamily="34" charset="0"/>
              </a:rPr>
              <a:t>ao mesmo agente etiológico </a:t>
            </a:r>
          </a:p>
          <a:p>
            <a:pPr>
              <a:buFont typeface="Wingdings" panose="05000000000000000000" pitchFamily="2" charset="2"/>
              <a:buChar char="ü"/>
            </a:pPr>
            <a:r>
              <a:rPr lang="pt-BR" sz="1800" b="0" i="0" u="none" strike="noStrike" baseline="0" dirty="0">
                <a:solidFill>
                  <a:srgbClr val="000000"/>
                </a:solidFill>
                <a:latin typeface="Arial" panose="020B0604020202020204" pitchFamily="34" charset="0"/>
              </a:rPr>
              <a:t>Número de casos suspeitos: informar o número total de casos suspeitos, informar 0 (zero) caso não tenha a informação </a:t>
            </a:r>
          </a:p>
          <a:p>
            <a:pPr>
              <a:buFont typeface="Wingdings" panose="05000000000000000000" pitchFamily="2" charset="2"/>
              <a:buChar char="ü"/>
            </a:pPr>
            <a:r>
              <a:rPr lang="pt-BR" sz="1800" b="0" i="0" u="none" strike="noStrike" baseline="0" dirty="0">
                <a:solidFill>
                  <a:srgbClr val="000000"/>
                </a:solidFill>
                <a:latin typeface="Arial" panose="020B0604020202020204" pitchFamily="34" charset="0"/>
              </a:rPr>
              <a:t>Número de casos confirmados: considera-se como casos confirmados os casos de infecção e de colonização confirmados por diagnóstico laboratorial; </a:t>
            </a:r>
          </a:p>
          <a:p>
            <a:pPr>
              <a:buFont typeface="Wingdings" panose="05000000000000000000" pitchFamily="2" charset="2"/>
              <a:buChar char="ü"/>
            </a:pPr>
            <a:r>
              <a:rPr lang="pt-BR" sz="1800" b="0" i="0" u="none" strike="noStrike" baseline="0" dirty="0">
                <a:solidFill>
                  <a:srgbClr val="000000"/>
                </a:solidFill>
                <a:latin typeface="Arial" panose="020B0604020202020204" pitchFamily="34" charset="0"/>
              </a:rPr>
              <a:t>Número de infecções: informar o número total de infecções confirmadas por diagnóstico </a:t>
            </a:r>
          </a:p>
          <a:p>
            <a:pPr marL="0" indent="0">
              <a:buNone/>
            </a:pPr>
            <a:r>
              <a:rPr lang="pt-BR" sz="1800" b="0" i="0" u="none" strike="noStrike" baseline="0" dirty="0">
                <a:latin typeface="Arial" panose="020B0604020202020204" pitchFamily="34" charset="0"/>
              </a:rPr>
              <a:t>laboratorial. </a:t>
            </a:r>
          </a:p>
          <a:p>
            <a:pPr>
              <a:buFont typeface="Wingdings" panose="05000000000000000000" pitchFamily="2" charset="2"/>
              <a:buChar char="ü"/>
            </a:pPr>
            <a:r>
              <a:rPr lang="pt-BR" sz="1800" b="0" i="0" u="none" strike="noStrike" baseline="0" dirty="0">
                <a:solidFill>
                  <a:srgbClr val="000000"/>
                </a:solidFill>
                <a:latin typeface="Arial" panose="020B0604020202020204" pitchFamily="34" charset="0"/>
              </a:rPr>
              <a:t>Número de colonizações: informar o número total de colonizações confirmadas por diagnóstico laboratorial. </a:t>
            </a:r>
          </a:p>
          <a:p>
            <a:pPr>
              <a:buFont typeface="Wingdings" panose="05000000000000000000" pitchFamily="2" charset="2"/>
              <a:buChar char="ü"/>
            </a:pPr>
            <a:r>
              <a:rPr lang="pt-BR" sz="1800" b="0" i="0" u="none" strike="noStrike" baseline="0" dirty="0">
                <a:solidFill>
                  <a:srgbClr val="000000"/>
                </a:solidFill>
                <a:latin typeface="Arial" panose="020B0604020202020204" pitchFamily="34" charset="0"/>
              </a:rPr>
              <a:t>Número de óbitos: informar os óbitos totais (dos casos suspeitos + dos confirmados). </a:t>
            </a:r>
          </a:p>
          <a:p>
            <a:pPr marL="0" indent="0">
              <a:buNone/>
            </a:pPr>
            <a:endParaRPr lang="pt-BR" sz="1800" b="0" i="0" u="none" strike="noStrike" baseline="0" dirty="0">
              <a:solidFill>
                <a:srgbClr val="000000"/>
              </a:solidFill>
              <a:latin typeface="Arial" panose="020B0604020202020204" pitchFamily="34" charset="0"/>
            </a:endParaRPr>
          </a:p>
          <a:p>
            <a:pPr marL="0" indent="0">
              <a:buNone/>
            </a:pPr>
            <a:endParaRPr lang="pt-BR" sz="1800" b="0" i="0" u="none" strike="noStrike" baseline="0" dirty="0">
              <a:latin typeface="Arial" panose="020B0604020202020204" pitchFamily="34" charset="0"/>
            </a:endParaRPr>
          </a:p>
          <a:p>
            <a:pPr marL="0" indent="0">
              <a:buNone/>
            </a:pPr>
            <a:endParaRPr lang="pt-BR" sz="1800" b="0" i="0" u="none" strike="noStrike" baseline="0" dirty="0">
              <a:solidFill>
                <a:srgbClr val="000000"/>
              </a:solidFill>
              <a:latin typeface="Arial" panose="020B0604020202020204" pitchFamily="34" charset="0"/>
            </a:endParaRPr>
          </a:p>
          <a:p>
            <a:pPr marL="0" indent="0">
              <a:buNone/>
            </a:pPr>
            <a:endParaRPr lang="pt-BR" sz="1800" b="0" i="0" u="none" strike="noStrike" baseline="0" dirty="0">
              <a:solidFill>
                <a:srgbClr val="000000"/>
              </a:solidFill>
              <a:latin typeface="Arial" panose="020B0604020202020204" pitchFamily="34" charset="0"/>
            </a:endParaRPr>
          </a:p>
          <a:p>
            <a:pPr marL="0" indent="0">
              <a:buNone/>
            </a:pPr>
            <a:endParaRPr lang="pt-BR" sz="1800" b="0" i="0" u="none" strike="noStrike" baseline="0" dirty="0">
              <a:solidFill>
                <a:srgbClr val="000000"/>
              </a:solidFill>
            </a:endParaRPr>
          </a:p>
          <a:p>
            <a:pPr marL="0" indent="0">
              <a:buNone/>
            </a:pPr>
            <a:endParaRPr lang="pt-BR" sz="1800" b="0" i="0" u="none" strike="noStrike" baseline="0" dirty="0">
              <a:solidFill>
                <a:srgbClr val="000000"/>
              </a:solidFill>
              <a:latin typeface="Arial" panose="020B0604020202020204" pitchFamily="34" charset="0"/>
            </a:endParaRPr>
          </a:p>
          <a:p>
            <a:pPr marL="0" indent="0">
              <a:buNone/>
            </a:pPr>
            <a:endParaRPr lang="pt-BR" sz="1800" b="0" i="0" u="none" strike="noStrike" baseline="0" dirty="0">
              <a:solidFill>
                <a:srgbClr val="000000"/>
              </a:solidFill>
              <a:latin typeface="Arial" panose="020B0604020202020204" pitchFamily="34" charset="0"/>
            </a:endParaRPr>
          </a:p>
        </p:txBody>
      </p:sp>
    </p:spTree>
    <p:extLst>
      <p:ext uri="{BB962C8B-B14F-4D97-AF65-F5344CB8AC3E}">
        <p14:creationId xmlns:p14="http://schemas.microsoft.com/office/powerpoint/2010/main" val="3883397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8F4F7B-A168-4EB7-8088-3499B6D9ABF9}"/>
              </a:ext>
            </a:extLst>
          </p:cNvPr>
          <p:cNvSpPr>
            <a:spLocks noGrp="1"/>
          </p:cNvSpPr>
          <p:nvPr>
            <p:ph type="title"/>
          </p:nvPr>
        </p:nvSpPr>
        <p:spPr/>
        <p:txBody>
          <a:bodyPr/>
          <a:lstStyle/>
          <a:p>
            <a:r>
              <a:rPr lang="pt-BR" dirty="0">
                <a:latin typeface="+mn-lt"/>
              </a:rPr>
              <a:t>      </a:t>
            </a:r>
            <a:r>
              <a:rPr lang="pt-BR" sz="4400" b="1" dirty="0">
                <a:latin typeface="+mn-lt"/>
                <a:cs typeface="Calibri" panose="020F0502020204030204" pitchFamily="34" charset="0"/>
              </a:rPr>
              <a:t>o que vamos conversar.....</a:t>
            </a:r>
          </a:p>
        </p:txBody>
      </p:sp>
      <p:sp>
        <p:nvSpPr>
          <p:cNvPr id="3" name="Espaço Reservado para Conteúdo 2">
            <a:extLst>
              <a:ext uri="{FF2B5EF4-FFF2-40B4-BE49-F238E27FC236}">
                <a16:creationId xmlns:a16="http://schemas.microsoft.com/office/drawing/2014/main" id="{7B210078-7D6A-45EF-89DD-341F4367CE39}"/>
              </a:ext>
            </a:extLst>
          </p:cNvPr>
          <p:cNvSpPr>
            <a:spLocks noGrp="1"/>
          </p:cNvSpPr>
          <p:nvPr>
            <p:ph idx="1"/>
          </p:nvPr>
        </p:nvSpPr>
        <p:spPr/>
        <p:txBody>
          <a:bodyPr>
            <a:normAutofit/>
          </a:bodyPr>
          <a:lstStyle/>
          <a:p>
            <a:pPr>
              <a:buFont typeface="Wingdings" panose="05000000000000000000" pitchFamily="2" charset="2"/>
              <a:buChar char="Ø"/>
            </a:pPr>
            <a:r>
              <a:rPr lang="pt-BR" sz="3600" dirty="0">
                <a:cs typeface="Calibri" panose="020F0502020204030204" pitchFamily="34" charset="0"/>
              </a:rPr>
              <a:t>Orientações para Notificação de surtos Infecciosos em serviços de Saúde</a:t>
            </a:r>
          </a:p>
          <a:p>
            <a:pPr>
              <a:buFont typeface="Wingdings" panose="05000000000000000000" pitchFamily="2" charset="2"/>
              <a:buChar char="Ø"/>
            </a:pPr>
            <a:r>
              <a:rPr lang="pt-BR" sz="3600" dirty="0">
                <a:cs typeface="Calibri" panose="020F0502020204030204" pitchFamily="34" charset="0"/>
              </a:rPr>
              <a:t>Formulários para Notificação de Surtos</a:t>
            </a:r>
          </a:p>
          <a:p>
            <a:pPr>
              <a:buFont typeface="Wingdings" panose="05000000000000000000" pitchFamily="2" charset="2"/>
              <a:buChar char="Ø"/>
            </a:pPr>
            <a:r>
              <a:rPr lang="pt-BR" sz="3600" dirty="0">
                <a:cs typeface="Calibri" panose="020F0502020204030204" pitchFamily="34" charset="0"/>
              </a:rPr>
              <a:t> Formulário para cadastro Nacional dos serviços de Controle de Infecção</a:t>
            </a:r>
          </a:p>
        </p:txBody>
      </p:sp>
    </p:spTree>
    <p:extLst>
      <p:ext uri="{BB962C8B-B14F-4D97-AF65-F5344CB8AC3E}">
        <p14:creationId xmlns:p14="http://schemas.microsoft.com/office/powerpoint/2010/main" val="2110411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A69DFADD-D56C-473F-8E53-EAF0406036F3}"/>
              </a:ext>
            </a:extLst>
          </p:cNvPr>
          <p:cNvSpPr>
            <a:spLocks noGrp="1"/>
          </p:cNvSpPr>
          <p:nvPr>
            <p:ph idx="1"/>
          </p:nvPr>
        </p:nvSpPr>
        <p:spPr>
          <a:xfrm>
            <a:off x="1069848" y="464234"/>
            <a:ext cx="10058400" cy="5707966"/>
          </a:xfrm>
        </p:spPr>
        <p:txBody>
          <a:bodyPr/>
          <a:lstStyle/>
          <a:p>
            <a:pPr marL="0" indent="0">
              <a:buNone/>
            </a:pPr>
            <a:r>
              <a:rPr lang="pt-BR" b="1" dirty="0">
                <a:solidFill>
                  <a:srgbClr val="C00000"/>
                </a:solidFill>
              </a:rPr>
              <a:t>3. Informações do evento</a:t>
            </a:r>
          </a:p>
          <a:p>
            <a:pPr marL="0" indent="0">
              <a:buNone/>
            </a:pPr>
            <a:r>
              <a:rPr lang="pt-BR" sz="1800" b="0" i="0" u="none" strike="noStrike" baseline="0" dirty="0">
                <a:solidFill>
                  <a:srgbClr val="000000"/>
                </a:solidFill>
                <a:latin typeface="Arial" panose="020B0604020202020204" pitchFamily="34" charset="0"/>
              </a:rPr>
              <a:t>Essa etapa do formulário tem o objetivo de fornecer aos entes do Sistema Nacional de Vigilância de Surtos (CECIH, CDCIH, CMCIH e Anvisa) uma visão geral do evento, substituindo o relatório parcial de investigação. </a:t>
            </a:r>
          </a:p>
          <a:p>
            <a:pPr marL="0" indent="0">
              <a:buNone/>
            </a:pPr>
            <a:r>
              <a:rPr lang="pt-BR" sz="1800" b="1" dirty="0">
                <a:solidFill>
                  <a:srgbClr val="C00000"/>
                </a:solidFill>
                <a:latin typeface="Arial" panose="020B0604020202020204" pitchFamily="34" charset="0"/>
              </a:rPr>
              <a:t>4. Informações da investigações</a:t>
            </a:r>
            <a:r>
              <a:rPr lang="pt-BR" sz="1800" b="1" i="0" u="none" strike="noStrike" baseline="0" dirty="0">
                <a:solidFill>
                  <a:srgbClr val="C00000"/>
                </a:solidFill>
                <a:latin typeface="Arial" panose="020B0604020202020204" pitchFamily="34" charset="0"/>
              </a:rPr>
              <a:t> </a:t>
            </a:r>
          </a:p>
          <a:p>
            <a:pPr marL="0" indent="0">
              <a:buNone/>
            </a:pPr>
            <a:r>
              <a:rPr lang="pt-BR" sz="1800" b="0" i="0" u="none" strike="noStrike" baseline="0" dirty="0">
                <a:solidFill>
                  <a:srgbClr val="000000"/>
                </a:solidFill>
                <a:latin typeface="Arial" panose="020B0604020202020204" pitchFamily="34" charset="0"/>
              </a:rPr>
              <a:t>Informar qual a situação atual do caso </a:t>
            </a:r>
          </a:p>
          <a:p>
            <a:pPr marL="0" indent="0">
              <a:buNone/>
            </a:pPr>
            <a:r>
              <a:rPr lang="pt-BR" sz="1800" b="0" i="0" u="none" strike="noStrike" baseline="0" dirty="0">
                <a:solidFill>
                  <a:srgbClr val="000000"/>
                </a:solidFill>
                <a:latin typeface="Arial" panose="020B0604020202020204" pitchFamily="34" charset="0"/>
              </a:rPr>
              <a:t>Caso o serviço de saúde tenha recebido apoio na investigação do evento, informar qual instituição apoiou a investigação </a:t>
            </a:r>
            <a:r>
              <a:rPr lang="pt-BR" sz="1800" b="1" dirty="0">
                <a:solidFill>
                  <a:srgbClr val="C00000"/>
                </a:solidFill>
                <a:latin typeface="Arial" panose="020B0604020202020204" pitchFamily="34" charset="0"/>
              </a:rPr>
              <a:t> </a:t>
            </a:r>
          </a:p>
          <a:p>
            <a:pPr marL="0" indent="0">
              <a:buNone/>
            </a:pPr>
            <a:endParaRPr lang="pt-BR" sz="1800" b="1" dirty="0">
              <a:solidFill>
                <a:srgbClr val="C00000"/>
              </a:solidFill>
              <a:latin typeface="Arial" panose="020B0604020202020204" pitchFamily="34" charset="0"/>
            </a:endParaRPr>
          </a:p>
          <a:p>
            <a:pPr marL="0" indent="0">
              <a:buNone/>
            </a:pPr>
            <a:r>
              <a:rPr lang="pt-BR" sz="1800" b="0" i="0" u="none" strike="noStrike" baseline="0" dirty="0">
                <a:solidFill>
                  <a:srgbClr val="000000"/>
                </a:solidFill>
                <a:latin typeface="Arial" panose="020B0604020202020204" pitchFamily="34" charset="0"/>
              </a:rPr>
              <a:t>Após preenchimento de todos os campos, caso o evento esteja encerrado, selecionar a opção ENVIAR no final do formulário e imprimir ou salve em PDF o questionário </a:t>
            </a:r>
            <a:r>
              <a:rPr lang="pt-BR" sz="1800" b="1" i="0" u="none" strike="noStrike" baseline="0" dirty="0">
                <a:solidFill>
                  <a:srgbClr val="C00000"/>
                </a:solidFill>
                <a:latin typeface="Arial" panose="020B0604020202020204" pitchFamily="34" charset="0"/>
              </a:rPr>
              <a:t> </a:t>
            </a:r>
          </a:p>
          <a:p>
            <a:pPr marL="0" indent="0">
              <a:buNone/>
            </a:pPr>
            <a:r>
              <a:rPr lang="pt-BR" sz="1800" b="0" i="0" u="none" strike="noStrike" baseline="0" dirty="0">
                <a:solidFill>
                  <a:srgbClr val="000000"/>
                </a:solidFill>
                <a:latin typeface="Arial" panose="020B0604020202020204" pitchFamily="34" charset="0"/>
              </a:rPr>
              <a:t>Se o evento ainda estiver em andamento, ou a investigação ainda estiver em curso, selecionar a opção “Retornar mais tarde”, nessa caso, as informações inseridas serão salvas e a notificação poderá ser atualizada/alterada sempre que preciso. </a:t>
            </a:r>
            <a:r>
              <a:rPr lang="pt-BR" sz="1800" b="1" dirty="0">
                <a:solidFill>
                  <a:srgbClr val="C00000"/>
                </a:solidFill>
                <a:latin typeface="Arial" panose="020B0604020202020204" pitchFamily="34" charset="0"/>
              </a:rPr>
              <a:t> </a:t>
            </a:r>
          </a:p>
          <a:p>
            <a:pPr marL="0" indent="0">
              <a:buNone/>
            </a:pPr>
            <a:endParaRPr lang="pt-BR" sz="1800" b="1" dirty="0">
              <a:solidFill>
                <a:srgbClr val="C00000"/>
              </a:solidFill>
              <a:latin typeface="Arial" panose="020B0604020202020204" pitchFamily="34" charset="0"/>
            </a:endParaRPr>
          </a:p>
          <a:p>
            <a:pPr marL="0" indent="0">
              <a:buNone/>
            </a:pPr>
            <a:r>
              <a:rPr lang="pt-BR" sz="1800" b="1" dirty="0">
                <a:solidFill>
                  <a:srgbClr val="C00000"/>
                </a:solidFill>
                <a:latin typeface="Arial" panose="020B0604020202020204" pitchFamily="34" charset="0"/>
              </a:rPr>
              <a:t>                                                                                                                   </a:t>
            </a:r>
            <a:endParaRPr lang="pt-BR" b="1" dirty="0">
              <a:solidFill>
                <a:srgbClr val="C00000"/>
              </a:solidFill>
            </a:endParaRPr>
          </a:p>
        </p:txBody>
      </p:sp>
    </p:spTree>
    <p:extLst>
      <p:ext uri="{BB962C8B-B14F-4D97-AF65-F5344CB8AC3E}">
        <p14:creationId xmlns:p14="http://schemas.microsoft.com/office/powerpoint/2010/main" val="34829762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ço Reservado para Conteúdo 5">
            <a:extLst>
              <a:ext uri="{FF2B5EF4-FFF2-40B4-BE49-F238E27FC236}">
                <a16:creationId xmlns:a16="http://schemas.microsoft.com/office/drawing/2014/main" id="{3B928A27-6A75-43AA-804E-1FD086D92793}"/>
              </a:ext>
            </a:extLst>
          </p:cNvPr>
          <p:cNvPicPr>
            <a:picLocks noGrp="1" noChangeAspect="1"/>
          </p:cNvPicPr>
          <p:nvPr>
            <p:ph idx="1"/>
          </p:nvPr>
        </p:nvPicPr>
        <p:blipFill rotWithShape="1">
          <a:blip r:embed="rId2"/>
          <a:srcRect l="7806" t="13971" r="23409" b="7205"/>
          <a:stretch/>
        </p:blipFill>
        <p:spPr>
          <a:xfrm>
            <a:off x="0" y="101600"/>
            <a:ext cx="12191999" cy="6636826"/>
          </a:xfrm>
        </p:spPr>
      </p:pic>
    </p:spTree>
    <p:extLst>
      <p:ext uri="{BB962C8B-B14F-4D97-AF65-F5344CB8AC3E}">
        <p14:creationId xmlns:p14="http://schemas.microsoft.com/office/powerpoint/2010/main" val="3757810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6933" y="309290"/>
            <a:ext cx="11996382" cy="987247"/>
          </a:xfrm>
        </p:spPr>
        <p:txBody>
          <a:bodyPr>
            <a:normAutofit/>
          </a:bodyPr>
          <a:lstStyle/>
          <a:p>
            <a:pPr algn="ctr"/>
            <a:r>
              <a:rPr lang="pt-BR" dirty="0"/>
              <a:t>	</a:t>
            </a:r>
            <a:r>
              <a:rPr lang="pt-BR" sz="4900" b="1" dirty="0"/>
              <a:t>NOSSAS METAS </a:t>
            </a:r>
          </a:p>
        </p:txBody>
      </p:sp>
      <p:sp>
        <p:nvSpPr>
          <p:cNvPr id="3" name="Espaço Reservado para Conteúdo 2"/>
          <p:cNvSpPr>
            <a:spLocks noGrp="1"/>
          </p:cNvSpPr>
          <p:nvPr>
            <p:ph idx="1"/>
          </p:nvPr>
        </p:nvSpPr>
        <p:spPr>
          <a:xfrm>
            <a:off x="830660" y="1652696"/>
            <a:ext cx="10319561" cy="4666217"/>
          </a:xfrm>
        </p:spPr>
        <p:txBody>
          <a:bodyPr>
            <a:normAutofit/>
          </a:bodyPr>
          <a:lstStyle/>
          <a:p>
            <a:pPr algn="just"/>
            <a:r>
              <a:rPr lang="pt-BR" sz="2800" dirty="0"/>
              <a:t>Aumentar número de CCIH cadastrados na Anvisa;</a:t>
            </a:r>
          </a:p>
          <a:p>
            <a:pPr algn="just"/>
            <a:r>
              <a:rPr lang="pt-BR" sz="2800" dirty="0"/>
              <a:t>Aumentar o número de serviços de saúde com notificação regular no </a:t>
            </a:r>
            <a:r>
              <a:rPr lang="pt-BR" sz="2800" dirty="0" err="1"/>
              <a:t>Limesurvey</a:t>
            </a:r>
            <a:r>
              <a:rPr lang="pt-BR" sz="2800" dirty="0"/>
              <a:t>;</a:t>
            </a:r>
          </a:p>
          <a:p>
            <a:pPr algn="just"/>
            <a:r>
              <a:rPr lang="pt-BR" sz="2800" dirty="0"/>
              <a:t>Aumentar o número de serviço de saúde que notificam IRAS;</a:t>
            </a:r>
          </a:p>
          <a:p>
            <a:pPr algn="just"/>
            <a:r>
              <a:rPr lang="pt-BR" sz="2800" dirty="0"/>
              <a:t>Aumentar os números de notificações, sobretudo surtos infecciosos.</a:t>
            </a:r>
          </a:p>
        </p:txBody>
      </p:sp>
    </p:spTree>
    <p:extLst>
      <p:ext uri="{BB962C8B-B14F-4D97-AF65-F5344CB8AC3E}">
        <p14:creationId xmlns:p14="http://schemas.microsoft.com/office/powerpoint/2010/main" val="24466178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86604" y="332357"/>
            <a:ext cx="11354936" cy="1237136"/>
          </a:xfrm>
        </p:spPr>
        <p:txBody>
          <a:bodyPr>
            <a:normAutofit/>
          </a:bodyPr>
          <a:lstStyle/>
          <a:p>
            <a:pPr algn="ctr"/>
            <a:r>
              <a:rPr lang="pt-BR" sz="4000" b="1" dirty="0"/>
              <a:t>ALGUMAS CONSIDERAÇÕES FINAIS</a:t>
            </a:r>
          </a:p>
        </p:txBody>
      </p:sp>
      <p:sp>
        <p:nvSpPr>
          <p:cNvPr id="3" name="Espaço Reservado para Conteúdo 2"/>
          <p:cNvSpPr>
            <a:spLocks noGrp="1"/>
          </p:cNvSpPr>
          <p:nvPr>
            <p:ph idx="1"/>
          </p:nvPr>
        </p:nvSpPr>
        <p:spPr>
          <a:xfrm>
            <a:off x="924582" y="1842732"/>
            <a:ext cx="10880731" cy="4307813"/>
          </a:xfrm>
        </p:spPr>
        <p:txBody>
          <a:bodyPr>
            <a:normAutofit/>
          </a:bodyPr>
          <a:lstStyle/>
          <a:p>
            <a:pPr algn="just"/>
            <a:r>
              <a:rPr lang="pt-BR" sz="2800" dirty="0"/>
              <a:t>A prática da notificação contribui para a construção de um ambiente coletivo de aprendizagem;</a:t>
            </a:r>
          </a:p>
          <a:p>
            <a:pPr algn="just"/>
            <a:r>
              <a:rPr lang="pt-BR" sz="2800" dirty="0"/>
              <a:t>Utilização de ferramentas de gestão de risco e metodologias de investigação de surtos  geram um caminho exitoso;</a:t>
            </a:r>
          </a:p>
          <a:p>
            <a:pPr algn="just"/>
            <a:r>
              <a:rPr lang="pt-BR" sz="2800" dirty="0"/>
              <a:t> O que se busca é a adesão de todos às boas práticas de segurança do paciente.</a:t>
            </a:r>
          </a:p>
        </p:txBody>
      </p:sp>
    </p:spTree>
    <p:extLst>
      <p:ext uri="{BB962C8B-B14F-4D97-AF65-F5344CB8AC3E}">
        <p14:creationId xmlns:p14="http://schemas.microsoft.com/office/powerpoint/2010/main" val="33332776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5945" y="400596"/>
            <a:ext cx="9039497" cy="814251"/>
          </a:xfrm>
        </p:spPr>
        <p:txBody>
          <a:bodyPr>
            <a:normAutofit/>
          </a:bodyPr>
          <a:lstStyle/>
          <a:p>
            <a:pPr algn="ctr"/>
            <a:r>
              <a:rPr lang="pt-BR" sz="4000" b="1" dirty="0"/>
              <a:t>PARA REFLETIR...</a:t>
            </a:r>
          </a:p>
        </p:txBody>
      </p:sp>
      <p:sp>
        <p:nvSpPr>
          <p:cNvPr id="3" name="Espaço Reservado para Conteúdo 2"/>
          <p:cNvSpPr>
            <a:spLocks noGrp="1"/>
          </p:cNvSpPr>
          <p:nvPr>
            <p:ph idx="1"/>
          </p:nvPr>
        </p:nvSpPr>
        <p:spPr>
          <a:xfrm>
            <a:off x="733513" y="1733550"/>
            <a:ext cx="11071800" cy="4307813"/>
          </a:xfrm>
        </p:spPr>
        <p:txBody>
          <a:bodyPr>
            <a:normAutofit/>
          </a:bodyPr>
          <a:lstStyle/>
          <a:p>
            <a:pPr algn="just"/>
            <a:r>
              <a:rPr lang="pt-BR" sz="2400" dirty="0"/>
              <a:t>Nós não podemos mudar a condição humana, mas podemos mudar a condição em que o homem trabalha.</a:t>
            </a:r>
          </a:p>
          <a:p>
            <a:pPr marL="0" indent="0" algn="just">
              <a:buNone/>
            </a:pPr>
            <a:endParaRPr lang="pt-BR" sz="2400" dirty="0"/>
          </a:p>
          <a:p>
            <a:pPr marL="0" indent="0" algn="just">
              <a:buNone/>
            </a:pPr>
            <a:r>
              <a:rPr lang="pt-BR" sz="2400" dirty="0"/>
              <a:t>  (James </a:t>
            </a:r>
            <a:r>
              <a:rPr lang="pt-BR" sz="2400" dirty="0" err="1"/>
              <a:t>Reason</a:t>
            </a:r>
            <a:r>
              <a:rPr lang="pt-BR" sz="2400" dirty="0"/>
              <a:t>)</a:t>
            </a:r>
          </a:p>
        </p:txBody>
      </p:sp>
      <p:pic>
        <p:nvPicPr>
          <p:cNvPr id="2050" name="Picture 2" descr="http://domtotal.com/blog/carlos/wp-content/uploads/sites/4/2015/06/Mudan%C3%A7as-e-Surpres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4570" y="3059081"/>
            <a:ext cx="4632151" cy="3088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42066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ítulo 1">
            <a:extLst>
              <a:ext uri="{FF2B5EF4-FFF2-40B4-BE49-F238E27FC236}">
                <a16:creationId xmlns:a16="http://schemas.microsoft.com/office/drawing/2014/main" id="{0EFB0FEA-BF62-46EF-A422-BAFB6D5FB91C}"/>
              </a:ext>
            </a:extLst>
          </p:cNvPr>
          <p:cNvSpPr>
            <a:spLocks noGrp="1"/>
          </p:cNvSpPr>
          <p:nvPr>
            <p:ph type="title"/>
          </p:nvPr>
        </p:nvSpPr>
        <p:spPr>
          <a:xfrm>
            <a:off x="1366062" y="684733"/>
            <a:ext cx="10066122" cy="781699"/>
          </a:xfrm>
        </p:spPr>
        <p:txBody>
          <a:bodyPr anchor="b">
            <a:normAutofit/>
          </a:bodyPr>
          <a:lstStyle/>
          <a:p>
            <a:pPr algn="ctr"/>
            <a:r>
              <a:rPr lang="pt-BR" altLang="pt-BR" sz="4800" b="1" dirty="0">
                <a:latin typeface="Arial" panose="020B0604020202020204" pitchFamily="34" charset="0"/>
                <a:cs typeface="Arial" panose="020B0604020202020204" pitchFamily="34" charset="0"/>
              </a:rPr>
              <a:t>CANAIS DE COMUNICAÇÃO</a:t>
            </a:r>
          </a:p>
        </p:txBody>
      </p:sp>
      <p:sp>
        <p:nvSpPr>
          <p:cNvPr id="3" name="Espaço Reservado para Conteúdo 2">
            <a:extLst>
              <a:ext uri="{FF2B5EF4-FFF2-40B4-BE49-F238E27FC236}">
                <a16:creationId xmlns:a16="http://schemas.microsoft.com/office/drawing/2014/main" id="{654EA562-B940-403A-BDAE-191C7A9C6315}"/>
              </a:ext>
            </a:extLst>
          </p:cNvPr>
          <p:cNvSpPr>
            <a:spLocks noGrp="1"/>
          </p:cNvSpPr>
          <p:nvPr>
            <p:ph idx="1"/>
          </p:nvPr>
        </p:nvSpPr>
        <p:spPr>
          <a:xfrm>
            <a:off x="5765405" y="2304073"/>
            <a:ext cx="6085969" cy="3591308"/>
          </a:xfrm>
        </p:spPr>
        <p:txBody>
          <a:bodyPr anchor="ctr">
            <a:noAutofit/>
          </a:bodyPr>
          <a:lstStyle/>
          <a:p>
            <a:pPr marL="320040" indent="-320040" algn="just">
              <a:buClr>
                <a:srgbClr val="6ADEFF"/>
              </a:buClr>
              <a:buNone/>
              <a:defRPr/>
            </a:pPr>
            <a:r>
              <a:rPr lang="pt-BR" sz="2500" dirty="0">
                <a:latin typeface="Arial" panose="020B0604020202020204" pitchFamily="34" charset="0"/>
                <a:cs typeface="Arial" panose="020B0604020202020204" pitchFamily="34" charset="0"/>
                <a:hlinkClick r:id="rId2"/>
              </a:rPr>
              <a:t>divisa.gces@saude.pi.gov.br</a:t>
            </a:r>
            <a:endParaRPr lang="pt-BR" sz="2500" dirty="0">
              <a:latin typeface="Arial" panose="020B0604020202020204" pitchFamily="34" charset="0"/>
              <a:cs typeface="Arial" panose="020B0604020202020204" pitchFamily="34" charset="0"/>
            </a:endParaRPr>
          </a:p>
          <a:p>
            <a:pPr marL="320040" indent="-320040" algn="just">
              <a:buClr>
                <a:srgbClr val="6ADEFF"/>
              </a:buClr>
              <a:buNone/>
              <a:defRPr/>
            </a:pPr>
            <a:r>
              <a:rPr lang="pt-BR" sz="2500" dirty="0">
                <a:latin typeface="Arial" panose="020B0604020202020204" pitchFamily="34" charset="0"/>
                <a:cs typeface="Arial" panose="020B0604020202020204" pitchFamily="34" charset="0"/>
              </a:rPr>
              <a:t>Grupo  WhatsApp</a:t>
            </a:r>
          </a:p>
          <a:p>
            <a:pPr marL="320040" indent="-320040" algn="just" fontAlgn="auto">
              <a:spcAft>
                <a:spcPts val="0"/>
              </a:spcAft>
              <a:buClr>
                <a:srgbClr val="6ADEFF"/>
              </a:buClr>
              <a:buFont typeface="Wingdings"/>
              <a:buNone/>
              <a:defRPr/>
            </a:pPr>
            <a:endParaRPr lang="pt-BR" sz="2000" dirty="0">
              <a:latin typeface="Arial" panose="020B0604020202020204" pitchFamily="34" charset="0"/>
              <a:cs typeface="Arial" panose="020B0604020202020204" pitchFamily="34" charset="0"/>
            </a:endParaRPr>
          </a:p>
          <a:p>
            <a:pPr marL="320040" indent="-320040" algn="just" fontAlgn="auto">
              <a:spcAft>
                <a:spcPts val="0"/>
              </a:spcAft>
              <a:buClr>
                <a:srgbClr val="6ADEFF"/>
              </a:buClr>
              <a:buFont typeface="Wingdings"/>
              <a:buNone/>
              <a:defRPr/>
            </a:pPr>
            <a:endParaRPr lang="pt-BR" sz="2000" dirty="0">
              <a:latin typeface="Arial" panose="020B0604020202020204" pitchFamily="34" charset="0"/>
              <a:cs typeface="Arial" panose="020B0604020202020204" pitchFamily="34" charset="0"/>
            </a:endParaRPr>
          </a:p>
        </p:txBody>
      </p:sp>
      <p:pic>
        <p:nvPicPr>
          <p:cNvPr id="6" name="Imagem 5" descr="Uma imagem contendo texto, desenho&#10;&#10;Descrição gerada automaticamente">
            <a:extLst>
              <a:ext uri="{FF2B5EF4-FFF2-40B4-BE49-F238E27FC236}">
                <a16:creationId xmlns:a16="http://schemas.microsoft.com/office/drawing/2014/main" id="{F10BCA7D-803B-44D6-854A-C335A275BB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5799" y="2591031"/>
            <a:ext cx="4695840" cy="3804134"/>
          </a:xfrm>
          <a:prstGeom prst="rect">
            <a:avLst/>
          </a:prstGeom>
        </p:spPr>
      </p:pic>
      <p:pic>
        <p:nvPicPr>
          <p:cNvPr id="1034" name="Picture 10" descr="Portal da Saúde - Secretaria de Estado da Saúde do Piauí">
            <a:extLst>
              <a:ext uri="{FF2B5EF4-FFF2-40B4-BE49-F238E27FC236}">
                <a16:creationId xmlns:a16="http://schemas.microsoft.com/office/drawing/2014/main" id="{80F8DAC0-D9E7-414C-820E-F4583DC902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33251" y="5647409"/>
            <a:ext cx="4061829" cy="10154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36861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8973D3-DE2A-47EC-A3D0-EB4B02A86A70}"/>
              </a:ext>
            </a:extLst>
          </p:cNvPr>
          <p:cNvSpPr>
            <a:spLocks noGrp="1"/>
          </p:cNvSpPr>
          <p:nvPr>
            <p:ph type="title"/>
          </p:nvPr>
        </p:nvSpPr>
        <p:spPr/>
        <p:txBody>
          <a:bodyPr>
            <a:normAutofit/>
          </a:bodyPr>
          <a:lstStyle/>
          <a:p>
            <a:r>
              <a:rPr lang="pt-BR" sz="4400" b="1" dirty="0">
                <a:latin typeface="+mn-lt"/>
                <a:cs typeface="Calibri" panose="020F0502020204030204" pitchFamily="34" charset="0"/>
              </a:rPr>
              <a:t>O que já conversamos......</a:t>
            </a:r>
          </a:p>
        </p:txBody>
      </p:sp>
      <p:sp>
        <p:nvSpPr>
          <p:cNvPr id="3" name="Espaço Reservado para Conteúdo 2">
            <a:extLst>
              <a:ext uri="{FF2B5EF4-FFF2-40B4-BE49-F238E27FC236}">
                <a16:creationId xmlns:a16="http://schemas.microsoft.com/office/drawing/2014/main" id="{FEE2CD82-C2F9-4A4B-823B-BD1035522ECA}"/>
              </a:ext>
            </a:extLst>
          </p:cNvPr>
          <p:cNvSpPr>
            <a:spLocks noGrp="1"/>
          </p:cNvSpPr>
          <p:nvPr>
            <p:ph idx="1"/>
          </p:nvPr>
        </p:nvSpPr>
        <p:spPr/>
        <p:txBody>
          <a:bodyPr>
            <a:noAutofit/>
          </a:bodyPr>
          <a:lstStyle/>
          <a:p>
            <a:pPr>
              <a:buFont typeface="Wingdings" panose="05000000000000000000" pitchFamily="2" charset="2"/>
              <a:buChar char="Ø"/>
            </a:pPr>
            <a:r>
              <a:rPr lang="pt-BR" sz="2800" dirty="0">
                <a:cs typeface="Calibri" panose="020F0502020204030204" pitchFamily="34" charset="0"/>
              </a:rPr>
              <a:t>Resultados  da avaliação de Segurança do Paciente...</a:t>
            </a:r>
          </a:p>
          <a:p>
            <a:pPr>
              <a:buFont typeface="Wingdings" panose="05000000000000000000" pitchFamily="2" charset="2"/>
              <a:buChar char="Ø"/>
            </a:pPr>
            <a:r>
              <a:rPr lang="pt-BR" sz="2800" dirty="0">
                <a:cs typeface="Calibri" panose="020F0502020204030204" pitchFamily="34" charset="0"/>
              </a:rPr>
              <a:t>Apresentação do novo Sistema LimeSurvey</a:t>
            </a:r>
          </a:p>
          <a:p>
            <a:pPr>
              <a:buFont typeface="Wingdings" panose="05000000000000000000" pitchFamily="2" charset="2"/>
              <a:buChar char="Ø"/>
            </a:pPr>
            <a:r>
              <a:rPr lang="pt-BR" sz="2800" dirty="0">
                <a:cs typeface="Calibri" panose="020F0502020204030204" pitchFamily="34" charset="0"/>
              </a:rPr>
              <a:t>Apresentação dos formulários para notificar as IRAS</a:t>
            </a:r>
          </a:p>
          <a:p>
            <a:pPr>
              <a:buFont typeface="Wingdings" panose="05000000000000000000" pitchFamily="2" charset="2"/>
              <a:buChar char="Ø"/>
            </a:pPr>
            <a:r>
              <a:rPr lang="pt-BR" sz="2800" dirty="0">
                <a:cs typeface="Calibri" panose="020F0502020204030204" pitchFamily="34" charset="0"/>
              </a:rPr>
              <a:t>Avaliação do Gerenciamento de uso de antimicrobianos no Piauí</a:t>
            </a:r>
          </a:p>
          <a:p>
            <a:pPr>
              <a:buFont typeface="Wingdings" panose="05000000000000000000" pitchFamily="2" charset="2"/>
              <a:buChar char="Ø"/>
            </a:pPr>
            <a:r>
              <a:rPr lang="pt-BR" sz="2800" dirty="0">
                <a:cs typeface="Calibri" panose="020F0502020204030204" pitchFamily="34" charset="0"/>
              </a:rPr>
              <a:t>Programa de Controle de Infecção Hospitalar....</a:t>
            </a:r>
          </a:p>
          <a:p>
            <a:pPr>
              <a:buFont typeface="Wingdings" panose="05000000000000000000" pitchFamily="2" charset="2"/>
              <a:buChar char="Ø"/>
            </a:pPr>
            <a:r>
              <a:rPr lang="pt-BR" sz="2800" dirty="0">
                <a:cs typeface="Calibri" panose="020F0502020204030204" pitchFamily="34" charset="0"/>
              </a:rPr>
              <a:t>Vigilância Epidemiológica das IRAS</a:t>
            </a:r>
          </a:p>
          <a:p>
            <a:pPr>
              <a:buFont typeface="Wingdings" panose="05000000000000000000" pitchFamily="2" charset="2"/>
              <a:buChar char="Ø"/>
            </a:pPr>
            <a:r>
              <a:rPr lang="pt-BR" sz="2800" dirty="0">
                <a:cs typeface="Calibri" panose="020F0502020204030204" pitchFamily="34" charset="0"/>
              </a:rPr>
              <a:t>Vídeos tutoriais dos formulários de notificação das IRAS, enviados para as </a:t>
            </a:r>
            <a:r>
              <a:rPr lang="pt-BR" sz="2800" dirty="0" err="1">
                <a:cs typeface="Calibri" panose="020F0502020204030204" pitchFamily="34" charset="0"/>
              </a:rPr>
              <a:t>CCIHs</a:t>
            </a:r>
            <a:endParaRPr lang="pt-BR" sz="2800" dirty="0">
              <a:cs typeface="Calibri" panose="020F0502020204030204" pitchFamily="34" charset="0"/>
            </a:endParaRPr>
          </a:p>
        </p:txBody>
      </p:sp>
    </p:spTree>
    <p:extLst>
      <p:ext uri="{BB962C8B-B14F-4D97-AF65-F5344CB8AC3E}">
        <p14:creationId xmlns:p14="http://schemas.microsoft.com/office/powerpoint/2010/main" val="3176381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7F80CF2B-224B-9C45-8D7D-1205201D7BB2}"/>
              </a:ext>
            </a:extLst>
          </p:cNvPr>
          <p:cNvSpPr>
            <a:spLocks noGrp="1"/>
          </p:cNvSpPr>
          <p:nvPr>
            <p:ph idx="1"/>
          </p:nvPr>
        </p:nvSpPr>
        <p:spPr>
          <a:xfrm>
            <a:off x="688608" y="957173"/>
            <a:ext cx="10906224" cy="5216690"/>
          </a:xfrm>
        </p:spPr>
        <p:txBody>
          <a:bodyPr>
            <a:normAutofit lnSpcReduction="10000"/>
          </a:bodyPr>
          <a:lstStyle/>
          <a:p>
            <a:pPr algn="just">
              <a:lnSpc>
                <a:spcPct val="150000"/>
              </a:lnSpc>
              <a:spcAft>
                <a:spcPts val="800"/>
              </a:spcAft>
            </a:pPr>
            <a:r>
              <a:rPr lang="pt-BR" sz="2800" b="1" dirty="0">
                <a:effectLst/>
                <a:latin typeface="Arial" panose="020B0604020202020204" pitchFamily="34" charset="0"/>
                <a:ea typeface="Calibri" panose="020F0502020204030204" pitchFamily="34" charset="0"/>
                <a:cs typeface="Arial" panose="020B0604020202020204" pitchFamily="34" charset="0"/>
              </a:rPr>
              <a:t>Objetivos Específicos </a:t>
            </a:r>
            <a:endParaRPr lang="pt-BR" sz="2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50000"/>
              </a:lnSpc>
              <a:buFont typeface="+mj-lt"/>
              <a:buAutoNum type="arabicPeriod"/>
            </a:pPr>
            <a:r>
              <a:rPr lang="pt-BR" sz="20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Fortalecer o Sistema Nacional de Vigilância Epidemiológica das IRAS</a:t>
            </a:r>
            <a:r>
              <a:rPr lang="pt-BR" sz="2000" dirty="0">
                <a:effectLst/>
                <a:latin typeface="Arial" panose="020B0604020202020204" pitchFamily="34" charset="0"/>
                <a:ea typeface="Calibri" panose="020F0502020204030204" pitchFamily="34" charset="0"/>
                <a:cs typeface="Arial" panose="020B0604020202020204" pitchFamily="34" charset="0"/>
              </a:rPr>
              <a:t>; </a:t>
            </a:r>
          </a:p>
          <a:p>
            <a:pPr marL="342900" lvl="0" indent="-342900" algn="just">
              <a:lnSpc>
                <a:spcPct val="150000"/>
              </a:lnSpc>
              <a:buFont typeface="+mj-lt"/>
              <a:buAutoNum type="arabicPeriod"/>
            </a:pPr>
            <a:r>
              <a:rPr lang="pt-BR" sz="2000" dirty="0">
                <a:effectLst/>
                <a:latin typeface="Arial" panose="020B0604020202020204" pitchFamily="34" charset="0"/>
                <a:ea typeface="Calibri" panose="020F0502020204030204" pitchFamily="34" charset="0"/>
                <a:cs typeface="Arial" panose="020B0604020202020204" pitchFamily="34" charset="0"/>
              </a:rPr>
              <a:t>Fomentar a redução, em âmbito estadual, das Infecções Relacionadas à Assistência à Saúde prioritárias (associadas a dispositivos invasivos e pós-cirúrgicas);</a:t>
            </a:r>
          </a:p>
          <a:p>
            <a:pPr marL="342900" lvl="0" indent="-342900" algn="just">
              <a:lnSpc>
                <a:spcPct val="150000"/>
              </a:lnSpc>
              <a:buFont typeface="+mj-lt"/>
              <a:buAutoNum type="arabicPeriod"/>
            </a:pPr>
            <a:r>
              <a:rPr lang="pt-BR" sz="2000" dirty="0">
                <a:effectLst/>
                <a:latin typeface="Arial" panose="020B0604020202020204" pitchFamily="34" charset="0"/>
                <a:ea typeface="Calibri" panose="020F0502020204030204" pitchFamily="34" charset="0"/>
                <a:cs typeface="Arial" panose="020B0604020202020204" pitchFamily="34" charset="0"/>
              </a:rPr>
              <a:t>Contribuir para a prevenção e controle da disseminação da resistência antimicrobiana em serviços de saúde; </a:t>
            </a:r>
          </a:p>
          <a:p>
            <a:pPr marL="342900" lvl="0" indent="-342900" algn="just">
              <a:lnSpc>
                <a:spcPct val="150000"/>
              </a:lnSpc>
              <a:buFont typeface="+mj-lt"/>
              <a:buAutoNum type="arabicPeriod"/>
            </a:pPr>
            <a:r>
              <a:rPr lang="pt-BR"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pt-BR" sz="2000" b="1" dirty="0">
                <a:solidFill>
                  <a:srgbClr val="C00000"/>
                </a:solidFill>
                <a:effectLst/>
                <a:latin typeface="Arial" panose="020B0604020202020204" pitchFamily="34" charset="0"/>
                <a:ea typeface="Calibri" panose="020F0502020204030204" pitchFamily="34" charset="0"/>
                <a:cs typeface="Arial" panose="020B0604020202020204" pitchFamily="34" charset="0"/>
              </a:rPr>
              <a:t>Investigar casos de surtos e agregados nos serviços de saúde;</a:t>
            </a:r>
          </a:p>
          <a:p>
            <a:pPr marL="342900" lvl="0" indent="-342900" algn="just">
              <a:lnSpc>
                <a:spcPct val="150000"/>
              </a:lnSpc>
              <a:spcAft>
                <a:spcPts val="800"/>
              </a:spcAft>
              <a:buFont typeface="+mj-lt"/>
              <a:buAutoNum type="arabicPeriod"/>
            </a:pPr>
            <a:r>
              <a:rPr lang="pt-BR" sz="2000" dirty="0">
                <a:effectLst/>
                <a:latin typeface="Arial" panose="020B0604020202020204" pitchFamily="34" charset="0"/>
                <a:ea typeface="Calibri" panose="020F0502020204030204" pitchFamily="34" charset="0"/>
                <a:cs typeface="Arial" panose="020B0604020202020204" pitchFamily="34" charset="0"/>
              </a:rPr>
              <a:t>Fortalecer o Programa Estadual de Prevenção e Controle de Infecção Relacionada à Assistência à Saúde – PEPCIRAS/PI 2019/2022. </a:t>
            </a:r>
          </a:p>
          <a:p>
            <a:endParaRPr lang="pt-BR" dirty="0">
              <a:latin typeface="Arial" panose="020B0604020202020204" pitchFamily="34" charset="0"/>
              <a:cs typeface="Arial" panose="020B0604020202020204" pitchFamily="34" charset="0"/>
            </a:endParaRPr>
          </a:p>
        </p:txBody>
      </p:sp>
      <p:sp>
        <p:nvSpPr>
          <p:cNvPr id="18" name="CaixaDeTexto 17">
            <a:extLst>
              <a:ext uri="{FF2B5EF4-FFF2-40B4-BE49-F238E27FC236}">
                <a16:creationId xmlns:a16="http://schemas.microsoft.com/office/drawing/2014/main" id="{99A57457-07A5-477A-B664-1CC7F02B7EDC}"/>
              </a:ext>
            </a:extLst>
          </p:cNvPr>
          <p:cNvSpPr txBox="1"/>
          <p:nvPr/>
        </p:nvSpPr>
        <p:spPr>
          <a:xfrm>
            <a:off x="807720" y="249287"/>
            <a:ext cx="10668000" cy="707886"/>
          </a:xfrm>
          <a:prstGeom prst="rect">
            <a:avLst/>
          </a:prstGeom>
          <a:noFill/>
        </p:spPr>
        <p:txBody>
          <a:bodyPr wrap="square">
            <a:spAutoFit/>
          </a:bodyPr>
          <a:lstStyle/>
          <a:p>
            <a:pPr algn="ctr"/>
            <a:r>
              <a:rPr kumimoji="0" lang="pt-BR" sz="4000" b="1" i="0" u="none" strike="noStrike" kern="1200" normalizeH="0" baseline="0" noProof="0" dirty="0">
                <a:ln w="13462">
                  <a:solidFill>
                    <a:schemeClr val="bg1"/>
                  </a:solidFill>
                  <a:prstDash val="solid"/>
                </a:ln>
                <a:solidFill>
                  <a:schemeClr val="tx1">
                    <a:lumMod val="85000"/>
                    <a:lumOff val="15000"/>
                  </a:schemeClr>
                </a:solidFill>
                <a:effectLst>
                  <a:outerShdw dist="38100" dir="2700000" algn="bl" rotWithShape="0">
                    <a:schemeClr val="accent5"/>
                  </a:outerShdw>
                </a:effectLst>
                <a:uLnTx/>
                <a:uFillTx/>
                <a:latin typeface="Arial" panose="020B0604020202020204" pitchFamily="34" charset="0"/>
                <a:cs typeface="Arial" panose="020B0604020202020204" pitchFamily="34" charset="0"/>
              </a:rPr>
              <a:t>PEPCIRAS: 2019 - 2022</a:t>
            </a:r>
            <a:endParaRPr lang="pt-BR" sz="4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Arial" panose="020B0604020202020204" pitchFamily="34" charset="0"/>
              <a:cs typeface="Arial" panose="020B0604020202020204" pitchFamily="34" charset="0"/>
            </a:endParaRPr>
          </a:p>
        </p:txBody>
      </p:sp>
      <p:pic>
        <p:nvPicPr>
          <p:cNvPr id="19" name="Imagem 10">
            <a:extLst>
              <a:ext uri="{FF2B5EF4-FFF2-40B4-BE49-F238E27FC236}">
                <a16:creationId xmlns:a16="http://schemas.microsoft.com/office/drawing/2014/main" id="{0E0B68B6-3E6F-4D15-9B24-D1A170D8192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72061" y="5486470"/>
            <a:ext cx="1095850" cy="11049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4039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6800" y="642595"/>
            <a:ext cx="10058400" cy="792310"/>
          </a:xfrm>
        </p:spPr>
        <p:txBody>
          <a:bodyPr>
            <a:normAutofit/>
          </a:bodyPr>
          <a:lstStyle/>
          <a:p>
            <a:pPr algn="ctr"/>
            <a:r>
              <a:rPr lang="pt-BR" sz="2800" b="1" dirty="0">
                <a:latin typeface="+mn-lt"/>
                <a:cs typeface="Calibri" panose="020F0502020204030204" pitchFamily="34" charset="0"/>
              </a:rPr>
              <a:t>POR QUE NOTIFICAR surtos infecciosos???</a:t>
            </a:r>
          </a:p>
        </p:txBody>
      </p:sp>
      <p:sp>
        <p:nvSpPr>
          <p:cNvPr id="3" name="Espaço Reservado para Conteúdo 2"/>
          <p:cNvSpPr>
            <a:spLocks noGrp="1"/>
          </p:cNvSpPr>
          <p:nvPr>
            <p:ph idx="1"/>
          </p:nvPr>
        </p:nvSpPr>
        <p:spPr>
          <a:xfrm>
            <a:off x="692624" y="1434905"/>
            <a:ext cx="10806752" cy="5423095"/>
          </a:xfrm>
        </p:spPr>
        <p:txBody>
          <a:bodyPr>
            <a:noAutofit/>
          </a:bodyPr>
          <a:lstStyle/>
          <a:p>
            <a:pPr algn="just"/>
            <a:r>
              <a:rPr lang="pt-BR" sz="2800" b="0" i="0" u="none" strike="noStrike" baseline="0" dirty="0">
                <a:solidFill>
                  <a:srgbClr val="000000"/>
                </a:solidFill>
                <a:cs typeface="Calibri" panose="020F0502020204030204" pitchFamily="34" charset="0"/>
              </a:rPr>
              <a:t>A ocorrência de surtos infecciosos nos serviços de saúde indica que a população está sob risco e pode representar ameaças à saúde pública, tornando necessária a adoção de ações rápidas e efetivas para sua contenção e controle.  </a:t>
            </a:r>
            <a:endParaRPr lang="pt-BR" sz="2800" dirty="0">
              <a:solidFill>
                <a:srgbClr val="000000"/>
              </a:solidFill>
              <a:cs typeface="Calibri" panose="020F0502020204030204" pitchFamily="34" charset="0"/>
            </a:endParaRPr>
          </a:p>
          <a:p>
            <a:pPr algn="just"/>
            <a:r>
              <a:rPr lang="pt-BR" sz="2800" b="0" i="0" u="none" strike="noStrike" baseline="0" dirty="0">
                <a:solidFill>
                  <a:srgbClr val="000000"/>
                </a:solidFill>
                <a:cs typeface="Calibri" panose="020F0502020204030204" pitchFamily="34" charset="0"/>
              </a:rPr>
              <a:t>A notificação de surtos pelos serviços de saúde é um pilar fundamental do Sistema Nacional pois possibilita a gestão de risco pelas esferas que compõem o sistema, além de fornecer as informações que apontam se o serviço de saúde necessita de apoio ou colaboração para a investigação ou o controle do evento </a:t>
            </a:r>
            <a:endParaRPr lang="pt-BR" sz="2800" dirty="0">
              <a:solidFill>
                <a:srgbClr val="000000"/>
              </a:solidFill>
              <a:cs typeface="Calibri" panose="020F0502020204030204" pitchFamily="34" charset="0"/>
            </a:endParaRPr>
          </a:p>
          <a:p>
            <a:pPr algn="just"/>
            <a:r>
              <a:rPr lang="pt-BR" sz="2800" dirty="0">
                <a:solidFill>
                  <a:srgbClr val="000000"/>
                </a:solidFill>
                <a:cs typeface="Calibri" panose="020F0502020204030204" pitchFamily="34" charset="0"/>
              </a:rPr>
              <a:t>A vigilância e o</a:t>
            </a:r>
            <a:r>
              <a:rPr lang="pt-BR" sz="2800" b="0" i="0" u="none" strike="noStrike" baseline="0" dirty="0">
                <a:solidFill>
                  <a:srgbClr val="000000"/>
                </a:solidFill>
                <a:cs typeface="Calibri" panose="020F0502020204030204" pitchFamily="34" charset="0"/>
              </a:rPr>
              <a:t> monitoramento são imprescindíveis para a detecção oportuna e intervenção rápida na contenção dos surtos infecciosos.</a:t>
            </a:r>
          </a:p>
          <a:p>
            <a:pPr marL="0" indent="0" algn="just">
              <a:buNone/>
            </a:pPr>
            <a:endParaRPr lang="pt-BR"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22403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F4393F-794A-4286-BD0E-30F7B66951CD}"/>
              </a:ext>
            </a:extLst>
          </p:cNvPr>
          <p:cNvSpPr>
            <a:spLocks noGrp="1"/>
          </p:cNvSpPr>
          <p:nvPr>
            <p:ph type="title"/>
          </p:nvPr>
        </p:nvSpPr>
        <p:spPr>
          <a:xfrm>
            <a:off x="1406768" y="484632"/>
            <a:ext cx="9721479" cy="725190"/>
          </a:xfrm>
        </p:spPr>
        <p:txBody>
          <a:bodyPr>
            <a:normAutofit/>
          </a:bodyPr>
          <a:lstStyle/>
          <a:p>
            <a:r>
              <a:rPr lang="pt-BR" sz="2400" b="1" dirty="0">
                <a:latin typeface="+mn-lt"/>
                <a:cs typeface="Calibri" panose="020F0502020204030204" pitchFamily="34" charset="0"/>
              </a:rPr>
              <a:t>Sistema nacional de vigilância e monitoramento...</a:t>
            </a:r>
          </a:p>
        </p:txBody>
      </p:sp>
      <p:sp>
        <p:nvSpPr>
          <p:cNvPr id="3" name="Espaço Reservado para Conteúdo 2">
            <a:extLst>
              <a:ext uri="{FF2B5EF4-FFF2-40B4-BE49-F238E27FC236}">
                <a16:creationId xmlns:a16="http://schemas.microsoft.com/office/drawing/2014/main" id="{C045CFE1-F326-40A9-BA24-5C3680E5D4F2}"/>
              </a:ext>
            </a:extLst>
          </p:cNvPr>
          <p:cNvSpPr>
            <a:spLocks noGrp="1"/>
          </p:cNvSpPr>
          <p:nvPr>
            <p:ph idx="1"/>
          </p:nvPr>
        </p:nvSpPr>
        <p:spPr>
          <a:xfrm>
            <a:off x="703385" y="2121407"/>
            <a:ext cx="10424863" cy="4490407"/>
          </a:xfrm>
        </p:spPr>
        <p:txBody>
          <a:bodyPr>
            <a:normAutofit lnSpcReduction="10000"/>
          </a:bodyPr>
          <a:lstStyle/>
          <a:p>
            <a:pPr algn="just"/>
            <a:r>
              <a:rPr lang="pt-BR" sz="3200" b="0" i="0" u="none" strike="noStrike" baseline="0" dirty="0">
                <a:solidFill>
                  <a:srgbClr val="000000"/>
                </a:solidFill>
                <a:cs typeface="Calibri" panose="020F0502020204030204" pitchFamily="34" charset="0"/>
              </a:rPr>
              <a:t>O Sistema Nacional de Vigilância e Monitoramento de Surtos Infecciosos em Serviços de Saúde, coordenado pela Gerência de Vigilância e Monitoramento em Serviços de Saúde (GVIMS/GGTES/Anvisa), estabelece os processos para </a:t>
            </a:r>
            <a:r>
              <a:rPr lang="pt-BR" sz="3200" b="1" i="0" u="none" strike="noStrike" baseline="0" dirty="0">
                <a:solidFill>
                  <a:srgbClr val="FF0000"/>
                </a:solidFill>
                <a:cs typeface="Calibri" panose="020F0502020204030204" pitchFamily="34" charset="0"/>
              </a:rPr>
              <a:t>vigilância, investigação, notificação e monitoramento de agravos infecciosos</a:t>
            </a:r>
            <a:r>
              <a:rPr lang="pt-BR" sz="3200" b="0" i="0" u="none" strike="noStrike" baseline="0" dirty="0">
                <a:solidFill>
                  <a:srgbClr val="000000"/>
                </a:solidFill>
                <a:cs typeface="Calibri" panose="020F0502020204030204" pitchFamily="34" charset="0"/>
              </a:rPr>
              <a:t>, visando ao aumento da sensibilidade e oportunidade na detecção, ao controle rápido e efetivo e à redução de riscos de surtos infecciosos nos estabelecimentos assistenciais de saúde. </a:t>
            </a:r>
            <a:endParaRPr lang="pt-BR" sz="3200" dirty="0">
              <a:cs typeface="Calibri" panose="020F0502020204030204" pitchFamily="34" charset="0"/>
            </a:endParaRPr>
          </a:p>
        </p:txBody>
      </p:sp>
    </p:spTree>
    <p:extLst>
      <p:ext uri="{BB962C8B-B14F-4D97-AF65-F5344CB8AC3E}">
        <p14:creationId xmlns:p14="http://schemas.microsoft.com/office/powerpoint/2010/main" val="3724135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9B552C-065B-4C23-9F85-0C000FC4FF0F}"/>
              </a:ext>
            </a:extLst>
          </p:cNvPr>
          <p:cNvSpPr>
            <a:spLocks noGrp="1"/>
          </p:cNvSpPr>
          <p:nvPr>
            <p:ph type="title"/>
          </p:nvPr>
        </p:nvSpPr>
        <p:spPr/>
        <p:txBody>
          <a:bodyPr>
            <a:normAutofit/>
          </a:bodyPr>
          <a:lstStyle/>
          <a:p>
            <a:r>
              <a:rPr lang="pt-BR" sz="2800" b="1" dirty="0">
                <a:latin typeface="+mn-lt"/>
                <a:cs typeface="Calibri" panose="020F0502020204030204" pitchFamily="34" charset="0"/>
              </a:rPr>
              <a:t>POR QUE NOTIFICAR surtos infecciosos???</a:t>
            </a:r>
            <a:endParaRPr lang="pt-BR" sz="2800" dirty="0">
              <a:latin typeface="+mn-lt"/>
            </a:endParaRPr>
          </a:p>
        </p:txBody>
      </p:sp>
      <p:pic>
        <p:nvPicPr>
          <p:cNvPr id="5" name="Espaço Reservado para Conteúdo 4">
            <a:extLst>
              <a:ext uri="{FF2B5EF4-FFF2-40B4-BE49-F238E27FC236}">
                <a16:creationId xmlns:a16="http://schemas.microsoft.com/office/drawing/2014/main" id="{9D4EFCB8-0752-4550-A560-3CBFE84A1E2A}"/>
              </a:ext>
            </a:extLst>
          </p:cNvPr>
          <p:cNvPicPr>
            <a:picLocks noGrp="1" noChangeAspect="1"/>
          </p:cNvPicPr>
          <p:nvPr>
            <p:ph idx="1"/>
          </p:nvPr>
        </p:nvPicPr>
        <p:blipFill>
          <a:blip r:embed="rId2"/>
          <a:stretch>
            <a:fillRect/>
          </a:stretch>
        </p:blipFill>
        <p:spPr>
          <a:xfrm>
            <a:off x="1843375" y="2120900"/>
            <a:ext cx="8511599" cy="4051300"/>
          </a:xfrm>
          <a:prstGeom prst="rect">
            <a:avLst/>
          </a:prstGeom>
        </p:spPr>
      </p:pic>
    </p:spTree>
    <p:extLst>
      <p:ext uri="{BB962C8B-B14F-4D97-AF65-F5344CB8AC3E}">
        <p14:creationId xmlns:p14="http://schemas.microsoft.com/office/powerpoint/2010/main" val="1829902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DD3655-4439-48F0-AAAE-F94DE959DFA6}"/>
              </a:ext>
            </a:extLst>
          </p:cNvPr>
          <p:cNvSpPr>
            <a:spLocks noGrp="1"/>
          </p:cNvSpPr>
          <p:nvPr>
            <p:ph type="title"/>
          </p:nvPr>
        </p:nvSpPr>
        <p:spPr/>
        <p:txBody>
          <a:bodyPr>
            <a:normAutofit/>
          </a:bodyPr>
          <a:lstStyle/>
          <a:p>
            <a:r>
              <a:rPr lang="pt-BR" sz="3600" b="1" dirty="0">
                <a:latin typeface="+mn-lt"/>
                <a:cs typeface="Calibri" panose="020F0502020204030204" pitchFamily="34" charset="0"/>
              </a:rPr>
              <a:t>Definição de surto infeccioso?????</a:t>
            </a:r>
          </a:p>
        </p:txBody>
      </p:sp>
      <p:sp>
        <p:nvSpPr>
          <p:cNvPr id="3" name="Espaço Reservado para Conteúdo 2">
            <a:extLst>
              <a:ext uri="{FF2B5EF4-FFF2-40B4-BE49-F238E27FC236}">
                <a16:creationId xmlns:a16="http://schemas.microsoft.com/office/drawing/2014/main" id="{0C978B90-C80E-4D39-AB53-E971975A97E2}"/>
              </a:ext>
            </a:extLst>
          </p:cNvPr>
          <p:cNvSpPr>
            <a:spLocks noGrp="1"/>
          </p:cNvSpPr>
          <p:nvPr>
            <p:ph idx="1"/>
          </p:nvPr>
        </p:nvSpPr>
        <p:spPr/>
        <p:txBody>
          <a:bodyPr/>
          <a:lstStyle/>
          <a:p>
            <a:pPr algn="just"/>
            <a:r>
              <a:rPr lang="pt-BR" sz="3600" b="0" i="0" u="none" strike="noStrike" baseline="0" dirty="0">
                <a:solidFill>
                  <a:srgbClr val="000000"/>
                </a:solidFill>
                <a:cs typeface="Calibri" panose="020F0502020204030204" pitchFamily="34" charset="0"/>
              </a:rPr>
              <a:t>Surto infeccioso em serviço de saúde pode ser definido como o aumento da ocorrência de casos de infecção acima do limite endêmico (incidência máxima esperada) ou confirmação da ocorrência de um caso por microrganismo de relevância epidemiológica que não havia sido anteriormente identificado no serviço de saúde</a:t>
            </a:r>
            <a:r>
              <a:rPr lang="pt-BR" sz="1800" b="0" i="0" u="none" strike="noStrike" baseline="0" dirty="0">
                <a:solidFill>
                  <a:srgbClr val="000000"/>
                </a:solidFill>
              </a:rPr>
              <a:t>. </a:t>
            </a:r>
            <a:endParaRPr lang="pt-BR" dirty="0"/>
          </a:p>
        </p:txBody>
      </p:sp>
    </p:spTree>
    <p:extLst>
      <p:ext uri="{BB962C8B-B14F-4D97-AF65-F5344CB8AC3E}">
        <p14:creationId xmlns:p14="http://schemas.microsoft.com/office/powerpoint/2010/main" val="1055576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5F29B6-B88C-495A-BDD0-E238F9368E83}"/>
              </a:ext>
            </a:extLst>
          </p:cNvPr>
          <p:cNvSpPr>
            <a:spLocks noGrp="1"/>
          </p:cNvSpPr>
          <p:nvPr>
            <p:ph type="title"/>
          </p:nvPr>
        </p:nvSpPr>
        <p:spPr>
          <a:xfrm>
            <a:off x="1069848" y="337626"/>
            <a:ext cx="10058400" cy="534571"/>
          </a:xfrm>
        </p:spPr>
        <p:txBody>
          <a:bodyPr>
            <a:normAutofit fontScale="90000"/>
          </a:bodyPr>
          <a:lstStyle/>
          <a:p>
            <a:r>
              <a:rPr lang="pt-BR" dirty="0"/>
              <a:t>  qual o sistema ????</a:t>
            </a:r>
          </a:p>
        </p:txBody>
      </p:sp>
      <p:sp>
        <p:nvSpPr>
          <p:cNvPr id="3" name="Espaço Reservado para Conteúdo 2">
            <a:extLst>
              <a:ext uri="{FF2B5EF4-FFF2-40B4-BE49-F238E27FC236}">
                <a16:creationId xmlns:a16="http://schemas.microsoft.com/office/drawing/2014/main" id="{8C7DA9A0-9DFB-4BA3-BD72-5C2D58EB959E}"/>
              </a:ext>
            </a:extLst>
          </p:cNvPr>
          <p:cNvSpPr>
            <a:spLocks noGrp="1"/>
          </p:cNvSpPr>
          <p:nvPr>
            <p:ph idx="1"/>
          </p:nvPr>
        </p:nvSpPr>
        <p:spPr>
          <a:xfrm>
            <a:off x="520505" y="1139483"/>
            <a:ext cx="11324492" cy="5718517"/>
          </a:xfrm>
        </p:spPr>
        <p:txBody>
          <a:bodyPr/>
          <a:lstStyle/>
          <a:p>
            <a:r>
              <a:rPr lang="pt-BR" sz="3600" dirty="0"/>
              <a:t>LimeSurvey</a:t>
            </a:r>
          </a:p>
          <a:p>
            <a:pPr marL="0" indent="0">
              <a:buNone/>
            </a:pPr>
            <a:endParaRPr lang="pt-BR" sz="3600" dirty="0"/>
          </a:p>
          <a:p>
            <a:pPr algn="just"/>
            <a:r>
              <a:rPr lang="pt-BR" sz="2800" dirty="0">
                <a:cs typeface="Calibri" panose="020F0502020204030204" pitchFamily="34" charset="0"/>
              </a:rPr>
              <a:t>Plataforma simples, exclusivo da ANVISA....</a:t>
            </a:r>
          </a:p>
          <a:p>
            <a:pPr algn="just"/>
            <a:r>
              <a:rPr lang="pt-BR" sz="2800" dirty="0">
                <a:cs typeface="Calibri" panose="020F0502020204030204" pitchFamily="34" charset="0"/>
              </a:rPr>
              <a:t>Gera relatórios  gerenciais simples.. . </a:t>
            </a:r>
          </a:p>
          <a:p>
            <a:pPr algn="just"/>
            <a:r>
              <a:rPr lang="pt-BR" sz="2800" dirty="0">
                <a:cs typeface="Calibri" panose="020F0502020204030204" pitchFamily="34" charset="0"/>
              </a:rPr>
              <a:t>Não pode ser acessado por pessoas de fora da ANVISA.</a:t>
            </a:r>
          </a:p>
          <a:p>
            <a:pPr algn="just"/>
            <a:r>
              <a:rPr lang="pt-BR" sz="2800" dirty="0">
                <a:cs typeface="Calibri" panose="020F0502020204030204" pitchFamily="34" charset="0"/>
              </a:rPr>
              <a:t>Após o envio do formulário pelo serviço de saúde, a ficha não poderá ser retificada...</a:t>
            </a:r>
          </a:p>
          <a:p>
            <a:pPr algn="just"/>
            <a:r>
              <a:rPr lang="pt-BR" sz="2800" dirty="0">
                <a:cs typeface="Calibri" panose="020F0502020204030204" pitchFamily="34" charset="0"/>
              </a:rPr>
              <a:t>O serviço de saúde deverá imprimir e salvar em PDF ou </a:t>
            </a:r>
            <a:r>
              <a:rPr lang="pt-BR" sz="2800" dirty="0" err="1">
                <a:cs typeface="Calibri" panose="020F0502020204030204" pitchFamily="34" charset="0"/>
              </a:rPr>
              <a:t>queXML</a:t>
            </a:r>
            <a:r>
              <a:rPr lang="pt-BR" sz="2800" dirty="0">
                <a:cs typeface="Calibri" panose="020F0502020204030204" pitchFamily="34" charset="0"/>
              </a:rPr>
              <a:t> </a:t>
            </a:r>
            <a:r>
              <a:rPr lang="pt-BR" sz="2800" dirty="0" err="1">
                <a:cs typeface="Calibri" panose="020F0502020204030204" pitchFamily="34" charset="0"/>
              </a:rPr>
              <a:t>pdf</a:t>
            </a:r>
            <a:r>
              <a:rPr lang="pt-BR" sz="2800" dirty="0">
                <a:cs typeface="Calibri" panose="020F0502020204030204" pitchFamily="34" charset="0"/>
              </a:rPr>
              <a:t>, após o envio para a ANVISA;</a:t>
            </a:r>
          </a:p>
          <a:p>
            <a:pPr algn="just"/>
            <a:r>
              <a:rPr lang="pt-BR" sz="2800" dirty="0">
                <a:cs typeface="Calibri" panose="020F0502020204030204" pitchFamily="34" charset="0"/>
              </a:rPr>
              <a:t>Manter o arquivo disponível para consulta futura pela Visa local.</a:t>
            </a:r>
          </a:p>
        </p:txBody>
      </p:sp>
      <p:pic>
        <p:nvPicPr>
          <p:cNvPr id="6" name="Imagem 5">
            <a:extLst>
              <a:ext uri="{FF2B5EF4-FFF2-40B4-BE49-F238E27FC236}">
                <a16:creationId xmlns:a16="http://schemas.microsoft.com/office/drawing/2014/main" id="{F873F53F-5AE5-44AC-AB27-8AD418E341C3}"/>
              </a:ext>
            </a:extLst>
          </p:cNvPr>
          <p:cNvPicPr>
            <a:picLocks noChangeAspect="1"/>
          </p:cNvPicPr>
          <p:nvPr/>
        </p:nvPicPr>
        <p:blipFill>
          <a:blip r:embed="rId2"/>
          <a:stretch>
            <a:fillRect/>
          </a:stretch>
        </p:blipFill>
        <p:spPr>
          <a:xfrm>
            <a:off x="520506" y="1139483"/>
            <a:ext cx="9425352" cy="815926"/>
          </a:xfrm>
          <a:prstGeom prst="rect">
            <a:avLst/>
          </a:prstGeom>
        </p:spPr>
      </p:pic>
    </p:spTree>
    <p:extLst>
      <p:ext uri="{BB962C8B-B14F-4D97-AF65-F5344CB8AC3E}">
        <p14:creationId xmlns:p14="http://schemas.microsoft.com/office/powerpoint/2010/main" val="18463575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po de Madeira">
  <a:themeElements>
    <a:clrScheme name="Tipo de Madeir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ipo de Madeir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ipo de Madei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TM03090434[[fn=Tipo de Madeira]]</Template>
  <TotalTime>1370</TotalTime>
  <Words>1919</Words>
  <Application>Microsoft Office PowerPoint</Application>
  <PresentationFormat>Widescreen</PresentationFormat>
  <Paragraphs>154</Paragraphs>
  <Slides>25</Slides>
  <Notes>2</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25</vt:i4>
      </vt:variant>
    </vt:vector>
  </HeadingPairs>
  <TitlesOfParts>
    <vt:vector size="31" baseType="lpstr">
      <vt:lpstr>Arial</vt:lpstr>
      <vt:lpstr>Calibri</vt:lpstr>
      <vt:lpstr>Rockwell</vt:lpstr>
      <vt:lpstr>Rockwell Condensed</vt:lpstr>
      <vt:lpstr>Wingdings</vt:lpstr>
      <vt:lpstr>Tipo de Madeira</vt:lpstr>
      <vt:lpstr>Reunião com os hospitais prioritários: NOTIFICAÇÃO DE surtos infecciosos e cadastro das ccih</vt:lpstr>
      <vt:lpstr>      o que vamos conversar.....</vt:lpstr>
      <vt:lpstr>O que já conversamos......</vt:lpstr>
      <vt:lpstr>Apresentação do PowerPoint</vt:lpstr>
      <vt:lpstr>POR QUE NOTIFICAR surtos infecciosos???</vt:lpstr>
      <vt:lpstr>Sistema nacional de vigilância e monitoramento...</vt:lpstr>
      <vt:lpstr>POR QUE NOTIFICAR surtos infecciosos???</vt:lpstr>
      <vt:lpstr>Definição de surto infeccioso?????</vt:lpstr>
      <vt:lpstr>  qual o sistema ????</vt:lpstr>
      <vt:lpstr>Apresentação do PowerPoint</vt:lpstr>
      <vt:lpstr>Apresentação do PowerPoint</vt:lpstr>
      <vt:lpstr>Apresentação do PowerPoint</vt:lpstr>
      <vt:lpstr>Apresentação do PowerPoint</vt:lpstr>
      <vt:lpstr> IMPORTANTE ENTENDER...</vt:lpstr>
      <vt:lpstr>Preenchimento do formulário de notificação</vt:lpstr>
      <vt:lpstr>Apresentação do PowerPoint</vt:lpstr>
      <vt:lpstr>Apresentação do PowerPoint</vt:lpstr>
      <vt:lpstr>Apresentação do PowerPoint</vt:lpstr>
      <vt:lpstr>Preenchimento do formulário de notificação</vt:lpstr>
      <vt:lpstr>Apresentação do PowerPoint</vt:lpstr>
      <vt:lpstr>Apresentação do PowerPoint</vt:lpstr>
      <vt:lpstr> NOSSAS METAS </vt:lpstr>
      <vt:lpstr>ALGUMAS CONSIDERAÇÕES FINAIS</vt:lpstr>
      <vt:lpstr>PARA REFLETIR...</vt:lpstr>
      <vt:lpstr>CANAIS DE COMUNICAÇÃO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NÚCLEO DE SEGURANÇA DO PACIENTE</dc:title>
  <dc:creator>Luciano Rufino</dc:creator>
  <cp:lastModifiedBy>Lucimar</cp:lastModifiedBy>
  <cp:revision>259</cp:revision>
  <dcterms:created xsi:type="dcterms:W3CDTF">2016-03-07T00:41:39Z</dcterms:created>
  <dcterms:modified xsi:type="dcterms:W3CDTF">2021-05-18T10:51:12Z</dcterms:modified>
</cp:coreProperties>
</file>