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5"/>
  </p:notesMasterIdLst>
  <p:sldIdLst>
    <p:sldId id="531" r:id="rId2"/>
    <p:sldId id="802" r:id="rId3"/>
    <p:sldId id="792" r:id="rId4"/>
    <p:sldId id="793" r:id="rId5"/>
    <p:sldId id="807" r:id="rId6"/>
    <p:sldId id="805" r:id="rId7"/>
    <p:sldId id="790" r:id="rId8"/>
    <p:sldId id="779" r:id="rId9"/>
    <p:sldId id="788" r:id="rId10"/>
    <p:sldId id="803" r:id="rId11"/>
    <p:sldId id="744" r:id="rId12"/>
    <p:sldId id="745" r:id="rId13"/>
    <p:sldId id="746" r:id="rId14"/>
    <p:sldId id="747" r:id="rId15"/>
    <p:sldId id="804" r:id="rId16"/>
    <p:sldId id="809" r:id="rId17"/>
    <p:sldId id="818" r:id="rId18"/>
    <p:sldId id="819" r:id="rId19"/>
    <p:sldId id="820" r:id="rId20"/>
    <p:sldId id="821" r:id="rId21"/>
    <p:sldId id="822" r:id="rId22"/>
    <p:sldId id="827" r:id="rId23"/>
    <p:sldId id="828" r:id="rId24"/>
    <p:sldId id="829" r:id="rId25"/>
    <p:sldId id="831" r:id="rId26"/>
    <p:sldId id="832" r:id="rId27"/>
    <p:sldId id="833" r:id="rId28"/>
    <p:sldId id="867" r:id="rId29"/>
    <p:sldId id="840" r:id="rId30"/>
    <p:sldId id="874" r:id="rId31"/>
    <p:sldId id="841" r:id="rId32"/>
    <p:sldId id="868" r:id="rId33"/>
    <p:sldId id="869" r:id="rId34"/>
    <p:sldId id="870" r:id="rId35"/>
    <p:sldId id="871" r:id="rId36"/>
    <p:sldId id="846" r:id="rId37"/>
    <p:sldId id="847" r:id="rId38"/>
    <p:sldId id="848" r:id="rId39"/>
    <p:sldId id="850" r:id="rId40"/>
    <p:sldId id="861" r:id="rId41"/>
    <p:sldId id="862" r:id="rId42"/>
    <p:sldId id="873" r:id="rId43"/>
    <p:sldId id="865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ente" initials="C" lastIdx="1" clrIdx="0">
    <p:extLst>
      <p:ext uri="{19B8F6BF-5375-455C-9EA6-DF929625EA0E}">
        <p15:presenceInfo xmlns:p15="http://schemas.microsoft.com/office/powerpoint/2012/main" userId="37fa24d73e02e0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2441"/>
  </p:normalViewPr>
  <p:slideViewPr>
    <p:cSldViewPr snapToGrid="0" snapToObjects="1">
      <p:cViewPr varScale="1">
        <p:scale>
          <a:sx n="75" d="100"/>
          <a:sy n="75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oleObject" Target="file:///C:\Users\Cliente1\Desktop\STEWARDSHIP\Formul&#225;rios%20Autoavalia&#231;&#227;o%20ATB%20-%20PIAU&#205;%202019.xls" TargetMode="Externa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 /><Relationship Id="rId1" Type="http://schemas.openxmlformats.org/officeDocument/2006/relationships/oleObject" Target="file:///C:\Users\Cliente1\Desktop\STEWARDSHIP\Formul&#225;rios%20Autoavalia&#231;&#227;o%20ATB%20-%20PIAU&#205;%202019.xls" TargetMode="Externa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 /><Relationship Id="rId1" Type="http://schemas.openxmlformats.org/officeDocument/2006/relationships/oleObject" Target="file:///C:\Users\Cliente1\Desktop\STEWARDSHIP\Formul&#225;rios%20Autoavalia&#231;&#227;o%20ATB%20-%20PIAU&#205;%202019.xls" TargetMode="Externa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 /><Relationship Id="rId1" Type="http://schemas.openxmlformats.org/officeDocument/2006/relationships/oleObject" Target="file:///C:\Users\Cliente1\Desktop\STEWARDSHIP\Formul&#225;rios%20Autoavalia&#231;&#227;o%20ATB%20-%20PIAU&#205;%202019.xls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75865479723046"/>
          <c:y val="0.20158730158730159"/>
          <c:w val="0.44510385756676557"/>
          <c:h val="0.7142857142857143"/>
        </c:manualLayout>
      </c:layout>
      <c:pieChart>
        <c:varyColors val="1"/>
        <c:ser>
          <c:idx val="0"/>
          <c:order val="0"/>
          <c:tx>
            <c:strRef>
              <c:f>graficos!$B$12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66699"/>
            </a:solidFill>
            <a:ln w="2540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0DE-41A4-87A4-1876A4161B0D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A0DE-41A4-87A4-1876A4161B0D}"/>
              </c:ext>
            </c:extLst>
          </c:dPt>
          <c:dLbls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graficos!$A$13:$A$14</c:f>
              <c:strCache>
                <c:ptCount val="2"/>
                <c:pt idx="0">
                  <c:v>PREENCERAM</c:v>
                </c:pt>
                <c:pt idx="1">
                  <c:v>NÃO PREENCHERAM</c:v>
                </c:pt>
              </c:strCache>
            </c:strRef>
          </c:cat>
          <c:val>
            <c:numRef>
              <c:f>graficos!$B$13:$B$14</c:f>
              <c:numCache>
                <c:formatCode>General</c:formatCode>
                <c:ptCount val="2"/>
                <c:pt idx="0">
                  <c:v>84.210526315789465</c:v>
                </c:pt>
                <c:pt idx="1">
                  <c:v>15.789473684210526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E-41A4-87A4-1876A4161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640933313716082"/>
          <c:y val="0.22683312788024063"/>
          <c:w val="0.13353115727002968"/>
          <c:h val="7.619047619047619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ADESÃO AO PREENCHIMENTO DO FORMULÁRIO DE AUTO-AVALIAÇÃO DOS PROGRAMAS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 GERENCIAMENTO DO USO DE ANTIMICROBIANOS EM UTIS ADULTO DOS HOSPITAIS DO ESTADO DO PIAUI QUANTO A NATUREZA DA INSTITUIÇÃO, EM PERCENTUAL - 2019</a:t>
            </a:r>
          </a:p>
        </c:rich>
      </c:tx>
      <c:layout>
        <c:manualLayout>
          <c:xMode val="edge"/>
          <c:yMode val="edge"/>
          <c:x val="9.4358431073796031E-2"/>
          <c:y val="1.40343132087301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87932739861523"/>
          <c:y val="0.12698412698412698"/>
          <c:w val="0.82195845697329373"/>
          <c:h val="0.763492063492063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graficos!$B$7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66699"/>
            </a:solidFill>
            <a:ln w="25400">
              <a:noFill/>
            </a:ln>
          </c:spPr>
          <c:invertIfNegative val="0"/>
          <c:cat>
            <c:strRef>
              <c:f>graficos!$A$8:$A$10</c:f>
              <c:strCache>
                <c:ptCount val="3"/>
                <c:pt idx="0">
                  <c:v>filantrópico</c:v>
                </c:pt>
                <c:pt idx="1">
                  <c:v>privado</c:v>
                </c:pt>
                <c:pt idx="2">
                  <c:v>público</c:v>
                </c:pt>
              </c:strCache>
            </c:strRef>
          </c:cat>
          <c:val>
            <c:numRef>
              <c:f>graficos!$B$8:$B$10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E-41BC-B33A-DD24F4E74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159296"/>
        <c:axId val="72094464"/>
      </c:barChart>
      <c:catAx>
        <c:axId val="6315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94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094464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59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6043521266073195"/>
          <c:y val="0.53174603174603174"/>
          <c:w val="3.0662710187932742E-2"/>
          <c:h val="3.80952380952380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41501976284586"/>
          <c:y val="8.5578446909667191E-2"/>
          <c:w val="0.51581027667984192"/>
          <c:h val="0.82725832012678291"/>
        </c:manualLayout>
      </c:layout>
      <c:pieChart>
        <c:varyColors val="1"/>
        <c:ser>
          <c:idx val="0"/>
          <c:order val="0"/>
          <c:spPr>
            <a:solidFill>
              <a:srgbClr val="666699"/>
            </a:solidFill>
            <a:ln w="2540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69-4EEF-9176-2376132765C2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1069-4EEF-9176-2376132765C2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1069-4EEF-9176-2376132765C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9-4EEF-9176-2376132765C2}"/>
                </c:ext>
              </c:extLst>
            </c:dLbl>
            <c:dLbl>
              <c:idx val="1"/>
              <c:layout>
                <c:manualLayout>
                  <c:x val="3.1278112446644329E-2"/>
                  <c:y val="9.765244422350417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69-4EEF-9176-2376132765C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graficos!$H$1:$H$3</c:f>
              <c:strCache>
                <c:ptCount val="3"/>
                <c:pt idx="0">
                  <c:v>HOSPITAL POSSUI PROGRAMA DE GERENCIAMENTO DO USO DE ANTIMICROBIANOS</c:v>
                </c:pt>
                <c:pt idx="1">
                  <c:v>SIM</c:v>
                </c:pt>
                <c:pt idx="2">
                  <c:v>NÃO</c:v>
                </c:pt>
              </c:strCache>
            </c:strRef>
          </c:cat>
          <c:val>
            <c:numRef>
              <c:f>graficos!$I$1:$I$3</c:f>
              <c:numCache>
                <c:formatCode>General</c:formatCode>
                <c:ptCount val="3"/>
                <c:pt idx="1">
                  <c:v>56.25</c:v>
                </c:pt>
                <c:pt idx="2">
                  <c:v>43.75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69-4EEF-9176-237613276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94466403162055335"/>
          <c:y val="0.46117274167987321"/>
          <c:w val="4.6442687747035576E-2"/>
          <c:h val="7.606973058637084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68379446640317"/>
          <c:y val="8.5578446909667191E-2"/>
          <c:w val="0.51581027667984192"/>
          <c:h val="0.82725832012678291"/>
        </c:manualLayout>
      </c:layout>
      <c:pieChart>
        <c:varyColors val="1"/>
        <c:ser>
          <c:idx val="0"/>
          <c:order val="0"/>
          <c:spPr>
            <a:solidFill>
              <a:srgbClr val="666699"/>
            </a:solidFill>
            <a:ln w="2540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4AB-4A8F-B328-34787122B40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94AB-4A8F-B328-34787122B409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94AB-4A8F-B328-34787122B40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94AB-4A8F-B328-34787122B40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graficos!$A$17:$A$20</c:f>
              <c:strCache>
                <c:ptCount val="4"/>
                <c:pt idx="0">
                  <c:v>TIPO DE LABORATÓRIO DE MICROBIOLOGIA</c:v>
                </c:pt>
                <c:pt idx="1">
                  <c:v>PRÓPRIO</c:v>
                </c:pt>
                <c:pt idx="2">
                  <c:v>TER EIRIZADO</c:v>
                </c:pt>
                <c:pt idx="3">
                  <c:v>NÃO POSSUI</c:v>
                </c:pt>
              </c:strCache>
            </c:strRef>
          </c:cat>
          <c:val>
            <c:numRef>
              <c:f>graficos!$B$17:$B$20</c:f>
              <c:numCache>
                <c:formatCode>General</c:formatCode>
                <c:ptCount val="4"/>
                <c:pt idx="1">
                  <c:v>18.75</c:v>
                </c:pt>
                <c:pt idx="2">
                  <c:v>68.75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AB-4A8F-B328-34787122B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31407779426621"/>
          <c:y val="0.27119091044325516"/>
          <c:w val="0.32378072851190404"/>
          <c:h val="0.302501522430863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0CAAC-7579-4F13-B958-0DDAE41C819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DE82FEA9-0C49-445A-A194-AE48C0DB025F}">
      <dgm:prSet phldrT="[Texto]"/>
      <dgm:spPr/>
      <dgm:t>
        <a:bodyPr/>
        <a:lstStyle/>
        <a:p>
          <a:r>
            <a:rPr lang="pt-BR" dirty="0"/>
            <a:t>Diretriz Nacional  para elaboração do PGUASS, 2017 (GVIMS e GGTES- Anvisa)</a:t>
          </a:r>
        </a:p>
      </dgm:t>
    </dgm:pt>
    <dgm:pt modelId="{9AD26763-E862-4D2B-AD20-D7BA1FEAE263}" type="parTrans" cxnId="{D9B28A46-134E-4A09-8ADF-133BF19D0481}">
      <dgm:prSet/>
      <dgm:spPr/>
      <dgm:t>
        <a:bodyPr/>
        <a:lstStyle/>
        <a:p>
          <a:endParaRPr lang="pt-BR"/>
        </a:p>
      </dgm:t>
    </dgm:pt>
    <dgm:pt modelId="{59E61A2D-6F91-45CE-8C95-719F4FBB63AA}" type="sibTrans" cxnId="{D9B28A46-134E-4A09-8ADF-133BF19D0481}">
      <dgm:prSet/>
      <dgm:spPr/>
      <dgm:t>
        <a:bodyPr/>
        <a:lstStyle/>
        <a:p>
          <a:endParaRPr lang="pt-BR"/>
        </a:p>
      </dgm:t>
    </dgm:pt>
    <dgm:pt modelId="{DACB95F7-4368-4E79-B630-7FE62C0A0C04}">
      <dgm:prSet phldrT="[Texto]"/>
      <dgm:spPr/>
      <dgm:t>
        <a:bodyPr/>
        <a:lstStyle/>
        <a:p>
          <a:r>
            <a:rPr lang="pt-BR" dirty="0"/>
            <a:t>Plano de Ação da Vigilância Sanitária em Resistência aos Antimicrobianos (Anvisa)</a:t>
          </a:r>
        </a:p>
      </dgm:t>
    </dgm:pt>
    <dgm:pt modelId="{F1558C68-DEE5-45F0-83F4-0C379F132CD9}" type="parTrans" cxnId="{F2FF3D9F-D8E3-4BBA-B01D-AEBBDA8B0DF7}">
      <dgm:prSet/>
      <dgm:spPr/>
      <dgm:t>
        <a:bodyPr/>
        <a:lstStyle/>
        <a:p>
          <a:endParaRPr lang="pt-BR"/>
        </a:p>
      </dgm:t>
    </dgm:pt>
    <dgm:pt modelId="{4D857ED9-4B01-4501-9B5C-EC849C2D9C58}" type="sibTrans" cxnId="{F2FF3D9F-D8E3-4BBA-B01D-AEBBDA8B0DF7}">
      <dgm:prSet/>
      <dgm:spPr/>
      <dgm:t>
        <a:bodyPr/>
        <a:lstStyle/>
        <a:p>
          <a:endParaRPr lang="pt-BR"/>
        </a:p>
      </dgm:t>
    </dgm:pt>
    <dgm:pt modelId="{3A4D7EB9-983F-47A9-9423-D0B34B7BE15E}">
      <dgm:prSet phldrT="[Texto]"/>
      <dgm:spPr/>
      <dgm:t>
        <a:bodyPr/>
        <a:lstStyle/>
        <a:p>
          <a:r>
            <a:rPr lang="pt-BR" dirty="0"/>
            <a:t>Plano Nacional para a Prevenção e o Controle da Resistencia Microbiana nos Serviços de Saúde, 2017 (Anvisa)</a:t>
          </a:r>
        </a:p>
      </dgm:t>
    </dgm:pt>
    <dgm:pt modelId="{3124DC2B-2FF8-48A3-A997-B978A9493AE6}" type="parTrans" cxnId="{92CD4D9B-6022-4E60-B79A-5972995102E2}">
      <dgm:prSet/>
      <dgm:spPr/>
      <dgm:t>
        <a:bodyPr/>
        <a:lstStyle/>
        <a:p>
          <a:endParaRPr lang="pt-BR"/>
        </a:p>
      </dgm:t>
    </dgm:pt>
    <dgm:pt modelId="{D72CE2AE-C555-4A93-B66D-380D76E73FED}" type="sibTrans" cxnId="{92CD4D9B-6022-4E60-B79A-5972995102E2}">
      <dgm:prSet/>
      <dgm:spPr/>
      <dgm:t>
        <a:bodyPr/>
        <a:lstStyle/>
        <a:p>
          <a:endParaRPr lang="pt-BR"/>
        </a:p>
      </dgm:t>
    </dgm:pt>
    <dgm:pt modelId="{502C431F-F133-4A09-8FD4-286C3DA77B28}">
      <dgm:prSet phldrT="[Texto]"/>
      <dgm:spPr/>
      <dgm:t>
        <a:bodyPr/>
        <a:lstStyle/>
        <a:p>
          <a:r>
            <a:rPr lang="pt-BR" dirty="0"/>
            <a:t>Plano de Ação Global sobre Resistência aos antimicrobianos, 2015 (OMS) </a:t>
          </a:r>
        </a:p>
      </dgm:t>
    </dgm:pt>
    <dgm:pt modelId="{0F7C1E8D-5ADD-4414-B4C0-381394F3AB51}" type="parTrans" cxnId="{1CFD181C-A03C-4B51-9171-ABB60CE0BB88}">
      <dgm:prSet/>
      <dgm:spPr/>
      <dgm:t>
        <a:bodyPr/>
        <a:lstStyle/>
        <a:p>
          <a:endParaRPr lang="pt-BR"/>
        </a:p>
      </dgm:t>
    </dgm:pt>
    <dgm:pt modelId="{3E8A7323-2A57-475A-9E90-2028FB08A586}" type="sibTrans" cxnId="{1CFD181C-A03C-4B51-9171-ABB60CE0BB88}">
      <dgm:prSet/>
      <dgm:spPr/>
      <dgm:t>
        <a:bodyPr/>
        <a:lstStyle/>
        <a:p>
          <a:endParaRPr lang="pt-BR"/>
        </a:p>
      </dgm:t>
    </dgm:pt>
    <dgm:pt modelId="{D122F4F0-DD33-4329-B6D6-C8CA9D6784D7}" type="pres">
      <dgm:prSet presAssocID="{4D50CAAC-7579-4F13-B958-0DDAE41C819A}" presName="composite" presStyleCnt="0">
        <dgm:presLayoutVars>
          <dgm:chMax val="5"/>
          <dgm:dir/>
          <dgm:resizeHandles val="exact"/>
        </dgm:presLayoutVars>
      </dgm:prSet>
      <dgm:spPr/>
    </dgm:pt>
    <dgm:pt modelId="{34F5AF02-361C-431B-9997-5F456920195D}" type="pres">
      <dgm:prSet presAssocID="{DE82FEA9-0C49-445A-A194-AE48C0DB025F}" presName="circle1" presStyleLbl="lnNode1" presStyleIdx="0" presStyleCnt="4"/>
      <dgm:spPr/>
    </dgm:pt>
    <dgm:pt modelId="{65282508-642F-4659-B230-123CD7D9786F}" type="pres">
      <dgm:prSet presAssocID="{DE82FEA9-0C49-445A-A194-AE48C0DB025F}" presName="text1" presStyleLbl="revTx" presStyleIdx="0" presStyleCnt="4">
        <dgm:presLayoutVars>
          <dgm:bulletEnabled val="1"/>
        </dgm:presLayoutVars>
      </dgm:prSet>
      <dgm:spPr/>
    </dgm:pt>
    <dgm:pt modelId="{20C47D8E-18A6-4785-8EEF-79E2578E0A19}" type="pres">
      <dgm:prSet presAssocID="{DE82FEA9-0C49-445A-A194-AE48C0DB025F}" presName="line1" presStyleLbl="callout" presStyleIdx="0" presStyleCnt="8"/>
      <dgm:spPr/>
    </dgm:pt>
    <dgm:pt modelId="{553DD196-93D7-4A8C-AA19-9667D0F47993}" type="pres">
      <dgm:prSet presAssocID="{DE82FEA9-0C49-445A-A194-AE48C0DB025F}" presName="d1" presStyleLbl="callout" presStyleIdx="1" presStyleCnt="8"/>
      <dgm:spPr/>
    </dgm:pt>
    <dgm:pt modelId="{367C3C2B-A4D7-4C23-8617-DD7CA22B6404}" type="pres">
      <dgm:prSet presAssocID="{DACB95F7-4368-4E79-B630-7FE62C0A0C04}" presName="circle2" presStyleLbl="lnNode1" presStyleIdx="1" presStyleCnt="4"/>
      <dgm:spPr/>
    </dgm:pt>
    <dgm:pt modelId="{6649E2D3-761D-48A9-B50A-DD5B88FE7121}" type="pres">
      <dgm:prSet presAssocID="{DACB95F7-4368-4E79-B630-7FE62C0A0C04}" presName="text2" presStyleLbl="revTx" presStyleIdx="1" presStyleCnt="4">
        <dgm:presLayoutVars>
          <dgm:bulletEnabled val="1"/>
        </dgm:presLayoutVars>
      </dgm:prSet>
      <dgm:spPr/>
    </dgm:pt>
    <dgm:pt modelId="{483D1ABB-96AD-4682-9B3E-064FCED2AA44}" type="pres">
      <dgm:prSet presAssocID="{DACB95F7-4368-4E79-B630-7FE62C0A0C04}" presName="line2" presStyleLbl="callout" presStyleIdx="2" presStyleCnt="8"/>
      <dgm:spPr/>
    </dgm:pt>
    <dgm:pt modelId="{EE1BA599-4E04-4536-9930-202E36EA682A}" type="pres">
      <dgm:prSet presAssocID="{DACB95F7-4368-4E79-B630-7FE62C0A0C04}" presName="d2" presStyleLbl="callout" presStyleIdx="3" presStyleCnt="8"/>
      <dgm:spPr/>
    </dgm:pt>
    <dgm:pt modelId="{D8BBB889-742F-4D8A-903F-79C9D413E416}" type="pres">
      <dgm:prSet presAssocID="{3A4D7EB9-983F-47A9-9423-D0B34B7BE15E}" presName="circle3" presStyleLbl="lnNode1" presStyleIdx="2" presStyleCnt="4"/>
      <dgm:spPr/>
    </dgm:pt>
    <dgm:pt modelId="{6D915189-A3A2-41F5-AC2A-6F76765FA994}" type="pres">
      <dgm:prSet presAssocID="{3A4D7EB9-983F-47A9-9423-D0B34B7BE15E}" presName="text3" presStyleLbl="revTx" presStyleIdx="2" presStyleCnt="4">
        <dgm:presLayoutVars>
          <dgm:bulletEnabled val="1"/>
        </dgm:presLayoutVars>
      </dgm:prSet>
      <dgm:spPr/>
    </dgm:pt>
    <dgm:pt modelId="{8E8EA5AC-C9E5-4795-AA43-6B68946A8C1C}" type="pres">
      <dgm:prSet presAssocID="{3A4D7EB9-983F-47A9-9423-D0B34B7BE15E}" presName="line3" presStyleLbl="callout" presStyleIdx="4" presStyleCnt="8"/>
      <dgm:spPr/>
    </dgm:pt>
    <dgm:pt modelId="{8494CE69-4AF4-49A6-BD66-29A86FE4F07B}" type="pres">
      <dgm:prSet presAssocID="{3A4D7EB9-983F-47A9-9423-D0B34B7BE15E}" presName="d3" presStyleLbl="callout" presStyleIdx="5" presStyleCnt="8"/>
      <dgm:spPr/>
    </dgm:pt>
    <dgm:pt modelId="{8346DE46-0486-4899-8A25-3F4435EBC803}" type="pres">
      <dgm:prSet presAssocID="{502C431F-F133-4A09-8FD4-286C3DA77B28}" presName="circle4" presStyleLbl="lnNode1" presStyleIdx="3" presStyleCnt="4"/>
      <dgm:spPr/>
    </dgm:pt>
    <dgm:pt modelId="{FC3A05E1-71C7-46FC-A994-7E999A1B4BFB}" type="pres">
      <dgm:prSet presAssocID="{502C431F-F133-4A09-8FD4-286C3DA77B28}" presName="text4" presStyleLbl="revTx" presStyleIdx="3" presStyleCnt="4">
        <dgm:presLayoutVars>
          <dgm:bulletEnabled val="1"/>
        </dgm:presLayoutVars>
      </dgm:prSet>
      <dgm:spPr/>
    </dgm:pt>
    <dgm:pt modelId="{4AE957FE-5B54-4578-81CA-03DF78C41C43}" type="pres">
      <dgm:prSet presAssocID="{502C431F-F133-4A09-8FD4-286C3DA77B28}" presName="line4" presStyleLbl="callout" presStyleIdx="6" presStyleCnt="8"/>
      <dgm:spPr/>
    </dgm:pt>
    <dgm:pt modelId="{73B9FE97-42B6-4C39-86BB-BB23D38B7F75}" type="pres">
      <dgm:prSet presAssocID="{502C431F-F133-4A09-8FD4-286C3DA77B28}" presName="d4" presStyleLbl="callout" presStyleIdx="7" presStyleCnt="8"/>
      <dgm:spPr/>
    </dgm:pt>
  </dgm:ptLst>
  <dgm:cxnLst>
    <dgm:cxn modelId="{21D10F06-FAB8-4BA2-8E90-A578BD32DCA5}" type="presOf" srcId="{DE82FEA9-0C49-445A-A194-AE48C0DB025F}" destId="{65282508-642F-4659-B230-123CD7D9786F}" srcOrd="0" destOrd="0" presId="urn:microsoft.com/office/officeart/2005/8/layout/target1"/>
    <dgm:cxn modelId="{1CFD181C-A03C-4B51-9171-ABB60CE0BB88}" srcId="{4D50CAAC-7579-4F13-B958-0DDAE41C819A}" destId="{502C431F-F133-4A09-8FD4-286C3DA77B28}" srcOrd="3" destOrd="0" parTransId="{0F7C1E8D-5ADD-4414-B4C0-381394F3AB51}" sibTransId="{3E8A7323-2A57-475A-9E90-2028FB08A586}"/>
    <dgm:cxn modelId="{D9B28A46-134E-4A09-8ADF-133BF19D0481}" srcId="{4D50CAAC-7579-4F13-B958-0DDAE41C819A}" destId="{DE82FEA9-0C49-445A-A194-AE48C0DB025F}" srcOrd="0" destOrd="0" parTransId="{9AD26763-E862-4D2B-AD20-D7BA1FEAE263}" sibTransId="{59E61A2D-6F91-45CE-8C95-719F4FBB63AA}"/>
    <dgm:cxn modelId="{FD829356-ED6E-416A-86AD-85B7A1898AF8}" type="presOf" srcId="{DACB95F7-4368-4E79-B630-7FE62C0A0C04}" destId="{6649E2D3-761D-48A9-B50A-DD5B88FE7121}" srcOrd="0" destOrd="0" presId="urn:microsoft.com/office/officeart/2005/8/layout/target1"/>
    <dgm:cxn modelId="{D7065A79-48A5-4400-9997-AD7311B4AD98}" type="presOf" srcId="{4D50CAAC-7579-4F13-B958-0DDAE41C819A}" destId="{D122F4F0-DD33-4329-B6D6-C8CA9D6784D7}" srcOrd="0" destOrd="0" presId="urn:microsoft.com/office/officeart/2005/8/layout/target1"/>
    <dgm:cxn modelId="{92CD4D9B-6022-4E60-B79A-5972995102E2}" srcId="{4D50CAAC-7579-4F13-B958-0DDAE41C819A}" destId="{3A4D7EB9-983F-47A9-9423-D0B34B7BE15E}" srcOrd="2" destOrd="0" parTransId="{3124DC2B-2FF8-48A3-A997-B978A9493AE6}" sibTransId="{D72CE2AE-C555-4A93-B66D-380D76E73FED}"/>
    <dgm:cxn modelId="{F2FF3D9F-D8E3-4BBA-B01D-AEBBDA8B0DF7}" srcId="{4D50CAAC-7579-4F13-B958-0DDAE41C819A}" destId="{DACB95F7-4368-4E79-B630-7FE62C0A0C04}" srcOrd="1" destOrd="0" parTransId="{F1558C68-DEE5-45F0-83F4-0C379F132CD9}" sibTransId="{4D857ED9-4B01-4501-9B5C-EC849C2D9C58}"/>
    <dgm:cxn modelId="{B42BD2B9-60A5-4FD8-AD1B-75576BF478B1}" type="presOf" srcId="{502C431F-F133-4A09-8FD4-286C3DA77B28}" destId="{FC3A05E1-71C7-46FC-A994-7E999A1B4BFB}" srcOrd="0" destOrd="0" presId="urn:microsoft.com/office/officeart/2005/8/layout/target1"/>
    <dgm:cxn modelId="{C2609AC3-BA4A-4E4C-A8ED-E45DE6B933A8}" type="presOf" srcId="{3A4D7EB9-983F-47A9-9423-D0B34B7BE15E}" destId="{6D915189-A3A2-41F5-AC2A-6F76765FA994}" srcOrd="0" destOrd="0" presId="urn:microsoft.com/office/officeart/2005/8/layout/target1"/>
    <dgm:cxn modelId="{70766113-C855-41E3-8DD6-0B1DB227D37A}" type="presParOf" srcId="{D122F4F0-DD33-4329-B6D6-C8CA9D6784D7}" destId="{34F5AF02-361C-431B-9997-5F456920195D}" srcOrd="0" destOrd="0" presId="urn:microsoft.com/office/officeart/2005/8/layout/target1"/>
    <dgm:cxn modelId="{3C447737-F354-45B3-B175-224066B4D2AD}" type="presParOf" srcId="{D122F4F0-DD33-4329-B6D6-C8CA9D6784D7}" destId="{65282508-642F-4659-B230-123CD7D9786F}" srcOrd="1" destOrd="0" presId="urn:microsoft.com/office/officeart/2005/8/layout/target1"/>
    <dgm:cxn modelId="{66544389-BF9F-4E44-B436-B379FB218DBD}" type="presParOf" srcId="{D122F4F0-DD33-4329-B6D6-C8CA9D6784D7}" destId="{20C47D8E-18A6-4785-8EEF-79E2578E0A19}" srcOrd="2" destOrd="0" presId="urn:microsoft.com/office/officeart/2005/8/layout/target1"/>
    <dgm:cxn modelId="{D818D959-BF18-496B-B8F6-093A9A0CA0CB}" type="presParOf" srcId="{D122F4F0-DD33-4329-B6D6-C8CA9D6784D7}" destId="{553DD196-93D7-4A8C-AA19-9667D0F47993}" srcOrd="3" destOrd="0" presId="urn:microsoft.com/office/officeart/2005/8/layout/target1"/>
    <dgm:cxn modelId="{C89E7A9C-5EAF-41EA-8561-BA68EF3496EC}" type="presParOf" srcId="{D122F4F0-DD33-4329-B6D6-C8CA9D6784D7}" destId="{367C3C2B-A4D7-4C23-8617-DD7CA22B6404}" srcOrd="4" destOrd="0" presId="urn:microsoft.com/office/officeart/2005/8/layout/target1"/>
    <dgm:cxn modelId="{01D3E24C-70AD-402F-99F4-F67D1632462D}" type="presParOf" srcId="{D122F4F0-DD33-4329-B6D6-C8CA9D6784D7}" destId="{6649E2D3-761D-48A9-B50A-DD5B88FE7121}" srcOrd="5" destOrd="0" presId="urn:microsoft.com/office/officeart/2005/8/layout/target1"/>
    <dgm:cxn modelId="{4DEC868E-EC3E-4950-9120-C959D56BB05D}" type="presParOf" srcId="{D122F4F0-DD33-4329-B6D6-C8CA9D6784D7}" destId="{483D1ABB-96AD-4682-9B3E-064FCED2AA44}" srcOrd="6" destOrd="0" presId="urn:microsoft.com/office/officeart/2005/8/layout/target1"/>
    <dgm:cxn modelId="{A0685F4E-BB95-4962-9914-1968F8959546}" type="presParOf" srcId="{D122F4F0-DD33-4329-B6D6-C8CA9D6784D7}" destId="{EE1BA599-4E04-4536-9930-202E36EA682A}" srcOrd="7" destOrd="0" presId="urn:microsoft.com/office/officeart/2005/8/layout/target1"/>
    <dgm:cxn modelId="{0A613B69-6BD8-4BEB-9B8B-6DB50781611A}" type="presParOf" srcId="{D122F4F0-DD33-4329-B6D6-C8CA9D6784D7}" destId="{D8BBB889-742F-4D8A-903F-79C9D413E416}" srcOrd="8" destOrd="0" presId="urn:microsoft.com/office/officeart/2005/8/layout/target1"/>
    <dgm:cxn modelId="{E5821D3D-CE51-479D-A2F7-C9D6335632C7}" type="presParOf" srcId="{D122F4F0-DD33-4329-B6D6-C8CA9D6784D7}" destId="{6D915189-A3A2-41F5-AC2A-6F76765FA994}" srcOrd="9" destOrd="0" presId="urn:microsoft.com/office/officeart/2005/8/layout/target1"/>
    <dgm:cxn modelId="{2881F67E-D213-4DF0-BB4B-CBCA85D0B966}" type="presParOf" srcId="{D122F4F0-DD33-4329-B6D6-C8CA9D6784D7}" destId="{8E8EA5AC-C9E5-4795-AA43-6B68946A8C1C}" srcOrd="10" destOrd="0" presId="urn:microsoft.com/office/officeart/2005/8/layout/target1"/>
    <dgm:cxn modelId="{936976C7-3139-4BEE-8811-ACF464744754}" type="presParOf" srcId="{D122F4F0-DD33-4329-B6D6-C8CA9D6784D7}" destId="{8494CE69-4AF4-49A6-BD66-29A86FE4F07B}" srcOrd="11" destOrd="0" presId="urn:microsoft.com/office/officeart/2005/8/layout/target1"/>
    <dgm:cxn modelId="{6E5B8D03-349F-4785-AAB0-9CC4CF87F003}" type="presParOf" srcId="{D122F4F0-DD33-4329-B6D6-C8CA9D6784D7}" destId="{8346DE46-0486-4899-8A25-3F4435EBC803}" srcOrd="12" destOrd="0" presId="urn:microsoft.com/office/officeart/2005/8/layout/target1"/>
    <dgm:cxn modelId="{35238009-A269-42A0-A7BB-F10FFE2B300A}" type="presParOf" srcId="{D122F4F0-DD33-4329-B6D6-C8CA9D6784D7}" destId="{FC3A05E1-71C7-46FC-A994-7E999A1B4BFB}" srcOrd="13" destOrd="0" presId="urn:microsoft.com/office/officeart/2005/8/layout/target1"/>
    <dgm:cxn modelId="{E9750497-2F98-46D3-BD62-6D00C1C4432A}" type="presParOf" srcId="{D122F4F0-DD33-4329-B6D6-C8CA9D6784D7}" destId="{4AE957FE-5B54-4578-81CA-03DF78C41C43}" srcOrd="14" destOrd="0" presId="urn:microsoft.com/office/officeart/2005/8/layout/target1"/>
    <dgm:cxn modelId="{CA5E6C0E-AD82-4174-A8EF-293A2252FB21}" type="presParOf" srcId="{D122F4F0-DD33-4329-B6D6-C8CA9D6784D7}" destId="{73B9FE97-42B6-4C39-86BB-BB23D38B7F75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B1ABE-0193-40D0-A266-D6BB2CC8E31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50BB82-D132-4869-8325-D36C6576574C}">
      <dgm:prSet phldrT="[Texto]"/>
      <dgm:spPr/>
      <dgm:t>
        <a:bodyPr/>
        <a:lstStyle/>
        <a:p>
          <a:r>
            <a:rPr lang="pt-BR" dirty="0"/>
            <a:t>987</a:t>
          </a:r>
        </a:p>
      </dgm:t>
    </dgm:pt>
    <dgm:pt modelId="{BA58E6A1-DE88-44D1-B846-8AEB649079C6}" type="parTrans" cxnId="{80E7260B-32B0-4B17-8BFB-2DE09C1E7AEC}">
      <dgm:prSet/>
      <dgm:spPr/>
      <dgm:t>
        <a:bodyPr/>
        <a:lstStyle/>
        <a:p>
          <a:endParaRPr lang="pt-BR"/>
        </a:p>
      </dgm:t>
    </dgm:pt>
    <dgm:pt modelId="{8FFC9A28-79C5-4E25-8D94-71A6F3390021}" type="sibTrans" cxnId="{80E7260B-32B0-4B17-8BFB-2DE09C1E7AEC}">
      <dgm:prSet/>
      <dgm:spPr/>
      <dgm:t>
        <a:bodyPr/>
        <a:lstStyle/>
        <a:p>
          <a:endParaRPr lang="pt-BR"/>
        </a:p>
      </dgm:t>
    </dgm:pt>
    <dgm:pt modelId="{2F0EE976-2514-4142-B38C-C9C4DC8B4DCB}">
      <dgm:prSet phldrT="[Texto]" custT="1"/>
      <dgm:spPr/>
      <dgm:t>
        <a:bodyPr/>
        <a:lstStyle/>
        <a:p>
          <a:endParaRPr lang="pt-BR" sz="3200" dirty="0"/>
        </a:p>
        <a:p>
          <a:endParaRPr lang="pt-BR" sz="3200" dirty="0"/>
        </a:p>
        <a:p>
          <a:endParaRPr lang="pt-BR" sz="3200" dirty="0"/>
        </a:p>
        <a:p>
          <a:endParaRPr lang="pt-BR" sz="3200" dirty="0"/>
        </a:p>
        <a:p>
          <a:r>
            <a:rPr lang="pt-BR" sz="3200" dirty="0"/>
            <a:t>Amostras enviadas ao LACEN (2015 a 2020)</a:t>
          </a:r>
        </a:p>
      </dgm:t>
    </dgm:pt>
    <dgm:pt modelId="{7AEDBA3E-3E99-4097-B965-260EF76BCC26}" type="parTrans" cxnId="{23507355-FED2-434E-8FC8-7089507FC667}">
      <dgm:prSet/>
      <dgm:spPr/>
      <dgm:t>
        <a:bodyPr/>
        <a:lstStyle/>
        <a:p>
          <a:endParaRPr lang="pt-BR"/>
        </a:p>
      </dgm:t>
    </dgm:pt>
    <dgm:pt modelId="{CE9D061B-7D26-41FD-92A3-513AF235CE56}" type="sibTrans" cxnId="{23507355-FED2-434E-8FC8-7089507FC667}">
      <dgm:prSet/>
      <dgm:spPr/>
      <dgm:t>
        <a:bodyPr/>
        <a:lstStyle/>
        <a:p>
          <a:endParaRPr lang="pt-BR"/>
        </a:p>
      </dgm:t>
    </dgm:pt>
    <dgm:pt modelId="{B21EAEDF-ECE2-4895-BCB2-A82465C530D4}">
      <dgm:prSet phldrT="[Texto]"/>
      <dgm:spPr/>
      <dgm:t>
        <a:bodyPr/>
        <a:lstStyle/>
        <a:p>
          <a:r>
            <a:rPr lang="pt-BR" dirty="0"/>
            <a:t>380</a:t>
          </a:r>
        </a:p>
      </dgm:t>
    </dgm:pt>
    <dgm:pt modelId="{56053FFD-0EBE-4B51-911F-6E3986ED3658}" type="parTrans" cxnId="{8A5BF51F-598B-4F26-B8BD-9CA32FED0281}">
      <dgm:prSet/>
      <dgm:spPr/>
      <dgm:t>
        <a:bodyPr/>
        <a:lstStyle/>
        <a:p>
          <a:endParaRPr lang="pt-BR"/>
        </a:p>
      </dgm:t>
    </dgm:pt>
    <dgm:pt modelId="{6E3A1904-45AA-43BD-B3E0-84A697BFC6D6}" type="sibTrans" cxnId="{8A5BF51F-598B-4F26-B8BD-9CA32FED0281}">
      <dgm:prSet/>
      <dgm:spPr/>
      <dgm:t>
        <a:bodyPr/>
        <a:lstStyle/>
        <a:p>
          <a:endParaRPr lang="pt-BR"/>
        </a:p>
      </dgm:t>
    </dgm:pt>
    <dgm:pt modelId="{64141D0A-4EA4-4100-B9C3-2C4374DC33CD}">
      <dgm:prSet phldrT="[Texto]" custT="1"/>
      <dgm:spPr/>
      <dgm:t>
        <a:bodyPr/>
        <a:lstStyle/>
        <a:p>
          <a:endParaRPr lang="pt-BR" sz="3200" dirty="0"/>
        </a:p>
        <a:p>
          <a:endParaRPr lang="pt-BR" sz="3200" dirty="0"/>
        </a:p>
        <a:p>
          <a:endParaRPr lang="pt-BR" sz="3200" dirty="0"/>
        </a:p>
        <a:p>
          <a:endParaRPr lang="pt-BR" sz="3200" dirty="0"/>
        </a:p>
        <a:p>
          <a:r>
            <a:rPr lang="pt-BR" sz="3200" dirty="0"/>
            <a:t>Resultados de pesquisa de genes de RM em BGN</a:t>
          </a:r>
        </a:p>
      </dgm:t>
    </dgm:pt>
    <dgm:pt modelId="{19FC1B00-3C99-4B0A-B99C-EBB8ECAB7F77}" type="parTrans" cxnId="{F974788A-8BC5-49F2-AD1E-03726AD27B60}">
      <dgm:prSet/>
      <dgm:spPr/>
      <dgm:t>
        <a:bodyPr/>
        <a:lstStyle/>
        <a:p>
          <a:endParaRPr lang="pt-BR"/>
        </a:p>
      </dgm:t>
    </dgm:pt>
    <dgm:pt modelId="{7075412E-4788-4878-B78E-6B60BFDB9594}" type="sibTrans" cxnId="{F974788A-8BC5-49F2-AD1E-03726AD27B60}">
      <dgm:prSet/>
      <dgm:spPr/>
      <dgm:t>
        <a:bodyPr/>
        <a:lstStyle/>
        <a:p>
          <a:endParaRPr lang="pt-BR"/>
        </a:p>
      </dgm:t>
    </dgm:pt>
    <dgm:pt modelId="{AE64B020-CD06-4162-A06B-C9DCBC34E72F}" type="pres">
      <dgm:prSet presAssocID="{73FB1ABE-0193-40D0-A266-D6BB2CC8E319}" presName="Name0" presStyleCnt="0">
        <dgm:presLayoutVars>
          <dgm:dir/>
          <dgm:animLvl val="lvl"/>
          <dgm:resizeHandles val="exact"/>
        </dgm:presLayoutVars>
      </dgm:prSet>
      <dgm:spPr/>
    </dgm:pt>
    <dgm:pt modelId="{51B54686-63F1-4609-93D0-35F2764DC7E7}" type="pres">
      <dgm:prSet presAssocID="{9E50BB82-D132-4869-8325-D36C6576574C}" presName="compositeNode" presStyleCnt="0">
        <dgm:presLayoutVars>
          <dgm:bulletEnabled val="1"/>
        </dgm:presLayoutVars>
      </dgm:prSet>
      <dgm:spPr/>
    </dgm:pt>
    <dgm:pt modelId="{138400F2-99FE-4309-8043-7A4FB2294FD0}" type="pres">
      <dgm:prSet presAssocID="{9E50BB82-D132-4869-8325-D36C6576574C}" presName="bgRect" presStyleLbl="node1" presStyleIdx="0" presStyleCnt="2"/>
      <dgm:spPr/>
    </dgm:pt>
    <dgm:pt modelId="{904FA14D-1F56-4C8C-85F7-A39DB4ABAC8F}" type="pres">
      <dgm:prSet presAssocID="{9E50BB82-D132-4869-8325-D36C6576574C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55BF6F1C-782C-4124-8FAD-2798858D48C1}" type="pres">
      <dgm:prSet presAssocID="{9E50BB82-D132-4869-8325-D36C6576574C}" presName="childNode" presStyleLbl="node1" presStyleIdx="0" presStyleCnt="2">
        <dgm:presLayoutVars>
          <dgm:bulletEnabled val="1"/>
        </dgm:presLayoutVars>
      </dgm:prSet>
      <dgm:spPr/>
    </dgm:pt>
    <dgm:pt modelId="{CAFAD471-CF49-4156-94B8-D08E4647A902}" type="pres">
      <dgm:prSet presAssocID="{8FFC9A28-79C5-4E25-8D94-71A6F3390021}" presName="hSp" presStyleCnt="0"/>
      <dgm:spPr/>
    </dgm:pt>
    <dgm:pt modelId="{4553DEDD-AFB9-4888-A8F6-33E658AC8F51}" type="pres">
      <dgm:prSet presAssocID="{8FFC9A28-79C5-4E25-8D94-71A6F3390021}" presName="vProcSp" presStyleCnt="0"/>
      <dgm:spPr/>
    </dgm:pt>
    <dgm:pt modelId="{8FACF4BA-B6CF-4BD0-BAAD-7B4D754F417A}" type="pres">
      <dgm:prSet presAssocID="{8FFC9A28-79C5-4E25-8D94-71A6F3390021}" presName="vSp1" presStyleCnt="0"/>
      <dgm:spPr/>
    </dgm:pt>
    <dgm:pt modelId="{79EDEB54-7BBF-4B4C-8BBD-EA4A2BFCD46B}" type="pres">
      <dgm:prSet presAssocID="{8FFC9A28-79C5-4E25-8D94-71A6F3390021}" presName="simulatedConn" presStyleLbl="solidFgAcc1" presStyleIdx="0" presStyleCnt="1"/>
      <dgm:spPr/>
    </dgm:pt>
    <dgm:pt modelId="{05204DFE-1A38-4986-B22C-BE8AFC4EA5D4}" type="pres">
      <dgm:prSet presAssocID="{8FFC9A28-79C5-4E25-8D94-71A6F3390021}" presName="vSp2" presStyleCnt="0"/>
      <dgm:spPr/>
    </dgm:pt>
    <dgm:pt modelId="{CB0FD79A-D8E8-4BAE-AF22-CB5EDB4DB512}" type="pres">
      <dgm:prSet presAssocID="{8FFC9A28-79C5-4E25-8D94-71A6F3390021}" presName="sibTrans" presStyleCnt="0"/>
      <dgm:spPr/>
    </dgm:pt>
    <dgm:pt modelId="{FD47EE51-EE18-4679-8EE2-598913A97302}" type="pres">
      <dgm:prSet presAssocID="{B21EAEDF-ECE2-4895-BCB2-A82465C530D4}" presName="compositeNode" presStyleCnt="0">
        <dgm:presLayoutVars>
          <dgm:bulletEnabled val="1"/>
        </dgm:presLayoutVars>
      </dgm:prSet>
      <dgm:spPr/>
    </dgm:pt>
    <dgm:pt modelId="{0AEF7F98-C74E-4BCA-B95A-E39B47251F19}" type="pres">
      <dgm:prSet presAssocID="{B21EAEDF-ECE2-4895-BCB2-A82465C530D4}" presName="bgRect" presStyleLbl="node1" presStyleIdx="1" presStyleCnt="2"/>
      <dgm:spPr/>
    </dgm:pt>
    <dgm:pt modelId="{88B2092B-F123-4FE8-9138-3B526EA0592E}" type="pres">
      <dgm:prSet presAssocID="{B21EAEDF-ECE2-4895-BCB2-A82465C530D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CA5A9B66-B9AE-48EE-8BF7-BF2BABA4BE83}" type="pres">
      <dgm:prSet presAssocID="{B21EAEDF-ECE2-4895-BCB2-A82465C530D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0E7260B-32B0-4B17-8BFB-2DE09C1E7AEC}" srcId="{73FB1ABE-0193-40D0-A266-D6BB2CC8E319}" destId="{9E50BB82-D132-4869-8325-D36C6576574C}" srcOrd="0" destOrd="0" parTransId="{BA58E6A1-DE88-44D1-B846-8AEB649079C6}" sibTransId="{8FFC9A28-79C5-4E25-8D94-71A6F3390021}"/>
    <dgm:cxn modelId="{CFB5E613-739C-4DCD-B82B-9E6948210C37}" type="presOf" srcId="{9E50BB82-D132-4869-8325-D36C6576574C}" destId="{138400F2-99FE-4309-8043-7A4FB2294FD0}" srcOrd="0" destOrd="0" presId="urn:microsoft.com/office/officeart/2005/8/layout/hProcess7"/>
    <dgm:cxn modelId="{8A5BF51F-598B-4F26-B8BD-9CA32FED0281}" srcId="{73FB1ABE-0193-40D0-A266-D6BB2CC8E319}" destId="{B21EAEDF-ECE2-4895-BCB2-A82465C530D4}" srcOrd="1" destOrd="0" parTransId="{56053FFD-0EBE-4B51-911F-6E3986ED3658}" sibTransId="{6E3A1904-45AA-43BD-B3E0-84A697BFC6D6}"/>
    <dgm:cxn modelId="{9107FB34-7CD7-4A24-8547-1B0E789B0859}" type="presOf" srcId="{64141D0A-4EA4-4100-B9C3-2C4374DC33CD}" destId="{CA5A9B66-B9AE-48EE-8BF7-BF2BABA4BE83}" srcOrd="0" destOrd="0" presId="urn:microsoft.com/office/officeart/2005/8/layout/hProcess7"/>
    <dgm:cxn modelId="{23507355-FED2-434E-8FC8-7089507FC667}" srcId="{9E50BB82-D132-4869-8325-D36C6576574C}" destId="{2F0EE976-2514-4142-B38C-C9C4DC8B4DCB}" srcOrd="0" destOrd="0" parTransId="{7AEDBA3E-3E99-4097-B965-260EF76BCC26}" sibTransId="{CE9D061B-7D26-41FD-92A3-513AF235CE56}"/>
    <dgm:cxn modelId="{0EC92276-F21D-4E2F-9819-C16EA507312C}" type="presOf" srcId="{B21EAEDF-ECE2-4895-BCB2-A82465C530D4}" destId="{88B2092B-F123-4FE8-9138-3B526EA0592E}" srcOrd="1" destOrd="0" presId="urn:microsoft.com/office/officeart/2005/8/layout/hProcess7"/>
    <dgm:cxn modelId="{F974788A-8BC5-49F2-AD1E-03726AD27B60}" srcId="{B21EAEDF-ECE2-4895-BCB2-A82465C530D4}" destId="{64141D0A-4EA4-4100-B9C3-2C4374DC33CD}" srcOrd="0" destOrd="0" parTransId="{19FC1B00-3C99-4B0A-B99C-EBB8ECAB7F77}" sibTransId="{7075412E-4788-4878-B78E-6B60BFDB9594}"/>
    <dgm:cxn modelId="{121D77C5-343B-46BE-8437-14324CEF035E}" type="presOf" srcId="{B21EAEDF-ECE2-4895-BCB2-A82465C530D4}" destId="{0AEF7F98-C74E-4BCA-B95A-E39B47251F19}" srcOrd="0" destOrd="0" presId="urn:microsoft.com/office/officeart/2005/8/layout/hProcess7"/>
    <dgm:cxn modelId="{A26E84EA-F0CF-4A86-B5A6-5315D506488E}" type="presOf" srcId="{2F0EE976-2514-4142-B38C-C9C4DC8B4DCB}" destId="{55BF6F1C-782C-4124-8FAD-2798858D48C1}" srcOrd="0" destOrd="0" presId="urn:microsoft.com/office/officeart/2005/8/layout/hProcess7"/>
    <dgm:cxn modelId="{0C245CF9-F974-4489-B926-528611E2930B}" type="presOf" srcId="{73FB1ABE-0193-40D0-A266-D6BB2CC8E319}" destId="{AE64B020-CD06-4162-A06B-C9DCBC34E72F}" srcOrd="0" destOrd="0" presId="urn:microsoft.com/office/officeart/2005/8/layout/hProcess7"/>
    <dgm:cxn modelId="{84A6C2FE-D017-4DFE-849B-A43424466F00}" type="presOf" srcId="{9E50BB82-D132-4869-8325-D36C6576574C}" destId="{904FA14D-1F56-4C8C-85F7-A39DB4ABAC8F}" srcOrd="1" destOrd="0" presId="urn:microsoft.com/office/officeart/2005/8/layout/hProcess7"/>
    <dgm:cxn modelId="{9BB71D51-6C44-4BA5-A400-DA6CF7610C91}" type="presParOf" srcId="{AE64B020-CD06-4162-A06B-C9DCBC34E72F}" destId="{51B54686-63F1-4609-93D0-35F2764DC7E7}" srcOrd="0" destOrd="0" presId="urn:microsoft.com/office/officeart/2005/8/layout/hProcess7"/>
    <dgm:cxn modelId="{57368D9D-5559-4C92-A797-0DE4E0ADB73F}" type="presParOf" srcId="{51B54686-63F1-4609-93D0-35F2764DC7E7}" destId="{138400F2-99FE-4309-8043-7A4FB2294FD0}" srcOrd="0" destOrd="0" presId="urn:microsoft.com/office/officeart/2005/8/layout/hProcess7"/>
    <dgm:cxn modelId="{39A851D8-CF6E-450E-AB1E-8AAFB8E407A5}" type="presParOf" srcId="{51B54686-63F1-4609-93D0-35F2764DC7E7}" destId="{904FA14D-1F56-4C8C-85F7-A39DB4ABAC8F}" srcOrd="1" destOrd="0" presId="urn:microsoft.com/office/officeart/2005/8/layout/hProcess7"/>
    <dgm:cxn modelId="{D4A241E9-D1BC-43FD-86F3-50F3B0C08470}" type="presParOf" srcId="{51B54686-63F1-4609-93D0-35F2764DC7E7}" destId="{55BF6F1C-782C-4124-8FAD-2798858D48C1}" srcOrd="2" destOrd="0" presId="urn:microsoft.com/office/officeart/2005/8/layout/hProcess7"/>
    <dgm:cxn modelId="{BDDBD068-686F-45AD-8C5D-D73DD31D6934}" type="presParOf" srcId="{AE64B020-CD06-4162-A06B-C9DCBC34E72F}" destId="{CAFAD471-CF49-4156-94B8-D08E4647A902}" srcOrd="1" destOrd="0" presId="urn:microsoft.com/office/officeart/2005/8/layout/hProcess7"/>
    <dgm:cxn modelId="{FD4CF7A2-AE79-430B-8436-23DBB56FA4B6}" type="presParOf" srcId="{AE64B020-CD06-4162-A06B-C9DCBC34E72F}" destId="{4553DEDD-AFB9-4888-A8F6-33E658AC8F51}" srcOrd="2" destOrd="0" presId="urn:microsoft.com/office/officeart/2005/8/layout/hProcess7"/>
    <dgm:cxn modelId="{3945AEE1-46A2-4552-B37D-547C7B680F0C}" type="presParOf" srcId="{4553DEDD-AFB9-4888-A8F6-33E658AC8F51}" destId="{8FACF4BA-B6CF-4BD0-BAAD-7B4D754F417A}" srcOrd="0" destOrd="0" presId="urn:microsoft.com/office/officeart/2005/8/layout/hProcess7"/>
    <dgm:cxn modelId="{C8148ED7-4EBE-4A7D-8684-DEAFF13BEA6B}" type="presParOf" srcId="{4553DEDD-AFB9-4888-A8F6-33E658AC8F51}" destId="{79EDEB54-7BBF-4B4C-8BBD-EA4A2BFCD46B}" srcOrd="1" destOrd="0" presId="urn:microsoft.com/office/officeart/2005/8/layout/hProcess7"/>
    <dgm:cxn modelId="{2DDD05D8-9BE7-4769-80FF-57C8D0CEAD92}" type="presParOf" srcId="{4553DEDD-AFB9-4888-A8F6-33E658AC8F51}" destId="{05204DFE-1A38-4986-B22C-BE8AFC4EA5D4}" srcOrd="2" destOrd="0" presId="urn:microsoft.com/office/officeart/2005/8/layout/hProcess7"/>
    <dgm:cxn modelId="{1A9DF565-96B0-4EC7-98B9-7DBCC9A245ED}" type="presParOf" srcId="{AE64B020-CD06-4162-A06B-C9DCBC34E72F}" destId="{CB0FD79A-D8E8-4BAE-AF22-CB5EDB4DB512}" srcOrd="3" destOrd="0" presId="urn:microsoft.com/office/officeart/2005/8/layout/hProcess7"/>
    <dgm:cxn modelId="{7A9548A4-B32F-473B-88AE-BC10A911214A}" type="presParOf" srcId="{AE64B020-CD06-4162-A06B-C9DCBC34E72F}" destId="{FD47EE51-EE18-4679-8EE2-598913A97302}" srcOrd="4" destOrd="0" presId="urn:microsoft.com/office/officeart/2005/8/layout/hProcess7"/>
    <dgm:cxn modelId="{50B56F70-1D57-481D-9B79-AB0BDC90BEC0}" type="presParOf" srcId="{FD47EE51-EE18-4679-8EE2-598913A97302}" destId="{0AEF7F98-C74E-4BCA-B95A-E39B47251F19}" srcOrd="0" destOrd="0" presId="urn:microsoft.com/office/officeart/2005/8/layout/hProcess7"/>
    <dgm:cxn modelId="{604C0A9A-5F4F-4E13-868D-2D0603B8518E}" type="presParOf" srcId="{FD47EE51-EE18-4679-8EE2-598913A97302}" destId="{88B2092B-F123-4FE8-9138-3B526EA0592E}" srcOrd="1" destOrd="0" presId="urn:microsoft.com/office/officeart/2005/8/layout/hProcess7"/>
    <dgm:cxn modelId="{ED3A52FF-9451-4F4A-BD0E-04D5384A0F55}" type="presParOf" srcId="{FD47EE51-EE18-4679-8EE2-598913A97302}" destId="{CA5A9B66-B9AE-48EE-8BF7-BF2BABA4BE8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6DE46-0486-4899-8A25-3F4435EBC803}">
      <dsp:nvSpPr>
        <dsp:cNvPr id="0" name=""/>
        <dsp:cNvSpPr/>
      </dsp:nvSpPr>
      <dsp:spPr>
        <a:xfrm>
          <a:off x="693076" y="1350149"/>
          <a:ext cx="4050450" cy="4050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B889-742F-4D8A-903F-79C9D413E416}">
      <dsp:nvSpPr>
        <dsp:cNvPr id="0" name=""/>
        <dsp:cNvSpPr/>
      </dsp:nvSpPr>
      <dsp:spPr>
        <a:xfrm>
          <a:off x="1271953" y="1929026"/>
          <a:ext cx="2892696" cy="2892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C3C2B-A4D7-4C23-8617-DD7CA22B6404}">
      <dsp:nvSpPr>
        <dsp:cNvPr id="0" name=""/>
        <dsp:cNvSpPr/>
      </dsp:nvSpPr>
      <dsp:spPr>
        <a:xfrm>
          <a:off x="1850493" y="2507566"/>
          <a:ext cx="1735617" cy="1735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5AF02-361C-431B-9997-5F456920195D}">
      <dsp:nvSpPr>
        <dsp:cNvPr id="0" name=""/>
        <dsp:cNvSpPr/>
      </dsp:nvSpPr>
      <dsp:spPr>
        <a:xfrm>
          <a:off x="2429032" y="3086105"/>
          <a:ext cx="578539" cy="57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2508-642F-4659-B230-123CD7D9786F}">
      <dsp:nvSpPr>
        <dsp:cNvPr id="0" name=""/>
        <dsp:cNvSpPr/>
      </dsp:nvSpPr>
      <dsp:spPr>
        <a:xfrm>
          <a:off x="5418601" y="0"/>
          <a:ext cx="2025225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Diretriz Nacional  para elaboração do PGUASS, 2017 (GVIMS e GGTES- Anvisa)</a:t>
          </a:r>
        </a:p>
      </dsp:txBody>
      <dsp:txXfrm>
        <a:off x="5418601" y="0"/>
        <a:ext cx="2025225" cy="968732"/>
      </dsp:txXfrm>
    </dsp:sp>
    <dsp:sp modelId="{20C47D8E-18A6-4785-8EEF-79E2578E0A19}">
      <dsp:nvSpPr>
        <dsp:cNvPr id="0" name=""/>
        <dsp:cNvSpPr/>
      </dsp:nvSpPr>
      <dsp:spPr>
        <a:xfrm>
          <a:off x="4912295" y="484366"/>
          <a:ext cx="506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D196-93D7-4A8C-AA19-9667D0F47993}">
      <dsp:nvSpPr>
        <dsp:cNvPr id="0" name=""/>
        <dsp:cNvSpPr/>
      </dsp:nvSpPr>
      <dsp:spPr>
        <a:xfrm rot="5400000">
          <a:off x="2367262" y="803339"/>
          <a:ext cx="2862318" cy="22277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9E2D3-761D-48A9-B50A-DD5B88FE7121}">
      <dsp:nvSpPr>
        <dsp:cNvPr id="0" name=""/>
        <dsp:cNvSpPr/>
      </dsp:nvSpPr>
      <dsp:spPr>
        <a:xfrm>
          <a:off x="5418601" y="968732"/>
          <a:ext cx="2025225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Plano de Ação da Vigilância Sanitária em Resistência aos Antimicrobianos (Anvisa)</a:t>
          </a:r>
        </a:p>
      </dsp:txBody>
      <dsp:txXfrm>
        <a:off x="5418601" y="968732"/>
        <a:ext cx="2025225" cy="968732"/>
      </dsp:txXfrm>
    </dsp:sp>
    <dsp:sp modelId="{483D1ABB-96AD-4682-9B3E-064FCED2AA44}">
      <dsp:nvSpPr>
        <dsp:cNvPr id="0" name=""/>
        <dsp:cNvSpPr/>
      </dsp:nvSpPr>
      <dsp:spPr>
        <a:xfrm>
          <a:off x="4912295" y="1453098"/>
          <a:ext cx="506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BA599-4E04-4536-9930-202E36EA682A}">
      <dsp:nvSpPr>
        <dsp:cNvPr id="0" name=""/>
        <dsp:cNvSpPr/>
      </dsp:nvSpPr>
      <dsp:spPr>
        <a:xfrm rot="5400000">
          <a:off x="2862768" y="1756207"/>
          <a:ext cx="2350611" cy="17450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15189-A3A2-41F5-AC2A-6F76765FA994}">
      <dsp:nvSpPr>
        <dsp:cNvPr id="0" name=""/>
        <dsp:cNvSpPr/>
      </dsp:nvSpPr>
      <dsp:spPr>
        <a:xfrm>
          <a:off x="5418601" y="1937465"/>
          <a:ext cx="2025225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Plano Nacional para a Prevenção e o Controle da Resistencia Microbiana nos Serviços de Saúde, 2017 (Anvisa)</a:t>
          </a:r>
        </a:p>
      </dsp:txBody>
      <dsp:txXfrm>
        <a:off x="5418601" y="1937465"/>
        <a:ext cx="2025225" cy="968732"/>
      </dsp:txXfrm>
    </dsp:sp>
    <dsp:sp modelId="{8E8EA5AC-C9E5-4795-AA43-6B68946A8C1C}">
      <dsp:nvSpPr>
        <dsp:cNvPr id="0" name=""/>
        <dsp:cNvSpPr/>
      </dsp:nvSpPr>
      <dsp:spPr>
        <a:xfrm>
          <a:off x="4912295" y="2421831"/>
          <a:ext cx="506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4CE69-4AF4-49A6-BD66-29A86FE4F07B}">
      <dsp:nvSpPr>
        <dsp:cNvPr id="0" name=""/>
        <dsp:cNvSpPr/>
      </dsp:nvSpPr>
      <dsp:spPr>
        <a:xfrm rot="5400000">
          <a:off x="3342408" y="2644268"/>
          <a:ext cx="1792999" cy="134677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05E1-71C7-46FC-A994-7E999A1B4BFB}">
      <dsp:nvSpPr>
        <dsp:cNvPr id="0" name=""/>
        <dsp:cNvSpPr/>
      </dsp:nvSpPr>
      <dsp:spPr>
        <a:xfrm>
          <a:off x="5418601" y="2906197"/>
          <a:ext cx="2025225" cy="96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Plano de Ação Global sobre Resistência aos antimicrobianos, 2015 (OMS) </a:t>
          </a:r>
        </a:p>
      </dsp:txBody>
      <dsp:txXfrm>
        <a:off x="5418601" y="2906197"/>
        <a:ext cx="2025225" cy="968732"/>
      </dsp:txXfrm>
    </dsp:sp>
    <dsp:sp modelId="{4AE957FE-5B54-4578-81CA-03DF78C41C43}">
      <dsp:nvSpPr>
        <dsp:cNvPr id="0" name=""/>
        <dsp:cNvSpPr/>
      </dsp:nvSpPr>
      <dsp:spPr>
        <a:xfrm>
          <a:off x="4912295" y="3390564"/>
          <a:ext cx="506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9FE97-42B6-4C39-86BB-BB23D38B7F75}">
      <dsp:nvSpPr>
        <dsp:cNvPr id="0" name=""/>
        <dsp:cNvSpPr/>
      </dsp:nvSpPr>
      <dsp:spPr>
        <a:xfrm rot="5400000">
          <a:off x="3823197" y="3535840"/>
          <a:ext cx="1232416" cy="94105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400F2-99FE-4309-8043-7A4FB2294FD0}">
      <dsp:nvSpPr>
        <dsp:cNvPr id="0" name=""/>
        <dsp:cNvSpPr/>
      </dsp:nvSpPr>
      <dsp:spPr>
        <a:xfrm>
          <a:off x="1567" y="0"/>
          <a:ext cx="3992562" cy="469053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987</a:t>
          </a:r>
        </a:p>
      </dsp:txBody>
      <dsp:txXfrm rot="16200000">
        <a:off x="-1522294" y="1523862"/>
        <a:ext cx="3846237" cy="798512"/>
      </dsp:txXfrm>
    </dsp:sp>
    <dsp:sp modelId="{55BF6F1C-782C-4124-8FAD-2798858D48C1}">
      <dsp:nvSpPr>
        <dsp:cNvPr id="0" name=""/>
        <dsp:cNvSpPr/>
      </dsp:nvSpPr>
      <dsp:spPr>
        <a:xfrm>
          <a:off x="800080" y="0"/>
          <a:ext cx="2974459" cy="4690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Amostras enviadas ao LACEN (2015 a 2020)</a:t>
          </a:r>
        </a:p>
      </dsp:txBody>
      <dsp:txXfrm>
        <a:off x="800080" y="0"/>
        <a:ext cx="2974459" cy="4690533"/>
      </dsp:txXfrm>
    </dsp:sp>
    <dsp:sp modelId="{0AEF7F98-C74E-4BCA-B95A-E39B47251F19}">
      <dsp:nvSpPr>
        <dsp:cNvPr id="0" name=""/>
        <dsp:cNvSpPr/>
      </dsp:nvSpPr>
      <dsp:spPr>
        <a:xfrm>
          <a:off x="4133869" y="0"/>
          <a:ext cx="3992562" cy="469053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 dirty="0"/>
            <a:t>380</a:t>
          </a:r>
        </a:p>
      </dsp:txBody>
      <dsp:txXfrm rot="16200000">
        <a:off x="2610007" y="1523862"/>
        <a:ext cx="3846237" cy="798512"/>
      </dsp:txXfrm>
    </dsp:sp>
    <dsp:sp modelId="{79EDEB54-7BBF-4B4C-8BBD-EA4A2BFCD46B}">
      <dsp:nvSpPr>
        <dsp:cNvPr id="0" name=""/>
        <dsp:cNvSpPr/>
      </dsp:nvSpPr>
      <dsp:spPr>
        <a:xfrm rot="5400000">
          <a:off x="3809146" y="3721893"/>
          <a:ext cx="689371" cy="5988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9B66-B9AE-48EE-8BF7-BF2BABA4BE83}">
      <dsp:nvSpPr>
        <dsp:cNvPr id="0" name=""/>
        <dsp:cNvSpPr/>
      </dsp:nvSpPr>
      <dsp:spPr>
        <a:xfrm>
          <a:off x="4932382" y="0"/>
          <a:ext cx="2974459" cy="46905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Resultados de pesquisa de genes de RM em BGN</a:t>
          </a:r>
        </a:p>
      </dsp:txBody>
      <dsp:txXfrm>
        <a:off x="4932382" y="0"/>
        <a:ext cx="2974459" cy="469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13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0.06071</cdr:x>
      <cdr:y>0.8324</cdr:y>
    </cdr:from>
    <cdr:to>
      <cdr:x>0.31243</cdr:x>
      <cdr:y>1</cdr:y>
    </cdr:to>
    <cdr:sp macro="" textlink="">
      <cdr:nvSpPr>
        <cdr:cNvPr id="2083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0863" y="2385016"/>
          <a:ext cx="1579129" cy="4801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100" b="0" i="0" u="none" strike="noStrike" baseline="0">
              <a:solidFill>
                <a:srgbClr val="000000"/>
              </a:solidFill>
              <a:latin typeface="Calibri"/>
            </a:rPr>
            <a:t>FONTE: RELATÓRIO ANVISA</a:t>
          </a:r>
        </a:p>
      </cdr:txBody>
    </cdr:sp>
  </cdr:relSizeAnchor>
  <cdr:relSizeAnchor xmlns:cdr="http://schemas.openxmlformats.org/drawingml/2006/chartDrawing">
    <cdr:from>
      <cdr:x>0.80825</cdr:x>
      <cdr:y>0.5</cdr:y>
    </cdr:from>
    <cdr:to>
      <cdr:x>1</cdr:x>
      <cdr:y>0.66819</cdr:y>
    </cdr:to>
    <cdr:sp macro="" textlink="">
      <cdr:nvSpPr>
        <cdr:cNvPr id="2084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0467" y="1432606"/>
          <a:ext cx="1202922" cy="481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400" b="0" i="0" u="none" strike="noStrike" baseline="0" dirty="0">
              <a:solidFill>
                <a:srgbClr val="FF0000"/>
              </a:solidFill>
              <a:latin typeface="Calibri"/>
            </a:rPr>
            <a:t>100%  TEM CCIH</a:t>
          </a:r>
        </a:p>
      </cdr:txBody>
    </cdr:sp>
  </cdr:relSizeAnchor>
  <cdr:relSizeAnchor xmlns:cdr="http://schemas.openxmlformats.org/drawingml/2006/chartDrawing">
    <cdr:from>
      <cdr:x>0.71091</cdr:x>
      <cdr:y>0.54857</cdr:y>
    </cdr:from>
    <cdr:to>
      <cdr:x>0.81291</cdr:x>
      <cdr:y>0.62932</cdr:y>
    </cdr:to>
    <cdr:sp macro="" textlink="">
      <cdr:nvSpPr>
        <cdr:cNvPr id="2085" name="Seta para a direita 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459824" y="1571758"/>
          <a:ext cx="639885" cy="231366"/>
        </a:xfrm>
        <a:custGeom xmlns:a="http://schemas.openxmlformats.org/drawingml/2006/main">
          <a:avLst/>
          <a:gdLst>
            <a:gd name="T0" fmla="*/ 12326 w 16384"/>
            <a:gd name="T1" fmla="*/ 0 h 16384"/>
            <a:gd name="T2" fmla="*/ 12326 w 16384"/>
            <a:gd name="T3" fmla="*/ 4096 h 16384"/>
            <a:gd name="T4" fmla="*/ 0 w 16384"/>
            <a:gd name="T5" fmla="*/ 4096 h 16384"/>
            <a:gd name="T6" fmla="*/ 0 w 16384"/>
            <a:gd name="T7" fmla="*/ 12288 h 16384"/>
            <a:gd name="T8" fmla="*/ 12326 w 16384"/>
            <a:gd name="T9" fmla="*/ 12288 h 16384"/>
            <a:gd name="T10" fmla="*/ 12326 w 16384"/>
            <a:gd name="T11" fmla="*/ 16384 h 16384"/>
            <a:gd name="T12" fmla="*/ 16384 w 16384"/>
            <a:gd name="T13" fmla="*/ 8192 h 16384"/>
            <a:gd name="T14" fmla="*/ 12326 w 16384"/>
            <a:gd name="T15" fmla="*/ 0 h 16384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</a:cxnLst>
          <a:rect l="0" t="0" r="r" b="b"/>
          <a:pathLst>
            <a:path w="16384" h="16384">
              <a:moveTo>
                <a:pt x="12326" y="0"/>
              </a:moveTo>
              <a:lnTo>
                <a:pt x="12326" y="4096"/>
              </a:lnTo>
              <a:lnTo>
                <a:pt x="0" y="4096"/>
              </a:lnTo>
              <a:lnTo>
                <a:pt x="0" y="12288"/>
              </a:lnTo>
              <a:lnTo>
                <a:pt x="12326" y="12288"/>
              </a:lnTo>
              <a:lnTo>
                <a:pt x="12326" y="16384"/>
              </a:lnTo>
              <a:lnTo>
                <a:pt x="16384" y="8192"/>
              </a:lnTo>
              <a:lnTo>
                <a:pt x="12326" y="0"/>
              </a:lnTo>
              <a:close/>
            </a:path>
          </a:pathLst>
        </a:custGeom>
        <a:solidFill xmlns:a="http://schemas.openxmlformats.org/drawingml/2006/main">
          <a:srgbClr xmlns:mc="http://schemas.openxmlformats.org/markup-compatibility/2006" xmlns:a14="http://schemas.microsoft.com/office/drawing/2010/main" val="666699" mc:Ignorable="a14" a14:legacySpreadsheetColorIndex="54"/>
        </a:solidFill>
        <a:ln xmlns:a="http://schemas.openxmlformats.org/drawingml/2006/main" w="24765" cap="flat">
          <a:solidFill>
            <a:srgbClr xmlns:mc="http://schemas.openxmlformats.org/markup-compatibility/2006" xmlns:a14="http://schemas.microsoft.com/office/drawing/2010/main" val="333399" mc:Ignorable="a14" a14:legacySpreadsheetColorIndex="62"/>
          </a:solidFill>
          <a:prstDash val="solid"/>
          <a:round/>
          <a:headEnd/>
          <a:tailEnd/>
        </a:ln>
      </cdr:spPr>
    </cdr:sp>
  </cdr:relSizeAnchor>
  <cdr:relSizeAnchor xmlns:cdr="http://schemas.openxmlformats.org/drawingml/2006/chartDrawing">
    <cdr:from>
      <cdr:x>0.793</cdr:x>
      <cdr:y>0.83014</cdr:y>
    </cdr:from>
    <cdr:to>
      <cdr:x>0.9775</cdr:x>
      <cdr:y>0.97525</cdr:y>
    </cdr:to>
    <cdr:sp macro="" textlink="">
      <cdr:nvSpPr>
        <cdr:cNvPr id="2086" name="CaixaDe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4797" y="2378515"/>
          <a:ext cx="1157441" cy="41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100" b="0" i="0" u="none" strike="noStrike" baseline="0" dirty="0">
              <a:solidFill>
                <a:srgbClr val="000000"/>
              </a:solidFill>
              <a:latin typeface="Calibri"/>
            </a:rPr>
            <a:t>TOTAL DE HOSPITAIS:19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0.00275</cdr:x>
      <cdr:y>0.9445</cdr:y>
    </cdr:from>
    <cdr:to>
      <cdr:x>0.176</cdr:x>
      <cdr:y>0.9955</cdr:y>
    </cdr:to>
    <cdr:sp macro="" textlink="">
      <cdr:nvSpPr>
        <cdr:cNvPr id="1043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82" y="5667708"/>
          <a:ext cx="1668358" cy="306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100" b="0" i="0" u="none" strike="noStrike" baseline="0" dirty="0">
              <a:solidFill>
                <a:srgbClr val="000000"/>
              </a:solidFill>
              <a:latin typeface="Calibri"/>
            </a:rPr>
            <a:t>FONTE: RELATÓRIO ANVISA</a:t>
          </a:r>
        </a:p>
      </cdr:txBody>
    </cdr:sp>
  </cdr:relSizeAnchor>
  <cdr:relSizeAnchor xmlns:cdr="http://schemas.openxmlformats.org/drawingml/2006/chartDrawing">
    <cdr:from>
      <cdr:x>0.81625</cdr:x>
      <cdr:y>0.94775</cdr:y>
    </cdr:from>
    <cdr:to>
      <cdr:x>1</cdr:x>
      <cdr:y>0.999</cdr:y>
    </cdr:to>
    <cdr:sp macro="" textlink="">
      <cdr:nvSpPr>
        <cdr:cNvPr id="1044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60304" y="5687211"/>
          <a:ext cx="1769471" cy="307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100" b="0" i="0" u="none" strike="noStrike" baseline="0">
              <a:solidFill>
                <a:srgbClr val="FF0000"/>
              </a:solidFill>
              <a:latin typeface="Calibri"/>
            </a:rPr>
            <a:t>TOTAL DE HOSPITAIS:19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</cdr:x>
      <cdr:y>0</cdr:y>
    </cdr:from>
    <cdr:to>
      <cdr:x>0.8325</cdr:x>
      <cdr:y>0.0905</cdr:y>
    </cdr:to>
    <cdr:sp macro="" textlink="">
      <cdr:nvSpPr>
        <cdr:cNvPr id="4104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1927" y="0"/>
          <a:ext cx="6472790" cy="5439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100" b="0" i="0" u="none" strike="noStrike" baseline="0" dirty="0">
              <a:solidFill>
                <a:srgbClr val="000000"/>
              </a:solidFill>
              <a:latin typeface="Calibri"/>
            </a:rPr>
            <a:t>DISTRIBUIÇÃO  DOS  HOSPITAIS  DO PIAUI QUANTO A AFIRMAÇÃO DE  POSSUIR PROGRAMA DE GERENCIAMENTO DO USO DE ANTIMICROBIANOS, 2019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0.9405</cdr:y>
    </cdr:from>
    <cdr:to>
      <cdr:x>0.17225</cdr:x>
      <cdr:y>0.993</cdr:y>
    </cdr:to>
    <cdr:sp macro="" textlink="">
      <cdr:nvSpPr>
        <cdr:cNvPr id="3097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652664"/>
          <a:ext cx="1660369" cy="3155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1100" b="0" i="0" u="none" strike="noStrike" baseline="0">
              <a:solidFill>
                <a:srgbClr val="000000"/>
              </a:solidFill>
              <a:latin typeface="Calibri"/>
            </a:rPr>
            <a:t>FONTE: RELATÓRIO ANVISA</a:t>
          </a:r>
        </a:p>
      </cdr:txBody>
    </cdr:sp>
  </cdr:relSizeAnchor>
  <cdr:relSizeAnchor xmlns:cdr="http://schemas.openxmlformats.org/drawingml/2006/chartDrawing">
    <cdr:from>
      <cdr:x>0.79325</cdr:x>
      <cdr:y>0.9235</cdr:y>
    </cdr:from>
    <cdr:to>
      <cdr:x>0.9775</cdr:x>
      <cdr:y>0.9755</cdr:y>
    </cdr:to>
    <cdr:sp macro="" textlink="">
      <cdr:nvSpPr>
        <cdr:cNvPr id="3098" name="CaixaDeTexto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6375" y="5550489"/>
          <a:ext cx="1776041" cy="3125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100" b="0" i="0" u="none" strike="noStrike" baseline="0">
              <a:solidFill>
                <a:srgbClr val="000000"/>
              </a:solidFill>
              <a:latin typeface="Calibri"/>
            </a:rPr>
            <a:t>TOTAL DE HOSPITAIS:16</a:t>
          </a:r>
        </a:p>
      </cdr:txBody>
    </cdr:sp>
  </cdr:relSizeAnchor>
  <cdr:relSizeAnchor xmlns:cdr="http://schemas.openxmlformats.org/drawingml/2006/chartDrawing">
    <cdr:from>
      <cdr:x>0.064</cdr:x>
      <cdr:y>0.0055</cdr:y>
    </cdr:from>
    <cdr:to>
      <cdr:x>0.96596</cdr:x>
      <cdr:y>0.0855</cdr:y>
    </cdr:to>
    <cdr:sp macro="" textlink="">
      <cdr:nvSpPr>
        <cdr:cNvPr id="3099" name="CaixaDeTexto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1860" y="26045"/>
          <a:ext cx="6790948" cy="3788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8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t-BR" sz="1100" b="0" i="0" u="none" strike="noStrike" baseline="0" dirty="0">
              <a:solidFill>
                <a:srgbClr val="000000"/>
              </a:solidFill>
              <a:latin typeface="Calibri"/>
            </a:rPr>
            <a:t>DISTRIBUIÇÃO QUANTO AO TIPO DE SUPORTE LABORATORIAL DOS HOSPITAIS DO PIAUI </a:t>
          </a:r>
        </a:p>
        <a:p xmlns:a="http://schemas.openxmlformats.org/drawingml/2006/main">
          <a:pPr algn="ctr" rtl="0">
            <a:defRPr sz="1000"/>
          </a:pPr>
          <a:r>
            <a:rPr lang="pt-BR" sz="1100" b="0" i="0" u="none" strike="noStrike" baseline="0" dirty="0">
              <a:solidFill>
                <a:srgbClr val="000000"/>
              </a:solidFill>
              <a:latin typeface="Calibri"/>
            </a:rPr>
            <a:t>COM UTI ADULTO EM PERCENTUAL - 2019</a:t>
          </a:r>
        </a:p>
        <a:p xmlns:a="http://schemas.openxmlformats.org/drawingml/2006/main">
          <a:pPr algn="ctr" rtl="0">
            <a:defRPr sz="1000"/>
          </a:pPr>
          <a:endParaRPr lang="pt-BR" sz="1100" b="0" i="0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D94BF-A0BF-4513-83AF-D21CDDB8796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CA9A-D53D-430C-9878-1A5D3C067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4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8154-43D5-419E-BC52-7F4967287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66C42D-FAB2-4EFE-8A80-903FF887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82F29-7A3A-488D-B5E1-EA661DB8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D950C-7E26-4C4F-A658-5E704D9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EFEC22-922C-4056-8B5F-28DA9399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4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5D258-DFF0-4BB1-976F-DDF65189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E5530D-3D9E-4613-BD09-94BA1B39A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F6FBF-33C6-4171-AE48-1D203C17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BF129-0944-4B0E-88C4-82979548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247F4-3006-42FF-B1B9-D80B1028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9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4DAB5A-A6F6-497D-A84D-D70E7974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C3323C-CB57-444E-BA7A-300930AE1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73C19-A98A-41D1-853D-95B7B4D7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46783-F384-4BF9-AD53-3F6E380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6FF28E-3DF1-4051-BA26-DD2AEF9B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969A5-6B16-4547-A377-7A7F4F3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9BDCCD-D966-484C-A5FB-3D18070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1EA35-0BF2-4475-9DF5-23AAC88D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46C06-B649-4727-8D3B-2C99F156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50E099-A1DD-47D0-8E65-735E75A8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77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AE260-C909-4E84-9984-8827522B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05B76C-E98F-4829-B661-3F2F9335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12B45-F933-45FB-B725-3D45E183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F8000-C70C-4CDA-A45F-CC0813B0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D0A02-61AA-4B8A-98D3-0415CD25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4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EDF3A-97B5-494A-AAD3-5EE52E96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D5A2E-976A-4994-8249-2A90C7CAD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474C10-D1CC-47A9-A917-C2543849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502E85-612B-4BC2-BE06-DF56CB0C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82D396-1AED-4939-885A-7552A8B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920737-2E9C-41A6-AF9A-3D665736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04E1-B2C4-475C-8276-A1D4075D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414A47-3DA0-4694-9D56-AB6B6FADD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E747A1-8EBE-4FCA-ADEF-FBA6CED9A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523410-8781-43E2-92BC-DD15B2D5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7C1D40-A4E4-464A-91B7-B1DB002C4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AD7792-0208-40EB-844D-CE874C9E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796634-5BC8-439C-A424-5A979F5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0600D3-7C54-482F-9924-2B7B4295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4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26885-FC1A-442F-A246-E1BBDA39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EDE66E-E1E3-408B-A3E3-F1322669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9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6A36E6-BDD1-414A-9E36-3567B630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BF9E27-E6C8-4C87-A935-74182C0F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3BCDF2-A981-43E4-98B0-1893182D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7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58763-2157-4BEF-9F80-12D8577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A0F72-AFF2-4AE1-91B8-33EC9A28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9E577-CE2E-4E33-AAE7-44CBC95B4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432824-812F-4749-BEA4-70283564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756677-F577-4B32-8D4A-5768FA99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6A9F7B-63CB-42BE-97AD-F79D2609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99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F0DB6-6846-421C-893B-6CA31283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8AD474-2C29-4461-B49D-34537C351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64207C-5C53-47DF-A8B2-2C8839D98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4745C2-5182-4DEB-8BF1-63E36B67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3ADEF6-575F-4266-9328-AC5E564E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C6A7AC-C733-4D8D-A494-6A21CC63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37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78832A-CCF1-456C-8CAF-E081F6F2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A0242F-E4EF-4555-BF22-C11E3313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20E86D-935E-4AC3-A1F7-3C740CBD8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896A-AC90-284C-8904-165B63A47D5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1C3FC4-8F30-44B5-A387-4665FAB24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B6A77-33D0-4C1D-81EC-963D3254B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jpe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5" Type="http://schemas.openxmlformats.org/officeDocument/2006/relationships/chart" Target="../charts/chart1.xml" /><Relationship Id="rId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b="1" dirty="0">
                <a:cs typeface="Arial" pitchFamily="34" charset="0"/>
              </a:rPr>
              <a:t>OFICINA SOBRE CONTROLE DE INFECÇÃO HOSPITALAR </a:t>
            </a:r>
          </a:p>
          <a:p>
            <a:pPr marL="0" indent="0" algn="ctr">
              <a:buNone/>
              <a:defRPr/>
            </a:pPr>
            <a:r>
              <a:rPr lang="pt-BR" b="1" u="sng" dirty="0">
                <a:latin typeface="Arial" pitchFamily="34" charset="0"/>
                <a:cs typeface="Arial" pitchFamily="34" charset="0"/>
              </a:rPr>
              <a:t>AVALIAÇÃO DO GERENCIAMENTO DO USO DE ANTIMICROBIANOS NO PIAUI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468834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76" y="163769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512" y="349619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9" y="83390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693174" y="4705427"/>
            <a:ext cx="10889225" cy="1029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Rosania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 Oliveira/Infectologista – Ponto focal PGUASS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794629" y="6279023"/>
            <a:ext cx="22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Março , 2021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2997" y="5503071"/>
            <a:ext cx="220027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do Piauí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9" y="1412777"/>
            <a:ext cx="71723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5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70" y="116633"/>
            <a:ext cx="2848248" cy="15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45335"/>
              </p:ext>
            </p:extLst>
          </p:nvPr>
        </p:nvGraphicFramePr>
        <p:xfrm>
          <a:off x="863600" y="1638300"/>
          <a:ext cx="100203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5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75" y="139701"/>
            <a:ext cx="34766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06770"/>
              </p:ext>
            </p:extLst>
          </p:nvPr>
        </p:nvGraphicFramePr>
        <p:xfrm>
          <a:off x="1991544" y="1556792"/>
          <a:ext cx="87145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669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46" y="129950"/>
            <a:ext cx="2750151" cy="14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O SUS no Piauí em Constante Vigilância </a:t>
            </a: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50917"/>
              </p:ext>
            </p:extLst>
          </p:nvPr>
        </p:nvGraphicFramePr>
        <p:xfrm>
          <a:off x="939800" y="1484783"/>
          <a:ext cx="9496921" cy="52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059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75" y="131465"/>
            <a:ext cx="34766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4801" y="908720"/>
            <a:ext cx="8890000" cy="508918"/>
          </a:xfrm>
        </p:spPr>
        <p:txBody>
          <a:bodyPr>
            <a:normAutofit fontScale="90000"/>
          </a:bodyPr>
          <a:lstStyle/>
          <a:p>
            <a:r>
              <a:rPr lang="pt-BR" dirty="0"/>
              <a:t>Dificuldades para ter PGUASS- Hospitais PI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5233934"/>
              </p:ext>
            </p:extLst>
          </p:nvPr>
        </p:nvGraphicFramePr>
        <p:xfrm>
          <a:off x="698500" y="1988840"/>
          <a:ext cx="10515600" cy="344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Número insuficiente de profissionais para a elaboração ou implementação do programa (recursos humanos)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Ausência ou poucos recursos tecnológicos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Arial"/>
                        </a:rPr>
                        <a:t>Falta de apoio das áreas do hospital envolvidas no processo (Farmácia, Laboratórios clínico ou microbiológico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Insuficiente apoio da alta direção do hospital (suporte institucional)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 Ausência ou pouco recurso financeiro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Resistência ou oposição dos médicos </a:t>
                      </a:r>
                      <a:r>
                        <a:rPr lang="pt-BR" sz="1800" b="0" i="0" u="none" strike="noStrike" dirty="0" err="1">
                          <a:effectLst/>
                          <a:latin typeface="Arial"/>
                        </a:rPr>
                        <a:t>prescritores</a:t>
                      </a:r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 do hospital ao Programa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78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dos hospitais do Piauí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897062"/>
            <a:ext cx="4772025" cy="2886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2" y="2339974"/>
            <a:ext cx="4295775" cy="1000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262" y="3868737"/>
            <a:ext cx="42576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1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Entendimento da RM em nosso meio – Dados HSM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2032000" y="1447800"/>
          <a:ext cx="81280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9436100" y="1447800"/>
            <a:ext cx="2095500" cy="1981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893300" y="1821180"/>
            <a:ext cx="119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38,5% das amostras com resultados liberados</a:t>
            </a:r>
          </a:p>
        </p:txBody>
      </p:sp>
    </p:spTree>
    <p:extLst>
      <p:ext uri="{BB962C8B-B14F-4D97-AF65-F5344CB8AC3E}">
        <p14:creationId xmlns:p14="http://schemas.microsoft.com/office/powerpoint/2010/main" val="323871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709614"/>
            <a:ext cx="900112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9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1175"/>
            <a:ext cx="9036496" cy="522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www.ictq.com.br/images/varejo_farmaceutico/prscricao-antibio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81512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52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16633"/>
            <a:ext cx="4320480" cy="600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242970"/>
            <a:ext cx="4476353" cy="42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3471" y="745232"/>
            <a:ext cx="7076449" cy="1325563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ALERTA: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Em 2050, se nada for feito: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671" y="3386586"/>
            <a:ext cx="8229600" cy="2769171"/>
          </a:xfrm>
        </p:spPr>
        <p:txBody>
          <a:bodyPr>
            <a:normAutofit/>
          </a:bodyPr>
          <a:lstStyle/>
          <a:p>
            <a:r>
              <a:rPr lang="pt-BR" sz="4000" dirty="0"/>
              <a:t>1 morte a cada 3 segundos por MDR</a:t>
            </a:r>
          </a:p>
          <a:p>
            <a:r>
              <a:rPr lang="pt-BR" sz="4000" dirty="0"/>
              <a:t>Total de 10 milhões de mortes/ano</a:t>
            </a:r>
          </a:p>
        </p:txBody>
      </p:sp>
      <p:pic>
        <p:nvPicPr>
          <p:cNvPr id="2052" name="Picture 4" descr="Resultado de imagem para tempo crono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1" y="1275459"/>
            <a:ext cx="1905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65" y="3386586"/>
            <a:ext cx="231663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260649"/>
            <a:ext cx="42767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2420889"/>
            <a:ext cx="4162425" cy="390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5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620689"/>
            <a:ext cx="4325268" cy="53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PGUASS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Um Programa de Gerenciamento de Uso de Antimicrobianos é uma abordagem multifacetada que inclui políticas, diretrizes, vigilância da prevalência-padrões de resistência e do consumo de antimicrobianos, além de educação e auditoria de seu uso. </a:t>
            </a:r>
          </a:p>
          <a:p>
            <a:r>
              <a:rPr lang="pt-BR" dirty="0"/>
              <a:t>Envolve um conjunto de ações destinadas ao controle do uso desses medicamentos nos serviços de saúde, englobando desde o diagnóstico, a seleção, a prescrição e a dispensação adequadas, as boas práticas de diluição, conservação e administração, além da auditoria e do monitoramento das prescrições, da educação de profissionais e pacientes, do monitoramento do programa até a adoção de medidas intervencionistas, assegurando resultados terapêuticos ótimos com mínimo risco potencial.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04312" y="6262212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Anvisa, 2017</a:t>
            </a:r>
          </a:p>
        </p:txBody>
      </p:sp>
    </p:spTree>
    <p:extLst>
      <p:ext uri="{BB962C8B-B14F-4D97-AF65-F5344CB8AC3E}">
        <p14:creationId xmlns:p14="http://schemas.microsoft.com/office/powerpoint/2010/main" val="178526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PGUASS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Objetivos:</a:t>
            </a:r>
          </a:p>
          <a:p>
            <a:r>
              <a:rPr lang="pt-BR" dirty="0"/>
              <a:t> Garantir o efeito fármaco-terapêutico máximo;</a:t>
            </a:r>
          </a:p>
          <a:p>
            <a:r>
              <a:rPr lang="pt-BR" dirty="0"/>
              <a:t> Reduzir a ocorrência de eventos adversos (EA) nos pacientes;</a:t>
            </a:r>
          </a:p>
          <a:p>
            <a:r>
              <a:rPr lang="pt-BR" dirty="0"/>
              <a:t>Prevenir a seleção e a disseminação de microrganismos resistentes;</a:t>
            </a:r>
          </a:p>
          <a:p>
            <a:r>
              <a:rPr lang="pt-BR" dirty="0"/>
              <a:t>A redução dos custos da assistência sem prejudicar sua qualidade.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04312" y="6262212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Anvisa, 2017</a:t>
            </a:r>
          </a:p>
        </p:txBody>
      </p:sp>
    </p:spTree>
    <p:extLst>
      <p:ext uri="{BB962C8B-B14F-4D97-AF65-F5344CB8AC3E}">
        <p14:creationId xmlns:p14="http://schemas.microsoft.com/office/powerpoint/2010/main" val="58473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1" dirty="0" err="1"/>
              <a:t>Antimicrobial</a:t>
            </a:r>
            <a:r>
              <a:rPr lang="pt-BR" sz="3200" i="1" dirty="0"/>
              <a:t> </a:t>
            </a:r>
            <a:r>
              <a:rPr lang="pt-BR" sz="3200" i="1" dirty="0" err="1"/>
              <a:t>Stewardship</a:t>
            </a:r>
            <a:r>
              <a:rPr lang="pt-BR" sz="3200" i="1" dirty="0"/>
              <a:t> </a:t>
            </a:r>
            <a:r>
              <a:rPr lang="pt-BR" sz="3200" i="1" dirty="0" err="1"/>
              <a:t>Program</a:t>
            </a:r>
            <a:r>
              <a:rPr lang="pt-BR" sz="3200" i="1" dirty="0"/>
              <a:t> </a:t>
            </a:r>
            <a:r>
              <a:rPr lang="pt-BR" sz="3200" dirty="0"/>
              <a:t>(ASP)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Conceito CDC/IDSA : conjunto de intervenções coordenadas, destinadas a melhorar e medir o uso adequado de agentes antimicrobianos por meio da promoção da seleção otimizada do regime antimicrobiano ideal. </a:t>
            </a:r>
          </a:p>
          <a:p>
            <a:r>
              <a:rPr lang="pt-BR" dirty="0"/>
              <a:t>O termo </a:t>
            </a:r>
            <a:r>
              <a:rPr lang="pt-BR" dirty="0" err="1"/>
              <a:t>S</a:t>
            </a:r>
            <a:r>
              <a:rPr lang="pt-BR" i="1" dirty="0" err="1"/>
              <a:t>tewardship</a:t>
            </a:r>
            <a:r>
              <a:rPr lang="pt-BR" dirty="0"/>
              <a:t> vem sendo introduzido como um conceito da gestão clínica do uso de antimicrobianos, por meio de uma seleção otimizada da terapia, relacionadas com sua duração, dose e via de administração. Priorizando, especialmente, as atividades realizadas por um time interdisciplinar, treinado, motivado, com linguagem comum e com apoio institucional, segundo políticas e objetivos definidos de acordo com padrões internacionais de segurança do paciente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04312" y="6262212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Anvisa, 2017</a:t>
            </a:r>
          </a:p>
        </p:txBody>
      </p:sp>
    </p:spTree>
    <p:extLst>
      <p:ext uri="{BB962C8B-B14F-4D97-AF65-F5344CB8AC3E}">
        <p14:creationId xmlns:p14="http://schemas.microsoft.com/office/powerpoint/2010/main" val="392800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Time gestor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 Alta gestão institucional; </a:t>
            </a:r>
          </a:p>
          <a:p>
            <a:pPr marL="0" indent="0">
              <a:buNone/>
            </a:pPr>
            <a:r>
              <a:rPr lang="pt-BR" dirty="0"/>
              <a:t> CCIH; </a:t>
            </a:r>
          </a:p>
          <a:p>
            <a:pPr marL="0" indent="0">
              <a:buNone/>
            </a:pPr>
            <a:r>
              <a:rPr lang="pt-BR" dirty="0"/>
              <a:t> Equipe médica; </a:t>
            </a:r>
          </a:p>
          <a:p>
            <a:pPr marL="0" indent="0">
              <a:buNone/>
            </a:pPr>
            <a:r>
              <a:rPr lang="pt-BR" dirty="0"/>
              <a:t> Equipe de enfermagem; </a:t>
            </a:r>
          </a:p>
          <a:p>
            <a:pPr marL="0" indent="0">
              <a:buNone/>
            </a:pPr>
            <a:r>
              <a:rPr lang="pt-BR" dirty="0"/>
              <a:t> Farmácia clínica; </a:t>
            </a:r>
          </a:p>
          <a:p>
            <a:pPr marL="0" indent="0">
              <a:buNone/>
            </a:pPr>
            <a:r>
              <a:rPr lang="pt-BR" dirty="0"/>
              <a:t> Laboratório de microbiologia; </a:t>
            </a:r>
          </a:p>
          <a:p>
            <a:pPr marL="0" indent="0">
              <a:buNone/>
            </a:pPr>
            <a:r>
              <a:rPr lang="pt-BR" dirty="0"/>
              <a:t> Tecnologia da informação  </a:t>
            </a:r>
          </a:p>
          <a:p>
            <a:pPr marL="0" indent="0">
              <a:buNone/>
            </a:pPr>
            <a:r>
              <a:rPr lang="pt-BR" dirty="0"/>
              <a:t> Coordenações de setores estratégicos para o gerenciamento do uso de antimicrobianos como, por exemplo, unidades clínicas e assistências (UTI, Centro Cirúrgico e obstétrico, clínica médica, emergência, Centro de oncologia, etc.) e as unidades de apoio (farmácia, laboratório de análises clínicas, núcleo de qualidade, gerenciamento de risco ou segurança do paciente, entre</a:t>
            </a:r>
          </a:p>
        </p:txBody>
      </p:sp>
    </p:spTree>
    <p:extLst>
      <p:ext uri="{BB962C8B-B14F-4D97-AF65-F5344CB8AC3E}">
        <p14:creationId xmlns:p14="http://schemas.microsoft.com/office/powerpoint/2010/main" val="341274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Para pacientes/acompanhantes</a:t>
            </a:r>
          </a:p>
          <a:p>
            <a:endParaRPr lang="pt-BR" dirty="0"/>
          </a:p>
          <a:p>
            <a:r>
              <a:rPr lang="pt-BR" dirty="0"/>
              <a:t>Para profissionais de saúde: capacitações devem abordar tópicos sobre antimicrobianos como farmacologia e </a:t>
            </a:r>
            <a:r>
              <a:rPr lang="pt-BR" dirty="0" err="1"/>
              <a:t>farmacoterapia</a:t>
            </a:r>
            <a:r>
              <a:rPr lang="pt-BR" dirty="0"/>
              <a:t>, boas práticas de preparo e administração, epidemiologia das infecções, medidas de prevenção e controle de infecções, mecanismos de resistência dos microrganismos aos antimicrobianos, reações adversas, interações medicamentosas</a:t>
            </a:r>
          </a:p>
          <a:p>
            <a:endParaRPr lang="pt-BR" dirty="0"/>
          </a:p>
          <a:p>
            <a:r>
              <a:rPr lang="pt-BR" dirty="0"/>
              <a:t>Elaboração de protocolos clínicos</a:t>
            </a:r>
          </a:p>
        </p:txBody>
      </p:sp>
    </p:spTree>
    <p:extLst>
      <p:ext uri="{BB962C8B-B14F-4D97-AF65-F5344CB8AC3E}">
        <p14:creationId xmlns:p14="http://schemas.microsoft.com/office/powerpoint/2010/main" val="323660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As ações voltadas para a melhoria do uso de antimicrobianos :</a:t>
            </a:r>
          </a:p>
          <a:p>
            <a:pPr marL="0" indent="0">
              <a:buNone/>
            </a:pPr>
            <a:r>
              <a:rPr lang="pt-BR" dirty="0"/>
              <a:t> Utilização de protocolos clínicos para as principais síndromes clínicas; </a:t>
            </a:r>
          </a:p>
          <a:p>
            <a:pPr marL="0" indent="0">
              <a:buNone/>
            </a:pPr>
            <a:r>
              <a:rPr lang="pt-BR" dirty="0"/>
              <a:t> Adoção das boas práticas de prescrição, como documentação de dose, duração e indicação do antimicrobiano; </a:t>
            </a:r>
          </a:p>
          <a:p>
            <a:pPr marL="0" indent="0">
              <a:buNone/>
            </a:pPr>
            <a:r>
              <a:rPr lang="pt-BR" dirty="0"/>
              <a:t> </a:t>
            </a:r>
            <a:r>
              <a:rPr lang="pt-BR" dirty="0">
                <a:solidFill>
                  <a:srgbClr val="FF0000"/>
                </a:solidFill>
              </a:rPr>
              <a:t>Auditoria</a:t>
            </a:r>
            <a:r>
              <a:rPr lang="pt-BR" dirty="0"/>
              <a:t> prospectiva de prescrição com intervenção e divulgação dos dados; </a:t>
            </a:r>
          </a:p>
          <a:p>
            <a:pPr marL="0" indent="0">
              <a:buNone/>
            </a:pPr>
            <a:r>
              <a:rPr lang="pt-BR" dirty="0"/>
              <a:t> Readequação da terapia, conforme resultados microbiológicos; </a:t>
            </a:r>
          </a:p>
          <a:p>
            <a:pPr marL="0" indent="0">
              <a:buNone/>
            </a:pPr>
            <a:r>
              <a:rPr lang="pt-BR" dirty="0"/>
              <a:t> Análise técnica das prescrições pela farmácia; </a:t>
            </a:r>
          </a:p>
          <a:p>
            <a:pPr marL="0" indent="0">
              <a:buNone/>
            </a:pPr>
            <a:r>
              <a:rPr lang="pt-BR" dirty="0"/>
              <a:t> Restrição com uso de formulário terapêutico e </a:t>
            </a:r>
            <a:r>
              <a:rPr lang="pt-BR" dirty="0" err="1"/>
              <a:t>pré</a:t>
            </a:r>
            <a:r>
              <a:rPr lang="pt-BR" dirty="0"/>
              <a:t>-autorização de antimicrobianos.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062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Mensagens importantes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10" y="1772817"/>
            <a:ext cx="6962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69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909637"/>
            <a:ext cx="89630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38400" y="274638"/>
            <a:ext cx="77724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Operacionalização </a:t>
            </a:r>
          </a:p>
        </p:txBody>
      </p:sp>
    </p:spTree>
    <p:extLst>
      <p:ext uri="{BB962C8B-B14F-4D97-AF65-F5344CB8AC3E}">
        <p14:creationId xmlns:p14="http://schemas.microsoft.com/office/powerpoint/2010/main" val="19352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Ação Global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1412776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Traz cinco objetivos estratégicos:  </a:t>
            </a:r>
          </a:p>
          <a:p>
            <a:r>
              <a:rPr lang="pt-BR" dirty="0"/>
              <a:t>Aprimorar o conhecimento e a compreensão da resistência antimicrobiana</a:t>
            </a:r>
          </a:p>
          <a:p>
            <a:r>
              <a:rPr lang="pt-BR" dirty="0"/>
              <a:t>Fortalecer a vigilância e as pesquisas</a:t>
            </a:r>
          </a:p>
          <a:p>
            <a:r>
              <a:rPr lang="pt-BR" dirty="0"/>
              <a:t>Reduzir a incidência de infecções</a:t>
            </a:r>
          </a:p>
          <a:p>
            <a:r>
              <a:rPr lang="pt-BR" dirty="0"/>
              <a:t>Otimizar o uso de medicamentos antimicrobianos</a:t>
            </a:r>
          </a:p>
          <a:p>
            <a:r>
              <a:rPr lang="pt-BR" dirty="0"/>
              <a:t>Garantir investimentos sustentáveis na luta contra a resistência antimicrobiana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4221089"/>
            <a:ext cx="1590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9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88641"/>
            <a:ext cx="833584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258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passos do programa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dirty="0"/>
              <a:t>Avaliar motivação</a:t>
            </a:r>
          </a:p>
          <a:p>
            <a:pPr marL="514350" indent="-514350">
              <a:buAutoNum type="arabicPeriod"/>
            </a:pPr>
            <a:r>
              <a:rPr lang="pt-BR" dirty="0"/>
              <a:t>Garantir a responsabilidade e liderança</a:t>
            </a:r>
          </a:p>
          <a:p>
            <a:pPr marL="514350" indent="-514350">
              <a:buAutoNum type="arabicPeriod"/>
            </a:pPr>
            <a:r>
              <a:rPr lang="pt-BR" dirty="0"/>
              <a:t>Criar estrutura e organização</a:t>
            </a:r>
          </a:p>
          <a:p>
            <a:pPr marL="514350" indent="-514350">
              <a:buAutoNum type="arabicPeriod"/>
            </a:pPr>
            <a:r>
              <a:rPr lang="pt-BR" dirty="0"/>
              <a:t>Definir prioridades e como medir progressos e sucessos</a:t>
            </a:r>
          </a:p>
          <a:p>
            <a:pPr marL="514350" indent="-514350">
              <a:buAutoNum type="arabicPeriod"/>
            </a:pPr>
            <a:r>
              <a:rPr lang="pt-BR" dirty="0"/>
              <a:t>Identificar intervenções efetivas </a:t>
            </a:r>
          </a:p>
          <a:p>
            <a:pPr marL="514350" indent="-514350">
              <a:buAutoNum type="arabicPeriod"/>
            </a:pPr>
            <a:r>
              <a:rPr lang="pt-BR" dirty="0"/>
              <a:t>Identificar as medidas –chaves </a:t>
            </a:r>
          </a:p>
          <a:p>
            <a:pPr marL="514350" indent="-514350">
              <a:buAutoNum type="arabicPeriod"/>
            </a:pPr>
            <a:r>
              <a:rPr lang="pt-BR" dirty="0"/>
              <a:t>Educar e treinar </a:t>
            </a:r>
          </a:p>
          <a:p>
            <a:pPr marL="514350" indent="-514350">
              <a:buAutoNum type="arabicPeriod"/>
            </a:pPr>
            <a:r>
              <a:rPr lang="pt-BR" dirty="0"/>
              <a:t>Comunicar</a:t>
            </a:r>
          </a:p>
        </p:txBody>
      </p:sp>
    </p:spTree>
    <p:extLst>
      <p:ext uri="{BB962C8B-B14F-4D97-AF65-F5344CB8AC3E}">
        <p14:creationId xmlns:p14="http://schemas.microsoft.com/office/powerpoint/2010/main" val="2922144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Conhecendo algumas ferramentas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62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Auditoria da prescrição de antimicrobianos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auditoria de antimicrobianos consiste em revisar sistematicamente, no momento da sua prescrição ou retrospectivamente, sua indicação, posologia e duração do tratamento. </a:t>
            </a:r>
          </a:p>
          <a:p>
            <a:r>
              <a:rPr lang="pt-BR" dirty="0"/>
              <a:t>Deve ser feita por um infectologista, um farmacêutico clínico ou outro profissional com treinamento ou formação em doenças infecciosas ou no uso desses medicamentos. </a:t>
            </a:r>
          </a:p>
        </p:txBody>
      </p:sp>
    </p:spTree>
    <p:extLst>
      <p:ext uri="{BB962C8B-B14F-4D97-AF65-F5344CB8AC3E}">
        <p14:creationId xmlns:p14="http://schemas.microsoft.com/office/powerpoint/2010/main" val="1092530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Auditoria retrospectiva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A auditoria retrospectiva pode ser realizada por meio da avaliação dos formulários de solicitação de antimicrobianos preenchidos pelo </a:t>
            </a:r>
            <a:r>
              <a:rPr lang="pt-BR" sz="2400" dirty="0" err="1"/>
              <a:t>prescritor</a:t>
            </a:r>
            <a:r>
              <a:rPr lang="pt-BR" sz="2400" dirty="0"/>
              <a:t> ou relatórios de antimicrobianos prescritos, que podem ser disponibilizados pela farmácia ou obtidos por sistemas eletrônicos. </a:t>
            </a:r>
          </a:p>
          <a:p>
            <a:r>
              <a:rPr lang="pt-BR" sz="2400" dirty="0"/>
              <a:t>É recomendável que a auditoria retrospectiva seja realizada após 48 horas da prescrição, quando já há melhor definição do quadro clínico e disponibilidade de resultados de testes diagnósticos</a:t>
            </a:r>
          </a:p>
          <a:p>
            <a:r>
              <a:rPr lang="pt-BR" sz="2400" dirty="0"/>
              <a:t>Requer tempo e dedicação de recursos humanos especializados. Pode-se priorizar a avaliação da prescrição de antimicrobianos de maior espectro, de maior custo ou reservados para infecções por microrganismos multirresistentes. </a:t>
            </a:r>
          </a:p>
        </p:txBody>
      </p:sp>
    </p:spTree>
    <p:extLst>
      <p:ext uri="{BB962C8B-B14F-4D97-AF65-F5344CB8AC3E}">
        <p14:creationId xmlns:p14="http://schemas.microsoft.com/office/powerpoint/2010/main" val="1491414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Auditoria prospectiva interdisciplinar (de revisão pós-prescrição)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Desenvolvida por meio de visitas programadas, periódicas e conjuntas entre membros do time operacional e médicos assistenciais e residentes da unidade hospitalar. </a:t>
            </a:r>
          </a:p>
          <a:p>
            <a:r>
              <a:rPr lang="pt-BR" dirty="0"/>
              <a:t>Essas visitas incluem a revisão e a discussão de todos antimicrobianos em uso na unidade ou apenas dos estratégicos ou os de reserva. </a:t>
            </a:r>
          </a:p>
          <a:p>
            <a:r>
              <a:rPr lang="pt-BR" dirty="0"/>
              <a:t>Para que essa auditoria seja efetiva, é fundamental que o modelo interdisciplinar de decisão compartilhada seja difundido e que os papeis éticos. </a:t>
            </a:r>
          </a:p>
        </p:txBody>
      </p:sp>
    </p:spTree>
    <p:extLst>
      <p:ext uri="{BB962C8B-B14F-4D97-AF65-F5344CB8AC3E}">
        <p14:creationId xmlns:p14="http://schemas.microsoft.com/office/powerpoint/2010/main" val="202231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sugeridos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O SUS no Piauí em Constante Vigilância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Desfecho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492896"/>
            <a:ext cx="7998867" cy="32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45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sugeridos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Desfecho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690688"/>
            <a:ext cx="85820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37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sugeridos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Medida composta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02" y="2321729"/>
            <a:ext cx="8388995" cy="45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4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97" y="332657"/>
            <a:ext cx="7668119" cy="576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953744" cy="49006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Estruturação das medidas de controle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2279576" y="836712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68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HGV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pt-BR"/>
              <a:t>O SUS no Piauí em Constante Vigilância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268761"/>
            <a:ext cx="67341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44072" y="620688"/>
            <a:ext cx="381642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Momento atual: pastas separadas por clínica</a:t>
            </a:r>
          </a:p>
        </p:txBody>
      </p:sp>
    </p:spTree>
    <p:extLst>
      <p:ext uri="{BB962C8B-B14F-4D97-AF65-F5344CB8AC3E}">
        <p14:creationId xmlns:p14="http://schemas.microsoft.com/office/powerpoint/2010/main" val="18166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Hospital São Marcos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2060849"/>
            <a:ext cx="5259458" cy="40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75097"/>
            <a:ext cx="2809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11044" y="3573016"/>
            <a:ext cx="2733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Indicadores: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Taxa de intervenção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Custos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/>
              <a:t>Tempo para avaliação pela infectologia</a:t>
            </a:r>
          </a:p>
        </p:txBody>
      </p:sp>
    </p:spTree>
    <p:extLst>
      <p:ext uri="{BB962C8B-B14F-4D97-AF65-F5344CB8AC3E}">
        <p14:creationId xmlns:p14="http://schemas.microsoft.com/office/powerpoint/2010/main" val="249393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5339"/>
            <a:ext cx="95726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24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desafio da liderança durante e pós pandemia - Qualidade para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85725"/>
            <a:ext cx="9705975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Arredondado 1"/>
          <p:cNvSpPr/>
          <p:nvPr/>
        </p:nvSpPr>
        <p:spPr>
          <a:xfrm>
            <a:off x="7369175" y="5194300"/>
            <a:ext cx="38100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7030A0"/>
                </a:solidFill>
              </a:rPr>
              <a:t>Obrigada !</a:t>
            </a:r>
          </a:p>
        </p:txBody>
      </p:sp>
    </p:spTree>
    <p:extLst>
      <p:ext uri="{BB962C8B-B14F-4D97-AF65-F5344CB8AC3E}">
        <p14:creationId xmlns:p14="http://schemas.microsoft.com/office/powerpoint/2010/main" val="293962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Diretriz Nacional para elaboração do PGUASS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80999" y="1447800"/>
            <a:ext cx="6938641" cy="519420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Elementos fundamentais de um programa que devem ser adaptados de acordo com a realidade, as necessidades locais, os perfis epidemiológico e microbiológico, as barreiras e os recurso do hospital ou serviços de atenção básica visando o uso ótimo de antimicrobianos nos ambientes institucionais.</a:t>
            </a:r>
          </a:p>
          <a:p>
            <a:r>
              <a:rPr lang="pt-BR" dirty="0"/>
              <a:t>Objetivo: Orientar os profissionais de saúde na elaboração e implementação de programas de gerenciamento do uso de antimicrobianos nos serviços de saúde.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Time gestor: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Alta gestão institucional;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CCIH;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Equipe médica;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Equipe de enfermagem;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Farmácia clínica;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Laboratório de microbiologia;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Tecnologia da informação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/>
              <a:t>Coordenações de setores estratégicos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41" y="1412777"/>
            <a:ext cx="37433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2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0CF2B-224B-9C45-8D7D-1205201D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08" y="957173"/>
            <a:ext cx="10906224" cy="52166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Específicos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o Sistema Nacional de Vigilância Epidemiológica das IRAS;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a redução, em âmbito estadual, das Infecções Relacionadas à Assistência à Saúde prioritárias (associadas a dispositivos invasivos e pós-cirúrgicas);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Contribuir para a prevenção e controle da disseminação da resistência antimicrobiana em serviços de saúde;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Investigar casos de surtos e agregados nos serviços de saúde;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o Programa Estadual de Prevenção e Controle de Infecção Relacionada à Assistência à Saúde – PEPCIRAS/PI 2019/2022.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A57457-07A5-477A-B664-1CC7F02B7EDC}"/>
              </a:ext>
            </a:extLst>
          </p:cNvPr>
          <p:cNvSpPr txBox="1"/>
          <p:nvPr/>
        </p:nvSpPr>
        <p:spPr>
          <a:xfrm>
            <a:off x="807720" y="249287"/>
            <a:ext cx="1066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PEPCIRAS: 2019 - 2022</a:t>
            </a:r>
            <a:endParaRPr lang="pt-BR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0">
            <a:extLst>
              <a:ext uri="{FF2B5EF4-FFF2-40B4-BE49-F238E27FC236}">
                <a16:creationId xmlns:a16="http://schemas.microsoft.com/office/drawing/2014/main" id="{0E0B68B6-3E6F-4D15-9B24-D1A170D8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61" y="5486470"/>
            <a:ext cx="1095850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9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Nacionais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9" y="1412777"/>
            <a:ext cx="71723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465646" y="4123608"/>
            <a:ext cx="6172200" cy="2586908"/>
          </a:xfrm>
        </p:spPr>
        <p:txBody>
          <a:bodyPr/>
          <a:lstStyle/>
          <a:p>
            <a:r>
              <a:rPr lang="pt-BR" dirty="0"/>
              <a:t>Parceria ANVISA e ABIH</a:t>
            </a:r>
          </a:p>
          <a:p>
            <a:endParaRPr lang="pt-BR" dirty="0"/>
          </a:p>
          <a:p>
            <a:r>
              <a:rPr lang="pt-BR" dirty="0" err="1"/>
              <a:t>Formsus</a:t>
            </a:r>
            <a:r>
              <a:rPr lang="pt-BR" dirty="0"/>
              <a:t> entre 08/07/2019 e 15/08/2019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5" y="313710"/>
            <a:ext cx="2200275" cy="12763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" y="1917133"/>
            <a:ext cx="4212208" cy="202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363" y="35409"/>
            <a:ext cx="4908529" cy="3548450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05457"/>
              </p:ext>
            </p:extLst>
          </p:nvPr>
        </p:nvGraphicFramePr>
        <p:xfrm>
          <a:off x="6105832" y="3845304"/>
          <a:ext cx="5662060" cy="286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677237" y="3845304"/>
            <a:ext cx="327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Adesão Piauí</a:t>
            </a:r>
          </a:p>
        </p:txBody>
      </p:sp>
    </p:spTree>
    <p:extLst>
      <p:ext uri="{BB962C8B-B14F-4D97-AF65-F5344CB8AC3E}">
        <p14:creationId xmlns:p14="http://schemas.microsoft.com/office/powerpoint/2010/main" val="84736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452284" y="1328993"/>
            <a:ext cx="6420464" cy="1989394"/>
          </a:xfrm>
        </p:spPr>
        <p:txBody>
          <a:bodyPr>
            <a:normAutofit/>
          </a:bodyPr>
          <a:lstStyle/>
          <a:p>
            <a:r>
              <a:rPr lang="pt-BR" dirty="0"/>
              <a:t>954 instituições do país aderiram  </a:t>
            </a:r>
          </a:p>
          <a:p>
            <a:r>
              <a:rPr lang="pt-BR" dirty="0"/>
              <a:t>Entendimento sobre o panorama do Gerenciamento de Antimicrobianos no País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84" y="-6761"/>
            <a:ext cx="2200275" cy="12763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99" y="4280010"/>
            <a:ext cx="5049789" cy="257799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7978877" y="4280010"/>
            <a:ext cx="37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Hospitais com PGUASS implementado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392" y="937136"/>
            <a:ext cx="4675002" cy="275072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4280010"/>
            <a:ext cx="5448300" cy="24765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19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1343</Words>
  <Application>Microsoft Office PowerPoint</Application>
  <PresentationFormat>Widescreen</PresentationFormat>
  <Paragraphs>169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ALERTA:  Em 2050, se nada for feito:</vt:lpstr>
      <vt:lpstr>Plano de Ação Global</vt:lpstr>
      <vt:lpstr>Estruturação das medidas de controle</vt:lpstr>
      <vt:lpstr>Diretriz Nacional para elaboração do PGUASS</vt:lpstr>
      <vt:lpstr>Apresentação do PowerPoint</vt:lpstr>
      <vt:lpstr>Dados Nacionais</vt:lpstr>
      <vt:lpstr>Apresentação do PowerPoint</vt:lpstr>
      <vt:lpstr>Apresentação do PowerPoint</vt:lpstr>
      <vt:lpstr>Dados do Piauí</vt:lpstr>
      <vt:lpstr>Apresentação do PowerPoint</vt:lpstr>
      <vt:lpstr>Apresentação do PowerPoint</vt:lpstr>
      <vt:lpstr>Apresentação do PowerPoint</vt:lpstr>
      <vt:lpstr>Dificuldades para ter PGUASS- Hospitais PI</vt:lpstr>
      <vt:lpstr>Classificação dos hospitais do Piauí</vt:lpstr>
      <vt:lpstr>Entendimento da RM em nosso meio – Dados HSM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PGUASS</vt:lpstr>
      <vt:lpstr>PGUASS</vt:lpstr>
      <vt:lpstr>Antimicrobial Stewardship Program (ASP)</vt:lpstr>
      <vt:lpstr>Time gestor</vt:lpstr>
      <vt:lpstr>Educação</vt:lpstr>
      <vt:lpstr>Educação</vt:lpstr>
      <vt:lpstr>Mensagens importantes</vt:lpstr>
      <vt:lpstr>Apresentação do PowerPoint</vt:lpstr>
      <vt:lpstr>Apresentação do PowerPoint</vt:lpstr>
      <vt:lpstr>Principais passos do programa</vt:lpstr>
      <vt:lpstr>Conhecendo algumas ferramentas</vt:lpstr>
      <vt:lpstr>Auditoria da prescrição de antimicrobianos </vt:lpstr>
      <vt:lpstr>Auditoria retrospectiva </vt:lpstr>
      <vt:lpstr>Auditoria prospectiva interdisciplinar (de revisão pós-prescrição)</vt:lpstr>
      <vt:lpstr>Indicadores sugeridos</vt:lpstr>
      <vt:lpstr>Indicadores sugeridos</vt:lpstr>
      <vt:lpstr>Indicadores sugeridos</vt:lpstr>
      <vt:lpstr>Apresentação do PowerPoint</vt:lpstr>
      <vt:lpstr>HGV</vt:lpstr>
      <vt:lpstr>Hospital São Marcos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Usuário desconhecido</cp:lastModifiedBy>
  <cp:revision>55</cp:revision>
  <dcterms:created xsi:type="dcterms:W3CDTF">2021-01-14T17:58:50Z</dcterms:created>
  <dcterms:modified xsi:type="dcterms:W3CDTF">2021-03-22T12:20:53Z</dcterms:modified>
</cp:coreProperties>
</file>