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52" r:id="rId2"/>
  </p:sldMasterIdLst>
  <p:notesMasterIdLst>
    <p:notesMasterId r:id="rId46"/>
  </p:notesMasterIdLst>
  <p:sldIdLst>
    <p:sldId id="532" r:id="rId3"/>
    <p:sldId id="257" r:id="rId4"/>
    <p:sldId id="287" r:id="rId5"/>
    <p:sldId id="272" r:id="rId6"/>
    <p:sldId id="273" r:id="rId7"/>
    <p:sldId id="286" r:id="rId8"/>
    <p:sldId id="288" r:id="rId9"/>
    <p:sldId id="318" r:id="rId10"/>
    <p:sldId id="309" r:id="rId11"/>
    <p:sldId id="310" r:id="rId12"/>
    <p:sldId id="312" r:id="rId13"/>
    <p:sldId id="313" r:id="rId14"/>
    <p:sldId id="314" r:id="rId15"/>
    <p:sldId id="315" r:id="rId16"/>
    <p:sldId id="289" r:id="rId17"/>
    <p:sldId id="278" r:id="rId18"/>
    <p:sldId id="279" r:id="rId19"/>
    <p:sldId id="267" r:id="rId20"/>
    <p:sldId id="268" r:id="rId21"/>
    <p:sldId id="260" r:id="rId22"/>
    <p:sldId id="269" r:id="rId23"/>
    <p:sldId id="283" r:id="rId24"/>
    <p:sldId id="304" r:id="rId25"/>
    <p:sldId id="305" r:id="rId26"/>
    <p:sldId id="306" r:id="rId27"/>
    <p:sldId id="280" r:id="rId28"/>
    <p:sldId id="294" r:id="rId29"/>
    <p:sldId id="293" r:id="rId30"/>
    <p:sldId id="295" r:id="rId31"/>
    <p:sldId id="296" r:id="rId32"/>
    <p:sldId id="297" r:id="rId33"/>
    <p:sldId id="298" r:id="rId34"/>
    <p:sldId id="299" r:id="rId35"/>
    <p:sldId id="300" r:id="rId36"/>
    <p:sldId id="301" r:id="rId37"/>
    <p:sldId id="302" r:id="rId38"/>
    <p:sldId id="303" r:id="rId39"/>
    <p:sldId id="270" r:id="rId40"/>
    <p:sldId id="284" r:id="rId41"/>
    <p:sldId id="285" r:id="rId42"/>
    <p:sldId id="317" r:id="rId43"/>
    <p:sldId id="307" r:id="rId44"/>
    <p:sldId id="698" r:id="rId45"/>
  </p:sldIdLst>
  <p:sldSz cx="9144000" cy="6858000" type="screen4x3"/>
  <p:notesSz cx="6858000" cy="9144000"/>
  <p:defaultTextStyle>
    <a:defPPr>
      <a:defRPr lang="pt-BR"/>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162D0"/>
    <a:srgbClr val="FF5D5D"/>
    <a:srgbClr val="CC99FF"/>
    <a:srgbClr val="9966FF"/>
    <a:srgbClr val="F35FB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viewProps" Target="viewProps.xml"/><Relationship Id="rId8" Type="http://schemas.openxmlformats.org/officeDocument/2006/relationships/slide" Target="slides/slide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ço Reservado para Cabeçalho 1">
            <a:extLst>
              <a:ext uri="{FF2B5EF4-FFF2-40B4-BE49-F238E27FC236}">
                <a16:creationId xmlns:a16="http://schemas.microsoft.com/office/drawing/2014/main" id="{4AF93476-BF65-4507-A684-0836ED27C1F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pt-BR"/>
          </a:p>
        </p:txBody>
      </p:sp>
      <p:sp>
        <p:nvSpPr>
          <p:cNvPr id="3" name="Espaço Reservado para Data 2">
            <a:extLst>
              <a:ext uri="{FF2B5EF4-FFF2-40B4-BE49-F238E27FC236}">
                <a16:creationId xmlns:a16="http://schemas.microsoft.com/office/drawing/2014/main" id="{7D96820D-D06B-4FAA-B772-22B148D3C322}"/>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B8480007-04FB-4167-9290-B6DBD9B192E1}" type="datetimeFigureOut">
              <a:rPr lang="pt-BR"/>
              <a:pPr>
                <a:defRPr/>
              </a:pPr>
              <a:t>17/02/2021</a:t>
            </a:fld>
            <a:endParaRPr lang="pt-BR"/>
          </a:p>
        </p:txBody>
      </p:sp>
      <p:sp>
        <p:nvSpPr>
          <p:cNvPr id="4" name="Espaço Reservado para Imagem de Slide 3">
            <a:extLst>
              <a:ext uri="{FF2B5EF4-FFF2-40B4-BE49-F238E27FC236}">
                <a16:creationId xmlns:a16="http://schemas.microsoft.com/office/drawing/2014/main" id="{0CCCEC94-67A0-4EA1-A585-1EDB3DDE6DAD}"/>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pt-BR" noProof="0"/>
          </a:p>
        </p:txBody>
      </p:sp>
      <p:sp>
        <p:nvSpPr>
          <p:cNvPr id="5" name="Espaço Reservado para Anotações 4">
            <a:extLst>
              <a:ext uri="{FF2B5EF4-FFF2-40B4-BE49-F238E27FC236}">
                <a16:creationId xmlns:a16="http://schemas.microsoft.com/office/drawing/2014/main" id="{A65CB52B-4286-4207-ACD1-AD7A45AC1133}"/>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pt-BR" noProof="0"/>
              <a:t>Clique para editar os estilos do texto mestre</a:t>
            </a:r>
          </a:p>
          <a:p>
            <a:pPr lvl="1"/>
            <a:r>
              <a:rPr lang="pt-BR" noProof="0"/>
              <a:t>Segundo nível</a:t>
            </a:r>
          </a:p>
          <a:p>
            <a:pPr lvl="2"/>
            <a:r>
              <a:rPr lang="pt-BR" noProof="0"/>
              <a:t>Terceiro nível</a:t>
            </a:r>
          </a:p>
          <a:p>
            <a:pPr lvl="3"/>
            <a:r>
              <a:rPr lang="pt-BR" noProof="0"/>
              <a:t>Quarto nível</a:t>
            </a:r>
          </a:p>
          <a:p>
            <a:pPr lvl="4"/>
            <a:r>
              <a:rPr lang="pt-BR" noProof="0"/>
              <a:t>Quinto nível</a:t>
            </a:r>
          </a:p>
        </p:txBody>
      </p:sp>
      <p:sp>
        <p:nvSpPr>
          <p:cNvPr id="6" name="Espaço Reservado para Rodapé 5">
            <a:extLst>
              <a:ext uri="{FF2B5EF4-FFF2-40B4-BE49-F238E27FC236}">
                <a16:creationId xmlns:a16="http://schemas.microsoft.com/office/drawing/2014/main" id="{DD92045C-0B52-41D3-9585-635882D3CF4D}"/>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pt-BR"/>
          </a:p>
        </p:txBody>
      </p:sp>
      <p:sp>
        <p:nvSpPr>
          <p:cNvPr id="7" name="Espaço Reservado para Número de Slide 6">
            <a:extLst>
              <a:ext uri="{FF2B5EF4-FFF2-40B4-BE49-F238E27FC236}">
                <a16:creationId xmlns:a16="http://schemas.microsoft.com/office/drawing/2014/main" id="{A0C61635-7A8E-41E7-AC32-68B0924D32C8}"/>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78655A36-E6F5-4EC0-8B1D-64C4233A37C7}"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65467983-9E21-477F-BB65-89D4912231F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AE94A4-9C57-46CC-A4B8-B0B2CCEEA133}" type="slidenum">
              <a:rPr lang="pt-BR" altLang="pt-BR" smtClean="0">
                <a:latin typeface="Arial" panose="020B0604020202020204" pitchFamily="34" charset="0"/>
              </a:rPr>
              <a:pPr>
                <a:spcBef>
                  <a:spcPct val="0"/>
                </a:spcBef>
              </a:pPr>
              <a:t>4</a:t>
            </a:fld>
            <a:endParaRPr lang="pt-BR" altLang="pt-BR">
              <a:latin typeface="Arial" panose="020B0604020202020204" pitchFamily="34" charset="0"/>
            </a:endParaRPr>
          </a:p>
        </p:txBody>
      </p:sp>
      <p:sp>
        <p:nvSpPr>
          <p:cNvPr id="8195" name="Rectangle 2">
            <a:extLst>
              <a:ext uri="{FF2B5EF4-FFF2-40B4-BE49-F238E27FC236}">
                <a16:creationId xmlns:a16="http://schemas.microsoft.com/office/drawing/2014/main" id="{37F185BA-B480-4EF0-B93F-5C5A657B77C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6" name="Rectangle 3">
            <a:extLst>
              <a:ext uri="{FF2B5EF4-FFF2-40B4-BE49-F238E27FC236}">
                <a16:creationId xmlns:a16="http://schemas.microsoft.com/office/drawing/2014/main" id="{73F98AA1-A548-4566-8B53-E268655A1B7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latin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CF5ECBC-65E4-4BA5-A605-7203083B08B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F6CE192-A201-4C31-A280-470CA5CE8C5D}" type="slidenum">
              <a:rPr lang="pt-BR" altLang="pt-BR" smtClean="0">
                <a:latin typeface="Arial" panose="020B0604020202020204" pitchFamily="34" charset="0"/>
              </a:rPr>
              <a:pPr>
                <a:spcBef>
                  <a:spcPct val="0"/>
                </a:spcBef>
              </a:pPr>
              <a:t>5</a:t>
            </a:fld>
            <a:endParaRPr lang="pt-BR" altLang="pt-BR">
              <a:latin typeface="Arial" panose="020B0604020202020204" pitchFamily="34" charset="0"/>
            </a:endParaRPr>
          </a:p>
        </p:txBody>
      </p:sp>
      <p:sp>
        <p:nvSpPr>
          <p:cNvPr id="10243" name="Rectangle 2">
            <a:extLst>
              <a:ext uri="{FF2B5EF4-FFF2-40B4-BE49-F238E27FC236}">
                <a16:creationId xmlns:a16="http://schemas.microsoft.com/office/drawing/2014/main" id="{FB4F5704-950E-492E-9809-D58B1F89297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4" name="Rectangle 3">
            <a:extLst>
              <a:ext uri="{FF2B5EF4-FFF2-40B4-BE49-F238E27FC236}">
                <a16:creationId xmlns:a16="http://schemas.microsoft.com/office/drawing/2014/main" id="{C336544C-AEA5-44D8-B64B-06B780EFDCC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t-BR" altLang="pt-BR">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pt-BR"/>
              <a:t>Clique para editar o estilo do título mestre</a:t>
            </a:r>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33D8CFD9-CF16-4850-BCA0-72BE9030B746}"/>
              </a:ext>
            </a:extLst>
          </p:cNvPr>
          <p:cNvSpPr>
            <a:spLocks noGrp="1"/>
          </p:cNvSpPr>
          <p:nvPr>
            <p:ph type="dt" sz="half" idx="10"/>
          </p:nvPr>
        </p:nvSpPr>
        <p:spPr/>
        <p:txBody>
          <a:bodyPr/>
          <a:lstStyle>
            <a:lvl1pPr>
              <a:defRPr/>
            </a:lvl1pPr>
          </a:lstStyle>
          <a:p>
            <a:pPr>
              <a:defRPr/>
            </a:pPr>
            <a:fld id="{8E445CCE-26AC-45F0-94E9-3E8B6DFE037E}"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4F115E2C-BA47-4349-8558-FBABB98369FE}"/>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8B074FA6-8AA5-4B27-87ED-C4FE5604F2F5}"/>
              </a:ext>
            </a:extLst>
          </p:cNvPr>
          <p:cNvSpPr>
            <a:spLocks noGrp="1"/>
          </p:cNvSpPr>
          <p:nvPr>
            <p:ph type="sldNum" sz="quarter" idx="12"/>
          </p:nvPr>
        </p:nvSpPr>
        <p:spPr/>
        <p:txBody>
          <a:bodyPr/>
          <a:lstStyle>
            <a:lvl1pPr>
              <a:defRPr/>
            </a:lvl1pPr>
          </a:lstStyle>
          <a:p>
            <a:pPr>
              <a:defRPr/>
            </a:pPr>
            <a:fld id="{ECC57220-5D59-4A52-BDE6-1E3CEA0BC44F}" type="slidenum">
              <a:rPr lang="pt-BR" altLang="pt-BR"/>
              <a:pPr>
                <a:defRPr/>
              </a:pPr>
              <a:t>‹nº›</a:t>
            </a:fld>
            <a:endParaRPr lang="pt-BR" altLang="pt-BR"/>
          </a:p>
        </p:txBody>
      </p:sp>
    </p:spTree>
    <p:extLst>
      <p:ext uri="{BB962C8B-B14F-4D97-AF65-F5344CB8AC3E}">
        <p14:creationId xmlns:p14="http://schemas.microsoft.com/office/powerpoint/2010/main" val="1746674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1C0F755F-5552-4A39-AC64-3EAF8E3BD85B}"/>
              </a:ext>
            </a:extLst>
          </p:cNvPr>
          <p:cNvSpPr>
            <a:spLocks noGrp="1"/>
          </p:cNvSpPr>
          <p:nvPr>
            <p:ph type="dt" sz="half" idx="10"/>
          </p:nvPr>
        </p:nvSpPr>
        <p:spPr/>
        <p:txBody>
          <a:bodyPr/>
          <a:lstStyle>
            <a:lvl1pPr>
              <a:defRPr/>
            </a:lvl1pPr>
          </a:lstStyle>
          <a:p>
            <a:pPr>
              <a:defRPr/>
            </a:pPr>
            <a:fld id="{DC5377E5-46C0-4736-929A-B69C6CC9CA8D}"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D2AD31A0-A04B-4D4D-BE32-BEFBCAD0C79E}"/>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BE5AE476-7BC0-470A-AE59-0527B37BAEB1}"/>
              </a:ext>
            </a:extLst>
          </p:cNvPr>
          <p:cNvSpPr>
            <a:spLocks noGrp="1"/>
          </p:cNvSpPr>
          <p:nvPr>
            <p:ph type="sldNum" sz="quarter" idx="12"/>
          </p:nvPr>
        </p:nvSpPr>
        <p:spPr/>
        <p:txBody>
          <a:bodyPr/>
          <a:lstStyle>
            <a:lvl1pPr>
              <a:defRPr/>
            </a:lvl1pPr>
          </a:lstStyle>
          <a:p>
            <a:pPr>
              <a:defRPr/>
            </a:pPr>
            <a:fld id="{26F51B00-88FA-4416-BC74-BD17C21C1145}" type="slidenum">
              <a:rPr lang="pt-BR" altLang="pt-BR"/>
              <a:pPr>
                <a:defRPr/>
              </a:pPr>
              <a:t>‹nº›</a:t>
            </a:fld>
            <a:endParaRPr lang="pt-BR" altLang="pt-BR"/>
          </a:p>
        </p:txBody>
      </p:sp>
    </p:spTree>
    <p:extLst>
      <p:ext uri="{BB962C8B-B14F-4D97-AF65-F5344CB8AC3E}">
        <p14:creationId xmlns:p14="http://schemas.microsoft.com/office/powerpoint/2010/main" val="34370776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pt-BR"/>
              <a:t>Clique para editar o estilo do título mestre</a:t>
            </a:r>
          </a:p>
        </p:txBody>
      </p:sp>
      <p:sp>
        <p:nvSpPr>
          <p:cNvPr id="3" name="Espaço Reservado para Texto Vertical 2"/>
          <p:cNvSpPr>
            <a:spLocks noGrp="1"/>
          </p:cNvSpPr>
          <p:nvPr>
            <p:ph type="body" orient="vert" idx="1"/>
          </p:nvPr>
        </p:nvSpPr>
        <p:spPr>
          <a:xfrm>
            <a:off x="457200" y="274638"/>
            <a:ext cx="6019800" cy="5851525"/>
          </a:xfrm>
        </p:spPr>
        <p:txBody>
          <a:bodyPr vert="eaVert"/>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129A0AD-3E97-4310-8015-58691B37A276}"/>
              </a:ext>
            </a:extLst>
          </p:cNvPr>
          <p:cNvSpPr>
            <a:spLocks noGrp="1"/>
          </p:cNvSpPr>
          <p:nvPr>
            <p:ph type="dt" sz="half" idx="10"/>
          </p:nvPr>
        </p:nvSpPr>
        <p:spPr/>
        <p:txBody>
          <a:bodyPr/>
          <a:lstStyle>
            <a:lvl1pPr>
              <a:defRPr/>
            </a:lvl1pPr>
          </a:lstStyle>
          <a:p>
            <a:pPr>
              <a:defRPr/>
            </a:pPr>
            <a:fld id="{CCBE797B-652B-48D9-B305-9670A467B3E9}"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A235E127-3B28-486A-9F83-1DA71D4C391B}"/>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44C210F4-B059-4CB9-829C-1E939A8E7BBB}"/>
              </a:ext>
            </a:extLst>
          </p:cNvPr>
          <p:cNvSpPr>
            <a:spLocks noGrp="1"/>
          </p:cNvSpPr>
          <p:nvPr>
            <p:ph type="sldNum" sz="quarter" idx="12"/>
          </p:nvPr>
        </p:nvSpPr>
        <p:spPr/>
        <p:txBody>
          <a:bodyPr/>
          <a:lstStyle>
            <a:lvl1pPr>
              <a:defRPr/>
            </a:lvl1pPr>
          </a:lstStyle>
          <a:p>
            <a:pPr>
              <a:defRPr/>
            </a:pPr>
            <a:fld id="{56F0C1EA-1301-453D-A3A9-83F5852BFB5F}" type="slidenum">
              <a:rPr lang="pt-BR" altLang="pt-BR"/>
              <a:pPr>
                <a:defRPr/>
              </a:pPr>
              <a:t>‹nº›</a:t>
            </a:fld>
            <a:endParaRPr lang="pt-BR" altLang="pt-BR"/>
          </a:p>
        </p:txBody>
      </p:sp>
    </p:spTree>
    <p:extLst>
      <p:ext uri="{BB962C8B-B14F-4D97-AF65-F5344CB8AC3E}">
        <p14:creationId xmlns:p14="http://schemas.microsoft.com/office/powerpoint/2010/main" val="40487568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143000" y="1122363"/>
            <a:ext cx="6858000" cy="2387600"/>
          </a:xfrm>
        </p:spPr>
        <p:txBody>
          <a:bodyPr anchor="b"/>
          <a:lstStyle>
            <a:lvl1pPr algn="ctr">
              <a:defRPr sz="4500"/>
            </a:lvl1pPr>
          </a:lstStyle>
          <a:p>
            <a:r>
              <a:rPr lang="pt-BR"/>
              <a:t>Clique para editar o título Mestre</a:t>
            </a:r>
          </a:p>
        </p:txBody>
      </p:sp>
      <p:sp>
        <p:nvSpPr>
          <p:cNvPr id="3" name="Subtítulo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F4888C04-17C2-4E04-91A1-116AE9E1C14A}"/>
              </a:ext>
            </a:extLst>
          </p:cNvPr>
          <p:cNvSpPr>
            <a:spLocks noGrp="1"/>
          </p:cNvSpPr>
          <p:nvPr>
            <p:ph type="dt" sz="half" idx="10"/>
          </p:nvPr>
        </p:nvSpPr>
        <p:spPr/>
        <p:txBody>
          <a:bodyPr/>
          <a:lstStyle>
            <a:lvl1pPr>
              <a:defRPr/>
            </a:lvl1pPr>
          </a:lstStyle>
          <a:p>
            <a:pPr>
              <a:defRPr/>
            </a:pPr>
            <a:fld id="{3C2DDB10-3330-4048-A984-846C064494C4}"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AAE3BE8B-B0EB-40CF-A200-060CD8255008}"/>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0D30ADE5-DD2F-4405-9DAA-E8CFA40F02AF}"/>
              </a:ext>
            </a:extLst>
          </p:cNvPr>
          <p:cNvSpPr>
            <a:spLocks noGrp="1"/>
          </p:cNvSpPr>
          <p:nvPr>
            <p:ph type="sldNum" sz="quarter" idx="12"/>
          </p:nvPr>
        </p:nvSpPr>
        <p:spPr/>
        <p:txBody>
          <a:bodyPr/>
          <a:lstStyle>
            <a:lvl1pPr>
              <a:defRPr/>
            </a:lvl1pPr>
          </a:lstStyle>
          <a:p>
            <a:pPr>
              <a:defRPr/>
            </a:pPr>
            <a:fld id="{42F0EFAB-9DEB-41C8-A24D-79A61F7ECFB9}" type="slidenum">
              <a:rPr lang="pt-BR"/>
              <a:pPr>
                <a:defRPr/>
              </a:pPr>
              <a:t>‹nº›</a:t>
            </a:fld>
            <a:endParaRPr lang="pt-BR"/>
          </a:p>
        </p:txBody>
      </p:sp>
    </p:spTree>
    <p:extLst>
      <p:ext uri="{BB962C8B-B14F-4D97-AF65-F5344CB8AC3E}">
        <p14:creationId xmlns:p14="http://schemas.microsoft.com/office/powerpoint/2010/main" val="14353048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B669B076-6D70-4499-A503-6A40E1A122B3}"/>
              </a:ext>
            </a:extLst>
          </p:cNvPr>
          <p:cNvSpPr>
            <a:spLocks noGrp="1"/>
          </p:cNvSpPr>
          <p:nvPr>
            <p:ph type="dt" sz="half" idx="10"/>
          </p:nvPr>
        </p:nvSpPr>
        <p:spPr/>
        <p:txBody>
          <a:bodyPr/>
          <a:lstStyle>
            <a:lvl1pPr>
              <a:defRPr/>
            </a:lvl1pPr>
          </a:lstStyle>
          <a:p>
            <a:pPr>
              <a:defRPr/>
            </a:pPr>
            <a:fld id="{323C2BC4-693E-4FDB-BD65-7A90FFDAC3ED}"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9632A4D6-0DE0-43AF-97FB-F739C19438E9}"/>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270A0307-4D25-441E-B885-70101CD00998}"/>
              </a:ext>
            </a:extLst>
          </p:cNvPr>
          <p:cNvSpPr>
            <a:spLocks noGrp="1"/>
          </p:cNvSpPr>
          <p:nvPr>
            <p:ph type="sldNum" sz="quarter" idx="12"/>
          </p:nvPr>
        </p:nvSpPr>
        <p:spPr/>
        <p:txBody>
          <a:bodyPr/>
          <a:lstStyle>
            <a:lvl1pPr>
              <a:defRPr/>
            </a:lvl1pPr>
          </a:lstStyle>
          <a:p>
            <a:pPr>
              <a:defRPr/>
            </a:pPr>
            <a:fld id="{09E07DF5-919B-4785-B7AD-0FE990AAAE2E}" type="slidenum">
              <a:rPr lang="pt-BR"/>
              <a:pPr>
                <a:defRPr/>
              </a:pPr>
              <a:t>‹nº›</a:t>
            </a:fld>
            <a:endParaRPr lang="pt-BR"/>
          </a:p>
        </p:txBody>
      </p:sp>
    </p:spTree>
    <p:extLst>
      <p:ext uri="{BB962C8B-B14F-4D97-AF65-F5344CB8AC3E}">
        <p14:creationId xmlns:p14="http://schemas.microsoft.com/office/powerpoint/2010/main" val="10278491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623888" y="1709739"/>
            <a:ext cx="7886700" cy="2852737"/>
          </a:xfrm>
        </p:spPr>
        <p:txBody>
          <a:bodyPr anchor="b"/>
          <a:lstStyle>
            <a:lvl1pPr>
              <a:defRPr sz="4500"/>
            </a:lvl1pPr>
          </a:lstStyle>
          <a:p>
            <a:r>
              <a:rPr lang="pt-BR"/>
              <a:t>Clique para editar o título Mestre</a:t>
            </a:r>
          </a:p>
        </p:txBody>
      </p:sp>
      <p:sp>
        <p:nvSpPr>
          <p:cNvPr id="3" name="Espaço Reservado para Texto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pt-BR"/>
              <a:t>Clique para editar os estilos de texto Mestres</a:t>
            </a:r>
          </a:p>
        </p:txBody>
      </p:sp>
      <p:sp>
        <p:nvSpPr>
          <p:cNvPr id="4" name="Espaço Reservado para Data 3">
            <a:extLst>
              <a:ext uri="{FF2B5EF4-FFF2-40B4-BE49-F238E27FC236}">
                <a16:creationId xmlns:a16="http://schemas.microsoft.com/office/drawing/2014/main" id="{19DF4877-2A95-43D0-83C0-6BF3C6E6581E}"/>
              </a:ext>
            </a:extLst>
          </p:cNvPr>
          <p:cNvSpPr>
            <a:spLocks noGrp="1"/>
          </p:cNvSpPr>
          <p:nvPr>
            <p:ph type="dt" sz="half" idx="10"/>
          </p:nvPr>
        </p:nvSpPr>
        <p:spPr/>
        <p:txBody>
          <a:bodyPr/>
          <a:lstStyle>
            <a:lvl1pPr>
              <a:defRPr/>
            </a:lvl1pPr>
          </a:lstStyle>
          <a:p>
            <a:pPr>
              <a:defRPr/>
            </a:pPr>
            <a:fld id="{DE1BBA6A-B1DC-41E6-B469-6A172A196F45}"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BD8D9F65-389D-4C0C-9548-FF13A885F9CC}"/>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3E6AA855-D67B-42A5-9E1F-65D27F6FDD02}"/>
              </a:ext>
            </a:extLst>
          </p:cNvPr>
          <p:cNvSpPr>
            <a:spLocks noGrp="1"/>
          </p:cNvSpPr>
          <p:nvPr>
            <p:ph type="sldNum" sz="quarter" idx="12"/>
          </p:nvPr>
        </p:nvSpPr>
        <p:spPr/>
        <p:txBody>
          <a:bodyPr/>
          <a:lstStyle>
            <a:lvl1pPr>
              <a:defRPr/>
            </a:lvl1pPr>
          </a:lstStyle>
          <a:p>
            <a:pPr>
              <a:defRPr/>
            </a:pPr>
            <a:fld id="{F52D76E1-D859-4340-9DB3-D5B059ED5E28}" type="slidenum">
              <a:rPr lang="pt-BR"/>
              <a:pPr>
                <a:defRPr/>
              </a:pPr>
              <a:t>‹nº›</a:t>
            </a:fld>
            <a:endParaRPr lang="pt-BR"/>
          </a:p>
        </p:txBody>
      </p:sp>
    </p:spTree>
    <p:extLst>
      <p:ext uri="{BB962C8B-B14F-4D97-AF65-F5344CB8AC3E}">
        <p14:creationId xmlns:p14="http://schemas.microsoft.com/office/powerpoint/2010/main" val="3510412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Conteúdo 2"/>
          <p:cNvSpPr>
            <a:spLocks noGrp="1"/>
          </p:cNvSpPr>
          <p:nvPr>
            <p:ph sz="half" idx="1"/>
          </p:nvPr>
        </p:nvSpPr>
        <p:spPr>
          <a:xfrm>
            <a:off x="628650" y="1825625"/>
            <a:ext cx="38862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29150" y="1825625"/>
            <a:ext cx="3886200" cy="435133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a:extLst>
              <a:ext uri="{FF2B5EF4-FFF2-40B4-BE49-F238E27FC236}">
                <a16:creationId xmlns:a16="http://schemas.microsoft.com/office/drawing/2014/main" id="{7CCBD10A-793E-4682-BC3E-9F429D6E18C9}"/>
              </a:ext>
            </a:extLst>
          </p:cNvPr>
          <p:cNvSpPr>
            <a:spLocks noGrp="1"/>
          </p:cNvSpPr>
          <p:nvPr>
            <p:ph type="dt" sz="half" idx="10"/>
          </p:nvPr>
        </p:nvSpPr>
        <p:spPr/>
        <p:txBody>
          <a:bodyPr/>
          <a:lstStyle>
            <a:lvl1pPr>
              <a:defRPr/>
            </a:lvl1pPr>
          </a:lstStyle>
          <a:p>
            <a:pPr>
              <a:defRPr/>
            </a:pPr>
            <a:fld id="{75808B08-B46E-463F-BD3F-B15AADAA1B78}" type="datetimeFigureOut">
              <a:rPr lang="pt-BR"/>
              <a:pPr>
                <a:defRPr/>
              </a:pPr>
              <a:t>17/02/2021</a:t>
            </a:fld>
            <a:endParaRPr lang="pt-BR"/>
          </a:p>
        </p:txBody>
      </p:sp>
      <p:sp>
        <p:nvSpPr>
          <p:cNvPr id="6" name="Espaço Reservado para Rodapé 4">
            <a:extLst>
              <a:ext uri="{FF2B5EF4-FFF2-40B4-BE49-F238E27FC236}">
                <a16:creationId xmlns:a16="http://schemas.microsoft.com/office/drawing/2014/main" id="{CE2B109A-8C75-4396-86C9-2187A5C2775A}"/>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CADE622F-A243-4C71-BEC9-A18F7E4F6446}"/>
              </a:ext>
            </a:extLst>
          </p:cNvPr>
          <p:cNvSpPr>
            <a:spLocks noGrp="1"/>
          </p:cNvSpPr>
          <p:nvPr>
            <p:ph type="sldNum" sz="quarter" idx="12"/>
          </p:nvPr>
        </p:nvSpPr>
        <p:spPr/>
        <p:txBody>
          <a:bodyPr/>
          <a:lstStyle>
            <a:lvl1pPr>
              <a:defRPr/>
            </a:lvl1pPr>
          </a:lstStyle>
          <a:p>
            <a:pPr>
              <a:defRPr/>
            </a:pPr>
            <a:fld id="{6D23A3A5-CC45-4EE3-8AB9-AF1422354033}" type="slidenum">
              <a:rPr lang="pt-BR"/>
              <a:pPr>
                <a:defRPr/>
              </a:pPr>
              <a:t>‹nº›</a:t>
            </a:fld>
            <a:endParaRPr lang="pt-BR"/>
          </a:p>
        </p:txBody>
      </p:sp>
    </p:spTree>
    <p:extLst>
      <p:ext uri="{BB962C8B-B14F-4D97-AF65-F5344CB8AC3E}">
        <p14:creationId xmlns:p14="http://schemas.microsoft.com/office/powerpoint/2010/main" val="23014663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629841" y="365126"/>
            <a:ext cx="7886700" cy="1325563"/>
          </a:xfrm>
        </p:spPr>
        <p:txBody>
          <a:bodyPr/>
          <a:lstStyle/>
          <a:p>
            <a:r>
              <a:rPr lang="pt-BR"/>
              <a:t>Clique para editar o título Mestre</a:t>
            </a:r>
          </a:p>
        </p:txBody>
      </p:sp>
      <p:sp>
        <p:nvSpPr>
          <p:cNvPr id="3" name="Espaço Reservado para Texto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4" name="Espaço Reservado para Conteúdo 3"/>
          <p:cNvSpPr>
            <a:spLocks noGrp="1"/>
          </p:cNvSpPr>
          <p:nvPr>
            <p:ph sz="half" idx="2"/>
          </p:nvPr>
        </p:nvSpPr>
        <p:spPr>
          <a:xfrm>
            <a:off x="629842" y="2505075"/>
            <a:ext cx="3868340"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pt-BR"/>
              <a:t>Clique para editar os estilos de texto Mestres</a:t>
            </a:r>
          </a:p>
        </p:txBody>
      </p:sp>
      <p:sp>
        <p:nvSpPr>
          <p:cNvPr id="6" name="Espaço Reservado para Conteúdo 5"/>
          <p:cNvSpPr>
            <a:spLocks noGrp="1"/>
          </p:cNvSpPr>
          <p:nvPr>
            <p:ph sz="quarter" idx="4"/>
          </p:nvPr>
        </p:nvSpPr>
        <p:spPr>
          <a:xfrm>
            <a:off x="4629150" y="2505075"/>
            <a:ext cx="3887391" cy="3684588"/>
          </a:xfrm>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a:extLst>
              <a:ext uri="{FF2B5EF4-FFF2-40B4-BE49-F238E27FC236}">
                <a16:creationId xmlns:a16="http://schemas.microsoft.com/office/drawing/2014/main" id="{83B52F78-7587-4F88-83AD-8178565F6456}"/>
              </a:ext>
            </a:extLst>
          </p:cNvPr>
          <p:cNvSpPr>
            <a:spLocks noGrp="1"/>
          </p:cNvSpPr>
          <p:nvPr>
            <p:ph type="dt" sz="half" idx="10"/>
          </p:nvPr>
        </p:nvSpPr>
        <p:spPr/>
        <p:txBody>
          <a:bodyPr/>
          <a:lstStyle>
            <a:lvl1pPr>
              <a:defRPr/>
            </a:lvl1pPr>
          </a:lstStyle>
          <a:p>
            <a:pPr>
              <a:defRPr/>
            </a:pPr>
            <a:fld id="{E377F16D-04E9-40BB-999A-6C5E3C4A943E}" type="datetimeFigureOut">
              <a:rPr lang="pt-BR"/>
              <a:pPr>
                <a:defRPr/>
              </a:pPr>
              <a:t>17/02/2021</a:t>
            </a:fld>
            <a:endParaRPr lang="pt-BR"/>
          </a:p>
        </p:txBody>
      </p:sp>
      <p:sp>
        <p:nvSpPr>
          <p:cNvPr id="8" name="Espaço Reservado para Rodapé 4">
            <a:extLst>
              <a:ext uri="{FF2B5EF4-FFF2-40B4-BE49-F238E27FC236}">
                <a16:creationId xmlns:a16="http://schemas.microsoft.com/office/drawing/2014/main" id="{DC82DC31-F87A-47DE-B100-477F59AD6E9C}"/>
              </a:ext>
            </a:extLst>
          </p:cNvPr>
          <p:cNvSpPr>
            <a:spLocks noGrp="1"/>
          </p:cNvSpPr>
          <p:nvPr>
            <p:ph type="ftr" sz="quarter" idx="11"/>
          </p:nvPr>
        </p:nvSpPr>
        <p:spPr/>
        <p:txBody>
          <a:bodyPr/>
          <a:lstStyle>
            <a:lvl1pPr>
              <a:defRPr/>
            </a:lvl1pPr>
          </a:lstStyle>
          <a:p>
            <a:pPr>
              <a:defRPr/>
            </a:pPr>
            <a:endParaRPr lang="pt-BR"/>
          </a:p>
        </p:txBody>
      </p:sp>
      <p:sp>
        <p:nvSpPr>
          <p:cNvPr id="9" name="Espaço Reservado para Número de Slide 5">
            <a:extLst>
              <a:ext uri="{FF2B5EF4-FFF2-40B4-BE49-F238E27FC236}">
                <a16:creationId xmlns:a16="http://schemas.microsoft.com/office/drawing/2014/main" id="{EB8FC3E8-71BA-460F-B536-EEA956B88262}"/>
              </a:ext>
            </a:extLst>
          </p:cNvPr>
          <p:cNvSpPr>
            <a:spLocks noGrp="1"/>
          </p:cNvSpPr>
          <p:nvPr>
            <p:ph type="sldNum" sz="quarter" idx="12"/>
          </p:nvPr>
        </p:nvSpPr>
        <p:spPr/>
        <p:txBody>
          <a:bodyPr/>
          <a:lstStyle>
            <a:lvl1pPr>
              <a:defRPr/>
            </a:lvl1pPr>
          </a:lstStyle>
          <a:p>
            <a:pPr>
              <a:defRPr/>
            </a:pPr>
            <a:fld id="{A6002BC2-2140-45A2-872A-B07B2949961C}" type="slidenum">
              <a:rPr lang="pt-BR"/>
              <a:pPr>
                <a:defRPr/>
              </a:pPr>
              <a:t>‹nº›</a:t>
            </a:fld>
            <a:endParaRPr lang="pt-BR"/>
          </a:p>
        </p:txBody>
      </p:sp>
    </p:spTree>
    <p:extLst>
      <p:ext uri="{BB962C8B-B14F-4D97-AF65-F5344CB8AC3E}">
        <p14:creationId xmlns:p14="http://schemas.microsoft.com/office/powerpoint/2010/main" val="3154695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Data 3">
            <a:extLst>
              <a:ext uri="{FF2B5EF4-FFF2-40B4-BE49-F238E27FC236}">
                <a16:creationId xmlns:a16="http://schemas.microsoft.com/office/drawing/2014/main" id="{DA4931B2-E4D7-4650-BB17-B47E159FB5BF}"/>
              </a:ext>
            </a:extLst>
          </p:cNvPr>
          <p:cNvSpPr>
            <a:spLocks noGrp="1"/>
          </p:cNvSpPr>
          <p:nvPr>
            <p:ph type="dt" sz="half" idx="10"/>
          </p:nvPr>
        </p:nvSpPr>
        <p:spPr/>
        <p:txBody>
          <a:bodyPr/>
          <a:lstStyle>
            <a:lvl1pPr>
              <a:defRPr/>
            </a:lvl1pPr>
          </a:lstStyle>
          <a:p>
            <a:pPr>
              <a:defRPr/>
            </a:pPr>
            <a:fld id="{1D29CCE4-7262-4166-AD34-4B2E3123CBDD}" type="datetimeFigureOut">
              <a:rPr lang="pt-BR"/>
              <a:pPr>
                <a:defRPr/>
              </a:pPr>
              <a:t>17/02/2021</a:t>
            </a:fld>
            <a:endParaRPr lang="pt-BR"/>
          </a:p>
        </p:txBody>
      </p:sp>
      <p:sp>
        <p:nvSpPr>
          <p:cNvPr id="4" name="Espaço Reservado para Rodapé 4">
            <a:extLst>
              <a:ext uri="{FF2B5EF4-FFF2-40B4-BE49-F238E27FC236}">
                <a16:creationId xmlns:a16="http://schemas.microsoft.com/office/drawing/2014/main" id="{E2DC26B2-08D3-499D-B6BF-3D2CE01BE4DA}"/>
              </a:ext>
            </a:extLst>
          </p:cNvPr>
          <p:cNvSpPr>
            <a:spLocks noGrp="1"/>
          </p:cNvSpPr>
          <p:nvPr>
            <p:ph type="ftr" sz="quarter" idx="11"/>
          </p:nvPr>
        </p:nvSpPr>
        <p:spPr/>
        <p:txBody>
          <a:bodyPr/>
          <a:lstStyle>
            <a:lvl1pPr>
              <a:defRPr/>
            </a:lvl1pPr>
          </a:lstStyle>
          <a:p>
            <a:pPr>
              <a:defRPr/>
            </a:pPr>
            <a:endParaRPr lang="pt-BR"/>
          </a:p>
        </p:txBody>
      </p:sp>
      <p:sp>
        <p:nvSpPr>
          <p:cNvPr id="5" name="Espaço Reservado para Número de Slide 5">
            <a:extLst>
              <a:ext uri="{FF2B5EF4-FFF2-40B4-BE49-F238E27FC236}">
                <a16:creationId xmlns:a16="http://schemas.microsoft.com/office/drawing/2014/main" id="{15168D28-8236-46ED-9DA9-30F0613FE799}"/>
              </a:ext>
            </a:extLst>
          </p:cNvPr>
          <p:cNvSpPr>
            <a:spLocks noGrp="1"/>
          </p:cNvSpPr>
          <p:nvPr>
            <p:ph type="sldNum" sz="quarter" idx="12"/>
          </p:nvPr>
        </p:nvSpPr>
        <p:spPr/>
        <p:txBody>
          <a:bodyPr/>
          <a:lstStyle>
            <a:lvl1pPr>
              <a:defRPr/>
            </a:lvl1pPr>
          </a:lstStyle>
          <a:p>
            <a:pPr>
              <a:defRPr/>
            </a:pPr>
            <a:fld id="{0939DA61-3205-4659-99A9-D99AE67DA518}" type="slidenum">
              <a:rPr lang="pt-BR"/>
              <a:pPr>
                <a:defRPr/>
              </a:pPr>
              <a:t>‹nº›</a:t>
            </a:fld>
            <a:endParaRPr lang="pt-BR"/>
          </a:p>
        </p:txBody>
      </p:sp>
    </p:spTree>
    <p:extLst>
      <p:ext uri="{BB962C8B-B14F-4D97-AF65-F5344CB8AC3E}">
        <p14:creationId xmlns:p14="http://schemas.microsoft.com/office/powerpoint/2010/main" val="36545296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a:extLst>
              <a:ext uri="{FF2B5EF4-FFF2-40B4-BE49-F238E27FC236}">
                <a16:creationId xmlns:a16="http://schemas.microsoft.com/office/drawing/2014/main" id="{FDBDCFD4-3FC2-4F7F-A0DA-F7C3A692EF7F}"/>
              </a:ext>
            </a:extLst>
          </p:cNvPr>
          <p:cNvSpPr>
            <a:spLocks noGrp="1"/>
          </p:cNvSpPr>
          <p:nvPr>
            <p:ph type="dt" sz="half" idx="10"/>
          </p:nvPr>
        </p:nvSpPr>
        <p:spPr/>
        <p:txBody>
          <a:bodyPr/>
          <a:lstStyle>
            <a:lvl1pPr>
              <a:defRPr/>
            </a:lvl1pPr>
          </a:lstStyle>
          <a:p>
            <a:pPr>
              <a:defRPr/>
            </a:pPr>
            <a:fld id="{C70BC102-DCD0-4AC5-A16E-330843991E11}" type="datetimeFigureOut">
              <a:rPr lang="pt-BR"/>
              <a:pPr>
                <a:defRPr/>
              </a:pPr>
              <a:t>17/02/2021</a:t>
            </a:fld>
            <a:endParaRPr lang="pt-BR"/>
          </a:p>
        </p:txBody>
      </p:sp>
      <p:sp>
        <p:nvSpPr>
          <p:cNvPr id="3" name="Espaço Reservado para Rodapé 4">
            <a:extLst>
              <a:ext uri="{FF2B5EF4-FFF2-40B4-BE49-F238E27FC236}">
                <a16:creationId xmlns:a16="http://schemas.microsoft.com/office/drawing/2014/main" id="{3495D4C6-72A5-4FF3-8136-85F8A579F54E}"/>
              </a:ext>
            </a:extLst>
          </p:cNvPr>
          <p:cNvSpPr>
            <a:spLocks noGrp="1"/>
          </p:cNvSpPr>
          <p:nvPr>
            <p:ph type="ftr" sz="quarter" idx="11"/>
          </p:nvPr>
        </p:nvSpPr>
        <p:spPr/>
        <p:txBody>
          <a:bodyPr/>
          <a:lstStyle>
            <a:lvl1pPr>
              <a:defRPr/>
            </a:lvl1pPr>
          </a:lstStyle>
          <a:p>
            <a:pPr>
              <a:defRPr/>
            </a:pPr>
            <a:endParaRPr lang="pt-BR"/>
          </a:p>
        </p:txBody>
      </p:sp>
      <p:sp>
        <p:nvSpPr>
          <p:cNvPr id="4" name="Espaço Reservado para Número de Slide 5">
            <a:extLst>
              <a:ext uri="{FF2B5EF4-FFF2-40B4-BE49-F238E27FC236}">
                <a16:creationId xmlns:a16="http://schemas.microsoft.com/office/drawing/2014/main" id="{055B908D-4B84-4570-A1D4-D736903998EE}"/>
              </a:ext>
            </a:extLst>
          </p:cNvPr>
          <p:cNvSpPr>
            <a:spLocks noGrp="1"/>
          </p:cNvSpPr>
          <p:nvPr>
            <p:ph type="sldNum" sz="quarter" idx="12"/>
          </p:nvPr>
        </p:nvSpPr>
        <p:spPr/>
        <p:txBody>
          <a:bodyPr/>
          <a:lstStyle>
            <a:lvl1pPr>
              <a:defRPr/>
            </a:lvl1pPr>
          </a:lstStyle>
          <a:p>
            <a:pPr>
              <a:defRPr/>
            </a:pPr>
            <a:fld id="{2C2CC4D4-5444-4689-B714-253D7AFD8A99}" type="slidenum">
              <a:rPr lang="pt-BR"/>
              <a:pPr>
                <a:defRPr/>
              </a:pPr>
              <a:t>‹nº›</a:t>
            </a:fld>
            <a:endParaRPr lang="pt-BR"/>
          </a:p>
        </p:txBody>
      </p:sp>
    </p:spTree>
    <p:extLst>
      <p:ext uri="{BB962C8B-B14F-4D97-AF65-F5344CB8AC3E}">
        <p14:creationId xmlns:p14="http://schemas.microsoft.com/office/powerpoint/2010/main" val="35432209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pt-BR"/>
              <a:t>Clique para editar o título Mestre</a:t>
            </a:r>
          </a:p>
        </p:txBody>
      </p:sp>
      <p:sp>
        <p:nvSpPr>
          <p:cNvPr id="3" name="Espaço Reservado para Conteúdo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Espaço Reservado para Data 3">
            <a:extLst>
              <a:ext uri="{FF2B5EF4-FFF2-40B4-BE49-F238E27FC236}">
                <a16:creationId xmlns:a16="http://schemas.microsoft.com/office/drawing/2014/main" id="{1491F024-58DE-428E-A125-FF8498F118F9}"/>
              </a:ext>
            </a:extLst>
          </p:cNvPr>
          <p:cNvSpPr>
            <a:spLocks noGrp="1"/>
          </p:cNvSpPr>
          <p:nvPr>
            <p:ph type="dt" sz="half" idx="10"/>
          </p:nvPr>
        </p:nvSpPr>
        <p:spPr/>
        <p:txBody>
          <a:bodyPr/>
          <a:lstStyle>
            <a:lvl1pPr>
              <a:defRPr/>
            </a:lvl1pPr>
          </a:lstStyle>
          <a:p>
            <a:pPr>
              <a:defRPr/>
            </a:pPr>
            <a:fld id="{E3DB9013-39C2-4D4F-81E1-7F73F58FFF2F}" type="datetimeFigureOut">
              <a:rPr lang="pt-BR"/>
              <a:pPr>
                <a:defRPr/>
              </a:pPr>
              <a:t>17/02/2021</a:t>
            </a:fld>
            <a:endParaRPr lang="pt-BR"/>
          </a:p>
        </p:txBody>
      </p:sp>
      <p:sp>
        <p:nvSpPr>
          <p:cNvPr id="6" name="Espaço Reservado para Rodapé 4">
            <a:extLst>
              <a:ext uri="{FF2B5EF4-FFF2-40B4-BE49-F238E27FC236}">
                <a16:creationId xmlns:a16="http://schemas.microsoft.com/office/drawing/2014/main" id="{B8CA0127-AE74-44ED-A70F-7180CDE0C65E}"/>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298F2CD1-84DB-4FCD-B1A0-2485714AF374}"/>
              </a:ext>
            </a:extLst>
          </p:cNvPr>
          <p:cNvSpPr>
            <a:spLocks noGrp="1"/>
          </p:cNvSpPr>
          <p:nvPr>
            <p:ph type="sldNum" sz="quarter" idx="12"/>
          </p:nvPr>
        </p:nvSpPr>
        <p:spPr/>
        <p:txBody>
          <a:bodyPr/>
          <a:lstStyle>
            <a:lvl1pPr>
              <a:defRPr/>
            </a:lvl1pPr>
          </a:lstStyle>
          <a:p>
            <a:pPr>
              <a:defRPr/>
            </a:pPr>
            <a:fld id="{B73B48AE-0657-4F50-94C3-DB0642A9194A}" type="slidenum">
              <a:rPr lang="pt-BR"/>
              <a:pPr>
                <a:defRPr/>
              </a:pPr>
              <a:t>‹nº›</a:t>
            </a:fld>
            <a:endParaRPr lang="pt-BR"/>
          </a:p>
        </p:txBody>
      </p:sp>
    </p:spTree>
    <p:extLst>
      <p:ext uri="{BB962C8B-B14F-4D97-AF65-F5344CB8AC3E}">
        <p14:creationId xmlns:p14="http://schemas.microsoft.com/office/powerpoint/2010/main" val="16730431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idx="1"/>
          </p:nvPr>
        </p:nvSpPr>
        <p:spPr/>
        <p:txBody>
          <a:body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F972D74A-F292-4183-8DA0-54FA82BB48F4}"/>
              </a:ext>
            </a:extLst>
          </p:cNvPr>
          <p:cNvSpPr>
            <a:spLocks noGrp="1"/>
          </p:cNvSpPr>
          <p:nvPr>
            <p:ph type="dt" sz="half" idx="10"/>
          </p:nvPr>
        </p:nvSpPr>
        <p:spPr/>
        <p:txBody>
          <a:bodyPr/>
          <a:lstStyle>
            <a:lvl1pPr>
              <a:defRPr/>
            </a:lvl1pPr>
          </a:lstStyle>
          <a:p>
            <a:pPr>
              <a:defRPr/>
            </a:pPr>
            <a:fld id="{8BE76E8F-5F33-49FC-9F0A-8A61F7C7EA3A}"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B9AF0ABD-400A-4AB7-9C5B-3ACDBF2BB73C}"/>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50550114-3172-4CD5-915C-C8780288520C}"/>
              </a:ext>
            </a:extLst>
          </p:cNvPr>
          <p:cNvSpPr>
            <a:spLocks noGrp="1"/>
          </p:cNvSpPr>
          <p:nvPr>
            <p:ph type="sldNum" sz="quarter" idx="12"/>
          </p:nvPr>
        </p:nvSpPr>
        <p:spPr/>
        <p:txBody>
          <a:bodyPr/>
          <a:lstStyle>
            <a:lvl1pPr>
              <a:defRPr/>
            </a:lvl1pPr>
          </a:lstStyle>
          <a:p>
            <a:pPr>
              <a:defRPr/>
            </a:pPr>
            <a:fld id="{1C2B3A40-9B73-40EF-BB5F-CB6F99173883}" type="slidenum">
              <a:rPr lang="pt-BR" altLang="pt-BR"/>
              <a:pPr>
                <a:defRPr/>
              </a:pPr>
              <a:t>‹nº›</a:t>
            </a:fld>
            <a:endParaRPr lang="pt-BR" altLang="pt-BR"/>
          </a:p>
        </p:txBody>
      </p:sp>
    </p:spTree>
    <p:extLst>
      <p:ext uri="{BB962C8B-B14F-4D97-AF65-F5344CB8AC3E}">
        <p14:creationId xmlns:p14="http://schemas.microsoft.com/office/powerpoint/2010/main" val="27557778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29841" y="457200"/>
            <a:ext cx="2949178" cy="1600200"/>
          </a:xfrm>
        </p:spPr>
        <p:txBody>
          <a:bodyPr anchor="b"/>
          <a:lstStyle>
            <a:lvl1pPr>
              <a:defRPr sz="2400"/>
            </a:lvl1pPr>
          </a:lstStyle>
          <a:p>
            <a:r>
              <a:rPr lang="pt-BR"/>
              <a:t>Clique para editar o título Mestre</a:t>
            </a:r>
          </a:p>
        </p:txBody>
      </p:sp>
      <p:sp>
        <p:nvSpPr>
          <p:cNvPr id="3" name="Espaço Reservado para Imagem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pt-BR" noProof="0"/>
          </a:p>
        </p:txBody>
      </p:sp>
      <p:sp>
        <p:nvSpPr>
          <p:cNvPr id="4" name="Espaço Reservado para Texto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pt-BR"/>
              <a:t>Clique para editar os estilos de texto Mestres</a:t>
            </a:r>
          </a:p>
        </p:txBody>
      </p:sp>
      <p:sp>
        <p:nvSpPr>
          <p:cNvPr id="5" name="Espaço Reservado para Data 3">
            <a:extLst>
              <a:ext uri="{FF2B5EF4-FFF2-40B4-BE49-F238E27FC236}">
                <a16:creationId xmlns:a16="http://schemas.microsoft.com/office/drawing/2014/main" id="{211396C7-9BA4-4BDE-B201-A96D9E011A7D}"/>
              </a:ext>
            </a:extLst>
          </p:cNvPr>
          <p:cNvSpPr>
            <a:spLocks noGrp="1"/>
          </p:cNvSpPr>
          <p:nvPr>
            <p:ph type="dt" sz="half" idx="10"/>
          </p:nvPr>
        </p:nvSpPr>
        <p:spPr/>
        <p:txBody>
          <a:bodyPr/>
          <a:lstStyle>
            <a:lvl1pPr>
              <a:defRPr/>
            </a:lvl1pPr>
          </a:lstStyle>
          <a:p>
            <a:pPr>
              <a:defRPr/>
            </a:pPr>
            <a:fld id="{5134B73A-015B-428E-8719-AC2FBFA02B76}" type="datetimeFigureOut">
              <a:rPr lang="pt-BR"/>
              <a:pPr>
                <a:defRPr/>
              </a:pPr>
              <a:t>17/02/2021</a:t>
            </a:fld>
            <a:endParaRPr lang="pt-BR"/>
          </a:p>
        </p:txBody>
      </p:sp>
      <p:sp>
        <p:nvSpPr>
          <p:cNvPr id="6" name="Espaço Reservado para Rodapé 4">
            <a:extLst>
              <a:ext uri="{FF2B5EF4-FFF2-40B4-BE49-F238E27FC236}">
                <a16:creationId xmlns:a16="http://schemas.microsoft.com/office/drawing/2014/main" id="{22AECC3C-B32D-4BE7-9F6A-7BE23415ED20}"/>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BB170D19-1A4E-4E7E-BC3A-9516088D5891}"/>
              </a:ext>
            </a:extLst>
          </p:cNvPr>
          <p:cNvSpPr>
            <a:spLocks noGrp="1"/>
          </p:cNvSpPr>
          <p:nvPr>
            <p:ph type="sldNum" sz="quarter" idx="12"/>
          </p:nvPr>
        </p:nvSpPr>
        <p:spPr/>
        <p:txBody>
          <a:bodyPr/>
          <a:lstStyle>
            <a:lvl1pPr>
              <a:defRPr/>
            </a:lvl1pPr>
          </a:lstStyle>
          <a:p>
            <a:pPr>
              <a:defRPr/>
            </a:pPr>
            <a:fld id="{9A6A464C-0EF3-47AD-B84B-457F6DB3119F}" type="slidenum">
              <a:rPr lang="pt-BR"/>
              <a:pPr>
                <a:defRPr/>
              </a:pPr>
              <a:t>‹nº›</a:t>
            </a:fld>
            <a:endParaRPr lang="pt-BR"/>
          </a:p>
        </p:txBody>
      </p:sp>
    </p:spTree>
    <p:extLst>
      <p:ext uri="{BB962C8B-B14F-4D97-AF65-F5344CB8AC3E}">
        <p14:creationId xmlns:p14="http://schemas.microsoft.com/office/powerpoint/2010/main" val="20756534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título Mestre</a:t>
            </a:r>
          </a:p>
        </p:txBody>
      </p:sp>
      <p:sp>
        <p:nvSpPr>
          <p:cNvPr id="3" name="Espaço Reservado para Texto Vertical 2"/>
          <p:cNvSpPr>
            <a:spLocks noGrp="1"/>
          </p:cNvSpPr>
          <p:nvPr>
            <p:ph type="body" orient="vert" idx="1"/>
          </p:nvPr>
        </p:nvSpPr>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C4A50742-6D2D-4100-99BC-6ECFCC1FFD3A}"/>
              </a:ext>
            </a:extLst>
          </p:cNvPr>
          <p:cNvSpPr>
            <a:spLocks noGrp="1"/>
          </p:cNvSpPr>
          <p:nvPr>
            <p:ph type="dt" sz="half" idx="10"/>
          </p:nvPr>
        </p:nvSpPr>
        <p:spPr/>
        <p:txBody>
          <a:bodyPr/>
          <a:lstStyle>
            <a:lvl1pPr>
              <a:defRPr/>
            </a:lvl1pPr>
          </a:lstStyle>
          <a:p>
            <a:pPr>
              <a:defRPr/>
            </a:pPr>
            <a:fld id="{B1CE7491-E4B8-4961-87BD-B17E5BEE15B0}"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554FCC99-922D-42A9-AE28-8C6CCB8C3545}"/>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DF6EF5F1-4C7E-43ED-B292-368D07DF1842}"/>
              </a:ext>
            </a:extLst>
          </p:cNvPr>
          <p:cNvSpPr>
            <a:spLocks noGrp="1"/>
          </p:cNvSpPr>
          <p:nvPr>
            <p:ph type="sldNum" sz="quarter" idx="12"/>
          </p:nvPr>
        </p:nvSpPr>
        <p:spPr/>
        <p:txBody>
          <a:bodyPr/>
          <a:lstStyle>
            <a:lvl1pPr>
              <a:defRPr/>
            </a:lvl1pPr>
          </a:lstStyle>
          <a:p>
            <a:pPr>
              <a:defRPr/>
            </a:pPr>
            <a:fld id="{548D647D-0F00-4362-9435-EDF098EEC4D5}" type="slidenum">
              <a:rPr lang="pt-BR"/>
              <a:pPr>
                <a:defRPr/>
              </a:pPr>
              <a:t>‹nº›</a:t>
            </a:fld>
            <a:endParaRPr lang="pt-BR"/>
          </a:p>
        </p:txBody>
      </p:sp>
    </p:spTree>
    <p:extLst>
      <p:ext uri="{BB962C8B-B14F-4D97-AF65-F5344CB8AC3E}">
        <p14:creationId xmlns:p14="http://schemas.microsoft.com/office/powerpoint/2010/main" val="592507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543675" y="365125"/>
            <a:ext cx="1971675" cy="5811838"/>
          </a:xfrm>
        </p:spPr>
        <p:txBody>
          <a:bodyPr vert="eaVert"/>
          <a:lstStyle/>
          <a:p>
            <a:r>
              <a:rPr lang="pt-BR"/>
              <a:t>Clique para editar o título Mestre</a:t>
            </a:r>
          </a:p>
        </p:txBody>
      </p:sp>
      <p:sp>
        <p:nvSpPr>
          <p:cNvPr id="3" name="Espaço Reservado para Texto Vertical 2"/>
          <p:cNvSpPr>
            <a:spLocks noGrp="1"/>
          </p:cNvSpPr>
          <p:nvPr>
            <p:ph type="body" orient="vert" idx="1"/>
          </p:nvPr>
        </p:nvSpPr>
        <p:spPr>
          <a:xfrm>
            <a:off x="628650" y="365125"/>
            <a:ext cx="5800725" cy="5811838"/>
          </a:xfrm>
        </p:spPr>
        <p:txBody>
          <a:bodyPr vert="eaVert"/>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2DB98B45-2F33-4FC2-9310-2DCDAD3DF218}"/>
              </a:ext>
            </a:extLst>
          </p:cNvPr>
          <p:cNvSpPr>
            <a:spLocks noGrp="1"/>
          </p:cNvSpPr>
          <p:nvPr>
            <p:ph type="dt" sz="half" idx="10"/>
          </p:nvPr>
        </p:nvSpPr>
        <p:spPr/>
        <p:txBody>
          <a:bodyPr/>
          <a:lstStyle>
            <a:lvl1pPr>
              <a:defRPr/>
            </a:lvl1pPr>
          </a:lstStyle>
          <a:p>
            <a:pPr>
              <a:defRPr/>
            </a:pPr>
            <a:fld id="{DCA3633F-BCA3-44E5-898F-08B065B90CD1}"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418F1AE4-C204-472B-B72B-0C51C499A946}"/>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D7293C0E-9FD4-4C67-AFCD-8816814F7082}"/>
              </a:ext>
            </a:extLst>
          </p:cNvPr>
          <p:cNvSpPr>
            <a:spLocks noGrp="1"/>
          </p:cNvSpPr>
          <p:nvPr>
            <p:ph type="sldNum" sz="quarter" idx="12"/>
          </p:nvPr>
        </p:nvSpPr>
        <p:spPr/>
        <p:txBody>
          <a:bodyPr/>
          <a:lstStyle>
            <a:lvl1pPr>
              <a:defRPr/>
            </a:lvl1pPr>
          </a:lstStyle>
          <a:p>
            <a:pPr>
              <a:defRPr/>
            </a:pPr>
            <a:fld id="{5F0ED6A4-23A3-4612-815A-66438DCA3486}" type="slidenum">
              <a:rPr lang="pt-BR"/>
              <a:pPr>
                <a:defRPr/>
              </a:pPr>
              <a:t>‹nº›</a:t>
            </a:fld>
            <a:endParaRPr lang="pt-BR"/>
          </a:p>
        </p:txBody>
      </p:sp>
    </p:spTree>
    <p:extLst>
      <p:ext uri="{BB962C8B-B14F-4D97-AF65-F5344CB8AC3E}">
        <p14:creationId xmlns:p14="http://schemas.microsoft.com/office/powerpoint/2010/main" val="112909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pt-BR"/>
              <a:t>Clique para editar o estilo do título mestre</a:t>
            </a:r>
          </a:p>
        </p:txBody>
      </p:sp>
      <p:sp>
        <p:nvSpPr>
          <p:cNvPr id="3" name="Espaço Reservado para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Clique para editar os estilos do texto mestre</a:t>
            </a:r>
          </a:p>
        </p:txBody>
      </p:sp>
      <p:sp>
        <p:nvSpPr>
          <p:cNvPr id="4" name="Espaço Reservado para Data 3">
            <a:extLst>
              <a:ext uri="{FF2B5EF4-FFF2-40B4-BE49-F238E27FC236}">
                <a16:creationId xmlns:a16="http://schemas.microsoft.com/office/drawing/2014/main" id="{CAB57BBA-14C8-439B-918E-0C047F5A5A98}"/>
              </a:ext>
            </a:extLst>
          </p:cNvPr>
          <p:cNvSpPr>
            <a:spLocks noGrp="1"/>
          </p:cNvSpPr>
          <p:nvPr>
            <p:ph type="dt" sz="half" idx="10"/>
          </p:nvPr>
        </p:nvSpPr>
        <p:spPr/>
        <p:txBody>
          <a:bodyPr/>
          <a:lstStyle>
            <a:lvl1pPr>
              <a:defRPr/>
            </a:lvl1pPr>
          </a:lstStyle>
          <a:p>
            <a:pPr>
              <a:defRPr/>
            </a:pPr>
            <a:fld id="{211E22B6-B988-4671-9057-B69AD426E272}"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14449E66-9750-4973-9F8E-1A51A6FC6B0D}"/>
              </a:ext>
            </a:extLst>
          </p:cNvPr>
          <p:cNvSpPr>
            <a:spLocks noGrp="1"/>
          </p:cNvSpPr>
          <p:nvPr>
            <p:ph type="ftr" sz="quarter" idx="11"/>
          </p:nvPr>
        </p:nvSpPr>
        <p:spPr/>
        <p:txBody>
          <a:bodyPr/>
          <a:lstStyle>
            <a:lvl1pPr>
              <a:defRPr/>
            </a:lvl1pPr>
          </a:lstStyle>
          <a:p>
            <a:pPr>
              <a:defRPr/>
            </a:pPr>
            <a:endParaRPr lang="pt-BR"/>
          </a:p>
        </p:txBody>
      </p:sp>
      <p:sp>
        <p:nvSpPr>
          <p:cNvPr id="6" name="Espaço Reservado para Número de Slide 5">
            <a:extLst>
              <a:ext uri="{FF2B5EF4-FFF2-40B4-BE49-F238E27FC236}">
                <a16:creationId xmlns:a16="http://schemas.microsoft.com/office/drawing/2014/main" id="{FBB5F9DC-7265-42D7-9886-1B1CD3C735B4}"/>
              </a:ext>
            </a:extLst>
          </p:cNvPr>
          <p:cNvSpPr>
            <a:spLocks noGrp="1"/>
          </p:cNvSpPr>
          <p:nvPr>
            <p:ph type="sldNum" sz="quarter" idx="12"/>
          </p:nvPr>
        </p:nvSpPr>
        <p:spPr/>
        <p:txBody>
          <a:bodyPr/>
          <a:lstStyle>
            <a:lvl1pPr>
              <a:defRPr/>
            </a:lvl1pPr>
          </a:lstStyle>
          <a:p>
            <a:pPr>
              <a:defRPr/>
            </a:pPr>
            <a:fld id="{544FFCC2-D072-435B-8A88-31CBEE544F04}" type="slidenum">
              <a:rPr lang="pt-BR" altLang="pt-BR"/>
              <a:pPr>
                <a:defRPr/>
              </a:pPr>
              <a:t>‹nº›</a:t>
            </a:fld>
            <a:endParaRPr lang="pt-BR" altLang="pt-BR"/>
          </a:p>
        </p:txBody>
      </p:sp>
    </p:spTree>
    <p:extLst>
      <p:ext uri="{BB962C8B-B14F-4D97-AF65-F5344CB8AC3E}">
        <p14:creationId xmlns:p14="http://schemas.microsoft.com/office/powerpoint/2010/main" val="35884386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Conteú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Conteú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Data 3">
            <a:extLst>
              <a:ext uri="{FF2B5EF4-FFF2-40B4-BE49-F238E27FC236}">
                <a16:creationId xmlns:a16="http://schemas.microsoft.com/office/drawing/2014/main" id="{A54F36ED-79AF-4414-A867-FAD970F175FD}"/>
              </a:ext>
            </a:extLst>
          </p:cNvPr>
          <p:cNvSpPr>
            <a:spLocks noGrp="1"/>
          </p:cNvSpPr>
          <p:nvPr>
            <p:ph type="dt" sz="half" idx="10"/>
          </p:nvPr>
        </p:nvSpPr>
        <p:spPr/>
        <p:txBody>
          <a:bodyPr/>
          <a:lstStyle>
            <a:lvl1pPr>
              <a:defRPr/>
            </a:lvl1pPr>
          </a:lstStyle>
          <a:p>
            <a:pPr>
              <a:defRPr/>
            </a:pPr>
            <a:fld id="{9D0337FB-29BF-4D7E-ACD8-572DF52FB4D0}" type="datetimeFigureOut">
              <a:rPr lang="pt-BR"/>
              <a:pPr>
                <a:defRPr/>
              </a:pPr>
              <a:t>17/02/2021</a:t>
            </a:fld>
            <a:endParaRPr lang="pt-BR"/>
          </a:p>
        </p:txBody>
      </p:sp>
      <p:sp>
        <p:nvSpPr>
          <p:cNvPr id="6" name="Espaço Reservado para Rodapé 4">
            <a:extLst>
              <a:ext uri="{FF2B5EF4-FFF2-40B4-BE49-F238E27FC236}">
                <a16:creationId xmlns:a16="http://schemas.microsoft.com/office/drawing/2014/main" id="{AF6C8454-7623-4138-A858-60EE2CB17ECF}"/>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332E37F9-CEE7-403D-BD05-5A08840A3D53}"/>
              </a:ext>
            </a:extLst>
          </p:cNvPr>
          <p:cNvSpPr>
            <a:spLocks noGrp="1"/>
          </p:cNvSpPr>
          <p:nvPr>
            <p:ph type="sldNum" sz="quarter" idx="12"/>
          </p:nvPr>
        </p:nvSpPr>
        <p:spPr/>
        <p:txBody>
          <a:bodyPr/>
          <a:lstStyle>
            <a:lvl1pPr>
              <a:defRPr/>
            </a:lvl1pPr>
          </a:lstStyle>
          <a:p>
            <a:pPr>
              <a:defRPr/>
            </a:pPr>
            <a:fld id="{5EF7C7BF-72D8-4AAF-A292-08F5ECBA490F}" type="slidenum">
              <a:rPr lang="pt-BR" altLang="pt-BR"/>
              <a:pPr>
                <a:defRPr/>
              </a:pPr>
              <a:t>‹nº›</a:t>
            </a:fld>
            <a:endParaRPr lang="pt-BR" altLang="pt-BR"/>
          </a:p>
        </p:txBody>
      </p:sp>
    </p:spTree>
    <p:extLst>
      <p:ext uri="{BB962C8B-B14F-4D97-AF65-F5344CB8AC3E}">
        <p14:creationId xmlns:p14="http://schemas.microsoft.com/office/powerpoint/2010/main" val="35648261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BR"/>
              <a:t>Clique para editar o estilo do título mestre</a:t>
            </a:r>
          </a:p>
        </p:txBody>
      </p:sp>
      <p:sp>
        <p:nvSpPr>
          <p:cNvPr id="3" name="Espaço Reservado para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4" name="Espaço Reservado para Conteú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5" name="Espaço Reservado para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Clique para editar os estilos do texto mestre</a:t>
            </a:r>
          </a:p>
        </p:txBody>
      </p:sp>
      <p:sp>
        <p:nvSpPr>
          <p:cNvPr id="6" name="Espaço Reservado para Conteú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7" name="Espaço Reservado para Data 3">
            <a:extLst>
              <a:ext uri="{FF2B5EF4-FFF2-40B4-BE49-F238E27FC236}">
                <a16:creationId xmlns:a16="http://schemas.microsoft.com/office/drawing/2014/main" id="{9122C2B6-56D2-4429-AD90-551C1BC0388E}"/>
              </a:ext>
            </a:extLst>
          </p:cNvPr>
          <p:cNvSpPr>
            <a:spLocks noGrp="1"/>
          </p:cNvSpPr>
          <p:nvPr>
            <p:ph type="dt" sz="half" idx="10"/>
          </p:nvPr>
        </p:nvSpPr>
        <p:spPr/>
        <p:txBody>
          <a:bodyPr/>
          <a:lstStyle>
            <a:lvl1pPr>
              <a:defRPr/>
            </a:lvl1pPr>
          </a:lstStyle>
          <a:p>
            <a:pPr>
              <a:defRPr/>
            </a:pPr>
            <a:fld id="{DBC13EB3-AE26-4177-8C79-E68ED8B5618E}" type="datetimeFigureOut">
              <a:rPr lang="pt-BR"/>
              <a:pPr>
                <a:defRPr/>
              </a:pPr>
              <a:t>17/02/2021</a:t>
            </a:fld>
            <a:endParaRPr lang="pt-BR"/>
          </a:p>
        </p:txBody>
      </p:sp>
      <p:sp>
        <p:nvSpPr>
          <p:cNvPr id="8" name="Espaço Reservado para Rodapé 4">
            <a:extLst>
              <a:ext uri="{FF2B5EF4-FFF2-40B4-BE49-F238E27FC236}">
                <a16:creationId xmlns:a16="http://schemas.microsoft.com/office/drawing/2014/main" id="{D011882D-BC78-45FF-B237-3334CCB0B887}"/>
              </a:ext>
            </a:extLst>
          </p:cNvPr>
          <p:cNvSpPr>
            <a:spLocks noGrp="1"/>
          </p:cNvSpPr>
          <p:nvPr>
            <p:ph type="ftr" sz="quarter" idx="11"/>
          </p:nvPr>
        </p:nvSpPr>
        <p:spPr/>
        <p:txBody>
          <a:bodyPr/>
          <a:lstStyle>
            <a:lvl1pPr>
              <a:defRPr/>
            </a:lvl1pPr>
          </a:lstStyle>
          <a:p>
            <a:pPr>
              <a:defRPr/>
            </a:pPr>
            <a:endParaRPr lang="pt-BR"/>
          </a:p>
        </p:txBody>
      </p:sp>
      <p:sp>
        <p:nvSpPr>
          <p:cNvPr id="9" name="Espaço Reservado para Número de Slide 5">
            <a:extLst>
              <a:ext uri="{FF2B5EF4-FFF2-40B4-BE49-F238E27FC236}">
                <a16:creationId xmlns:a16="http://schemas.microsoft.com/office/drawing/2014/main" id="{48EE05A8-9239-4920-B062-6C37438C97D3}"/>
              </a:ext>
            </a:extLst>
          </p:cNvPr>
          <p:cNvSpPr>
            <a:spLocks noGrp="1"/>
          </p:cNvSpPr>
          <p:nvPr>
            <p:ph type="sldNum" sz="quarter" idx="12"/>
          </p:nvPr>
        </p:nvSpPr>
        <p:spPr/>
        <p:txBody>
          <a:bodyPr/>
          <a:lstStyle>
            <a:lvl1pPr>
              <a:defRPr/>
            </a:lvl1pPr>
          </a:lstStyle>
          <a:p>
            <a:pPr>
              <a:defRPr/>
            </a:pPr>
            <a:fld id="{5943AF44-6579-4C15-BB46-23191F04C302}" type="slidenum">
              <a:rPr lang="pt-BR" altLang="pt-BR"/>
              <a:pPr>
                <a:defRPr/>
              </a:pPr>
              <a:t>‹nº›</a:t>
            </a:fld>
            <a:endParaRPr lang="pt-BR" altLang="pt-BR"/>
          </a:p>
        </p:txBody>
      </p:sp>
    </p:spTree>
    <p:extLst>
      <p:ext uri="{BB962C8B-B14F-4D97-AF65-F5344CB8AC3E}">
        <p14:creationId xmlns:p14="http://schemas.microsoft.com/office/powerpoint/2010/main" val="2254814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a:t>Clique para editar o estilo do título mestre</a:t>
            </a:r>
          </a:p>
        </p:txBody>
      </p:sp>
      <p:sp>
        <p:nvSpPr>
          <p:cNvPr id="3" name="Espaço Reservado para Data 3">
            <a:extLst>
              <a:ext uri="{FF2B5EF4-FFF2-40B4-BE49-F238E27FC236}">
                <a16:creationId xmlns:a16="http://schemas.microsoft.com/office/drawing/2014/main" id="{E3766AD9-318B-40A1-BDB3-32ED7FDA3741}"/>
              </a:ext>
            </a:extLst>
          </p:cNvPr>
          <p:cNvSpPr>
            <a:spLocks noGrp="1"/>
          </p:cNvSpPr>
          <p:nvPr>
            <p:ph type="dt" sz="half" idx="10"/>
          </p:nvPr>
        </p:nvSpPr>
        <p:spPr/>
        <p:txBody>
          <a:bodyPr/>
          <a:lstStyle>
            <a:lvl1pPr>
              <a:defRPr/>
            </a:lvl1pPr>
          </a:lstStyle>
          <a:p>
            <a:pPr>
              <a:defRPr/>
            </a:pPr>
            <a:fld id="{CB4C38B5-C43A-4668-AC01-51540092451C}" type="datetimeFigureOut">
              <a:rPr lang="pt-BR"/>
              <a:pPr>
                <a:defRPr/>
              </a:pPr>
              <a:t>17/02/2021</a:t>
            </a:fld>
            <a:endParaRPr lang="pt-BR"/>
          </a:p>
        </p:txBody>
      </p:sp>
      <p:sp>
        <p:nvSpPr>
          <p:cNvPr id="4" name="Espaço Reservado para Rodapé 4">
            <a:extLst>
              <a:ext uri="{FF2B5EF4-FFF2-40B4-BE49-F238E27FC236}">
                <a16:creationId xmlns:a16="http://schemas.microsoft.com/office/drawing/2014/main" id="{2C2ED886-0040-4859-AA79-6171DBC8584C}"/>
              </a:ext>
            </a:extLst>
          </p:cNvPr>
          <p:cNvSpPr>
            <a:spLocks noGrp="1"/>
          </p:cNvSpPr>
          <p:nvPr>
            <p:ph type="ftr" sz="quarter" idx="11"/>
          </p:nvPr>
        </p:nvSpPr>
        <p:spPr/>
        <p:txBody>
          <a:bodyPr/>
          <a:lstStyle>
            <a:lvl1pPr>
              <a:defRPr/>
            </a:lvl1pPr>
          </a:lstStyle>
          <a:p>
            <a:pPr>
              <a:defRPr/>
            </a:pPr>
            <a:endParaRPr lang="pt-BR"/>
          </a:p>
        </p:txBody>
      </p:sp>
      <p:sp>
        <p:nvSpPr>
          <p:cNvPr id="5" name="Espaço Reservado para Número de Slide 5">
            <a:extLst>
              <a:ext uri="{FF2B5EF4-FFF2-40B4-BE49-F238E27FC236}">
                <a16:creationId xmlns:a16="http://schemas.microsoft.com/office/drawing/2014/main" id="{C2AF3364-6A0F-4B1A-8196-7F184C7E0E7D}"/>
              </a:ext>
            </a:extLst>
          </p:cNvPr>
          <p:cNvSpPr>
            <a:spLocks noGrp="1"/>
          </p:cNvSpPr>
          <p:nvPr>
            <p:ph type="sldNum" sz="quarter" idx="12"/>
          </p:nvPr>
        </p:nvSpPr>
        <p:spPr/>
        <p:txBody>
          <a:bodyPr/>
          <a:lstStyle>
            <a:lvl1pPr>
              <a:defRPr/>
            </a:lvl1pPr>
          </a:lstStyle>
          <a:p>
            <a:pPr>
              <a:defRPr/>
            </a:pPr>
            <a:fld id="{44C6307B-ADEF-47B7-98ED-13A6648DFFE7}" type="slidenum">
              <a:rPr lang="pt-BR" altLang="pt-BR"/>
              <a:pPr>
                <a:defRPr/>
              </a:pPr>
              <a:t>‹nº›</a:t>
            </a:fld>
            <a:endParaRPr lang="pt-BR" altLang="pt-BR"/>
          </a:p>
        </p:txBody>
      </p:sp>
    </p:spTree>
    <p:extLst>
      <p:ext uri="{BB962C8B-B14F-4D97-AF65-F5344CB8AC3E}">
        <p14:creationId xmlns:p14="http://schemas.microsoft.com/office/powerpoint/2010/main" val="3325378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3">
            <a:extLst>
              <a:ext uri="{FF2B5EF4-FFF2-40B4-BE49-F238E27FC236}">
                <a16:creationId xmlns:a16="http://schemas.microsoft.com/office/drawing/2014/main" id="{177C6320-9181-486F-A923-E0138F34930D}"/>
              </a:ext>
            </a:extLst>
          </p:cNvPr>
          <p:cNvSpPr>
            <a:spLocks noGrp="1"/>
          </p:cNvSpPr>
          <p:nvPr>
            <p:ph type="dt" sz="half" idx="10"/>
          </p:nvPr>
        </p:nvSpPr>
        <p:spPr/>
        <p:txBody>
          <a:bodyPr/>
          <a:lstStyle>
            <a:lvl1pPr>
              <a:defRPr/>
            </a:lvl1pPr>
          </a:lstStyle>
          <a:p>
            <a:pPr>
              <a:defRPr/>
            </a:pPr>
            <a:fld id="{4AEE3BED-BCC5-4929-9BA0-1300D4103B97}" type="datetimeFigureOut">
              <a:rPr lang="pt-BR"/>
              <a:pPr>
                <a:defRPr/>
              </a:pPr>
              <a:t>17/02/2021</a:t>
            </a:fld>
            <a:endParaRPr lang="pt-BR"/>
          </a:p>
        </p:txBody>
      </p:sp>
      <p:sp>
        <p:nvSpPr>
          <p:cNvPr id="3" name="Espaço Reservado para Rodapé 4">
            <a:extLst>
              <a:ext uri="{FF2B5EF4-FFF2-40B4-BE49-F238E27FC236}">
                <a16:creationId xmlns:a16="http://schemas.microsoft.com/office/drawing/2014/main" id="{367C39F7-C265-44FA-88C8-F3CEE3BE246C}"/>
              </a:ext>
            </a:extLst>
          </p:cNvPr>
          <p:cNvSpPr>
            <a:spLocks noGrp="1"/>
          </p:cNvSpPr>
          <p:nvPr>
            <p:ph type="ftr" sz="quarter" idx="11"/>
          </p:nvPr>
        </p:nvSpPr>
        <p:spPr/>
        <p:txBody>
          <a:bodyPr/>
          <a:lstStyle>
            <a:lvl1pPr>
              <a:defRPr/>
            </a:lvl1pPr>
          </a:lstStyle>
          <a:p>
            <a:pPr>
              <a:defRPr/>
            </a:pPr>
            <a:endParaRPr lang="pt-BR"/>
          </a:p>
        </p:txBody>
      </p:sp>
      <p:sp>
        <p:nvSpPr>
          <p:cNvPr id="4" name="Espaço Reservado para Número de Slide 5">
            <a:extLst>
              <a:ext uri="{FF2B5EF4-FFF2-40B4-BE49-F238E27FC236}">
                <a16:creationId xmlns:a16="http://schemas.microsoft.com/office/drawing/2014/main" id="{DA670C52-1F19-4777-AC9C-394C057C8E61}"/>
              </a:ext>
            </a:extLst>
          </p:cNvPr>
          <p:cNvSpPr>
            <a:spLocks noGrp="1"/>
          </p:cNvSpPr>
          <p:nvPr>
            <p:ph type="sldNum" sz="quarter" idx="12"/>
          </p:nvPr>
        </p:nvSpPr>
        <p:spPr/>
        <p:txBody>
          <a:bodyPr/>
          <a:lstStyle>
            <a:lvl1pPr>
              <a:defRPr/>
            </a:lvl1pPr>
          </a:lstStyle>
          <a:p>
            <a:pPr>
              <a:defRPr/>
            </a:pPr>
            <a:fld id="{A4FD09EB-191B-4A35-8B6A-244C6FAEE660}" type="slidenum">
              <a:rPr lang="pt-BR" altLang="pt-BR"/>
              <a:pPr>
                <a:defRPr/>
              </a:pPr>
              <a:t>‹nº›</a:t>
            </a:fld>
            <a:endParaRPr lang="pt-BR" altLang="pt-BR"/>
          </a:p>
        </p:txBody>
      </p:sp>
    </p:spTree>
    <p:extLst>
      <p:ext uri="{BB962C8B-B14F-4D97-AF65-F5344CB8AC3E}">
        <p14:creationId xmlns:p14="http://schemas.microsoft.com/office/powerpoint/2010/main" val="24041391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pt-BR"/>
              <a:t>Clique para editar o estilo do título mestre</a:t>
            </a:r>
          </a:p>
        </p:txBody>
      </p:sp>
      <p:sp>
        <p:nvSpPr>
          <p:cNvPr id="3" name="Espaço Reservado para Conteú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a:t>Clique para editar os estilos do texto mestre</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a:extLst>
              <a:ext uri="{FF2B5EF4-FFF2-40B4-BE49-F238E27FC236}">
                <a16:creationId xmlns:a16="http://schemas.microsoft.com/office/drawing/2014/main" id="{64F2DB5B-5BDE-4B2F-8460-0FD59B8350B7}"/>
              </a:ext>
            </a:extLst>
          </p:cNvPr>
          <p:cNvSpPr>
            <a:spLocks noGrp="1"/>
          </p:cNvSpPr>
          <p:nvPr>
            <p:ph type="dt" sz="half" idx="10"/>
          </p:nvPr>
        </p:nvSpPr>
        <p:spPr/>
        <p:txBody>
          <a:bodyPr/>
          <a:lstStyle>
            <a:lvl1pPr>
              <a:defRPr/>
            </a:lvl1pPr>
          </a:lstStyle>
          <a:p>
            <a:pPr>
              <a:defRPr/>
            </a:pPr>
            <a:fld id="{F440E767-217B-410E-BA64-55B46691A055}" type="datetimeFigureOut">
              <a:rPr lang="pt-BR"/>
              <a:pPr>
                <a:defRPr/>
              </a:pPr>
              <a:t>17/02/2021</a:t>
            </a:fld>
            <a:endParaRPr lang="pt-BR"/>
          </a:p>
        </p:txBody>
      </p:sp>
      <p:sp>
        <p:nvSpPr>
          <p:cNvPr id="6" name="Espaço Reservado para Rodapé 4">
            <a:extLst>
              <a:ext uri="{FF2B5EF4-FFF2-40B4-BE49-F238E27FC236}">
                <a16:creationId xmlns:a16="http://schemas.microsoft.com/office/drawing/2014/main" id="{96B8F49D-3C31-404F-B530-FD0463B62A3F}"/>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A8BE5D5D-CE85-4368-B4A3-1252FB7E6BE6}"/>
              </a:ext>
            </a:extLst>
          </p:cNvPr>
          <p:cNvSpPr>
            <a:spLocks noGrp="1"/>
          </p:cNvSpPr>
          <p:nvPr>
            <p:ph type="sldNum" sz="quarter" idx="12"/>
          </p:nvPr>
        </p:nvSpPr>
        <p:spPr/>
        <p:txBody>
          <a:bodyPr/>
          <a:lstStyle>
            <a:lvl1pPr>
              <a:defRPr/>
            </a:lvl1pPr>
          </a:lstStyle>
          <a:p>
            <a:pPr>
              <a:defRPr/>
            </a:pPr>
            <a:fld id="{C5ED1D70-3CE9-4F06-B924-EDC4513C4F69}" type="slidenum">
              <a:rPr lang="pt-BR" altLang="pt-BR"/>
              <a:pPr>
                <a:defRPr/>
              </a:pPr>
              <a:t>‹nº›</a:t>
            </a:fld>
            <a:endParaRPr lang="pt-BR" altLang="pt-BR"/>
          </a:p>
        </p:txBody>
      </p:sp>
    </p:spTree>
    <p:extLst>
      <p:ext uri="{BB962C8B-B14F-4D97-AF65-F5344CB8AC3E}">
        <p14:creationId xmlns:p14="http://schemas.microsoft.com/office/powerpoint/2010/main" val="2692489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pt-BR"/>
              <a:t>Clique para editar o estilo do título mestre</a:t>
            </a:r>
          </a:p>
        </p:txBody>
      </p:sp>
      <p:sp>
        <p:nvSpPr>
          <p:cNvPr id="3" name="Espaço Reservado para Imagem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BR" noProof="0"/>
          </a:p>
        </p:txBody>
      </p:sp>
      <p:sp>
        <p:nvSpPr>
          <p:cNvPr id="4" name="Espaço Reservado para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Clique para editar os estilos do texto mestre</a:t>
            </a:r>
          </a:p>
        </p:txBody>
      </p:sp>
      <p:sp>
        <p:nvSpPr>
          <p:cNvPr id="5" name="Espaço Reservado para Data 3">
            <a:extLst>
              <a:ext uri="{FF2B5EF4-FFF2-40B4-BE49-F238E27FC236}">
                <a16:creationId xmlns:a16="http://schemas.microsoft.com/office/drawing/2014/main" id="{FFA8CC3D-96A1-428A-920E-41E328B34DAC}"/>
              </a:ext>
            </a:extLst>
          </p:cNvPr>
          <p:cNvSpPr>
            <a:spLocks noGrp="1"/>
          </p:cNvSpPr>
          <p:nvPr>
            <p:ph type="dt" sz="half" idx="10"/>
          </p:nvPr>
        </p:nvSpPr>
        <p:spPr/>
        <p:txBody>
          <a:bodyPr/>
          <a:lstStyle>
            <a:lvl1pPr>
              <a:defRPr/>
            </a:lvl1pPr>
          </a:lstStyle>
          <a:p>
            <a:pPr>
              <a:defRPr/>
            </a:pPr>
            <a:fld id="{C7FD5A48-15A2-496B-97FF-22E1D1B7AC19}" type="datetimeFigureOut">
              <a:rPr lang="pt-BR"/>
              <a:pPr>
                <a:defRPr/>
              </a:pPr>
              <a:t>17/02/2021</a:t>
            </a:fld>
            <a:endParaRPr lang="pt-BR"/>
          </a:p>
        </p:txBody>
      </p:sp>
      <p:sp>
        <p:nvSpPr>
          <p:cNvPr id="6" name="Espaço Reservado para Rodapé 4">
            <a:extLst>
              <a:ext uri="{FF2B5EF4-FFF2-40B4-BE49-F238E27FC236}">
                <a16:creationId xmlns:a16="http://schemas.microsoft.com/office/drawing/2014/main" id="{00BCBFC6-90AB-4C93-B357-4E4750F58A37}"/>
              </a:ext>
            </a:extLst>
          </p:cNvPr>
          <p:cNvSpPr>
            <a:spLocks noGrp="1"/>
          </p:cNvSpPr>
          <p:nvPr>
            <p:ph type="ftr" sz="quarter" idx="11"/>
          </p:nvPr>
        </p:nvSpPr>
        <p:spPr/>
        <p:txBody>
          <a:bodyPr/>
          <a:lstStyle>
            <a:lvl1pPr>
              <a:defRPr/>
            </a:lvl1pPr>
          </a:lstStyle>
          <a:p>
            <a:pPr>
              <a:defRPr/>
            </a:pPr>
            <a:endParaRPr lang="pt-BR"/>
          </a:p>
        </p:txBody>
      </p:sp>
      <p:sp>
        <p:nvSpPr>
          <p:cNvPr id="7" name="Espaço Reservado para Número de Slide 5">
            <a:extLst>
              <a:ext uri="{FF2B5EF4-FFF2-40B4-BE49-F238E27FC236}">
                <a16:creationId xmlns:a16="http://schemas.microsoft.com/office/drawing/2014/main" id="{BADBDA1C-8090-432D-9AA5-D57FECD28617}"/>
              </a:ext>
            </a:extLst>
          </p:cNvPr>
          <p:cNvSpPr>
            <a:spLocks noGrp="1"/>
          </p:cNvSpPr>
          <p:nvPr>
            <p:ph type="sldNum" sz="quarter" idx="12"/>
          </p:nvPr>
        </p:nvSpPr>
        <p:spPr/>
        <p:txBody>
          <a:bodyPr/>
          <a:lstStyle>
            <a:lvl1pPr>
              <a:defRPr/>
            </a:lvl1pPr>
          </a:lstStyle>
          <a:p>
            <a:pPr>
              <a:defRPr/>
            </a:pPr>
            <a:fld id="{00C22BFF-1EE7-4255-8F15-1ACB7294E47A}" type="slidenum">
              <a:rPr lang="pt-BR" altLang="pt-BR"/>
              <a:pPr>
                <a:defRPr/>
              </a:pPr>
              <a:t>‹nº›</a:t>
            </a:fld>
            <a:endParaRPr lang="pt-BR" altLang="pt-BR"/>
          </a:p>
        </p:txBody>
      </p:sp>
    </p:spTree>
    <p:extLst>
      <p:ext uri="{BB962C8B-B14F-4D97-AF65-F5344CB8AC3E}">
        <p14:creationId xmlns:p14="http://schemas.microsoft.com/office/powerpoint/2010/main" val="13654680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ço Reservado para Título 1">
            <a:extLst>
              <a:ext uri="{FF2B5EF4-FFF2-40B4-BE49-F238E27FC236}">
                <a16:creationId xmlns:a16="http://schemas.microsoft.com/office/drawing/2014/main" id="{AE899FEE-2882-4DCA-B442-3B9A619C814B}"/>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estilo do título mestre</a:t>
            </a:r>
          </a:p>
        </p:txBody>
      </p:sp>
      <p:sp>
        <p:nvSpPr>
          <p:cNvPr id="1027" name="Espaço Reservado para Texto 2">
            <a:extLst>
              <a:ext uri="{FF2B5EF4-FFF2-40B4-BE49-F238E27FC236}">
                <a16:creationId xmlns:a16="http://schemas.microsoft.com/office/drawing/2014/main" id="{024E8081-C697-4F5B-87D4-BA878F571269}"/>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t-BR" altLang="pt-BR"/>
              <a:t>Clique para editar os estilos do texto mestre</a:t>
            </a:r>
          </a:p>
          <a:p>
            <a:pPr lvl="1"/>
            <a:r>
              <a:rPr lang="pt-BR" altLang="pt-BR"/>
              <a:t>Segundo nível</a:t>
            </a:r>
          </a:p>
          <a:p>
            <a:pPr lvl="2"/>
            <a:r>
              <a:rPr lang="pt-BR" altLang="pt-BR"/>
              <a:t>Terceiro nível</a:t>
            </a:r>
          </a:p>
          <a:p>
            <a:pPr lvl="3"/>
            <a:r>
              <a:rPr lang="pt-BR" altLang="pt-BR"/>
              <a:t>Quarto nível</a:t>
            </a:r>
          </a:p>
          <a:p>
            <a:pPr lvl="4"/>
            <a:r>
              <a:rPr lang="pt-BR" altLang="pt-BR"/>
              <a:t>Quinto nível</a:t>
            </a:r>
          </a:p>
        </p:txBody>
      </p:sp>
      <p:sp>
        <p:nvSpPr>
          <p:cNvPr id="4" name="Espaço Reservado para Data 3">
            <a:extLst>
              <a:ext uri="{FF2B5EF4-FFF2-40B4-BE49-F238E27FC236}">
                <a16:creationId xmlns:a16="http://schemas.microsoft.com/office/drawing/2014/main" id="{FC6D6B3E-DABF-4216-AB92-CD02B44397E1}"/>
              </a:ext>
            </a:extLst>
          </p:cNvPr>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hangingPunct="1">
              <a:defRPr sz="1200">
                <a:solidFill>
                  <a:schemeClr val="tx1">
                    <a:tint val="75000"/>
                  </a:schemeClr>
                </a:solidFill>
                <a:latin typeface="Arial" charset="0"/>
                <a:cs typeface="Arial" charset="0"/>
              </a:defRPr>
            </a:lvl1pPr>
          </a:lstStyle>
          <a:p>
            <a:pPr>
              <a:defRPr/>
            </a:pPr>
            <a:fld id="{70E8BEA4-BA40-47A8-8D55-4BD3317BFAAB}"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41C9757A-17B0-4981-9B0D-71F07C7F2EE0}"/>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hangingPunct="1">
              <a:defRPr sz="1200">
                <a:solidFill>
                  <a:schemeClr val="tx1">
                    <a:tint val="75000"/>
                  </a:schemeClr>
                </a:solidFill>
                <a:latin typeface="Arial" charset="0"/>
                <a:cs typeface="Arial" charset="0"/>
              </a:defRPr>
            </a:lvl1pPr>
          </a:lstStyle>
          <a:p>
            <a:pPr>
              <a:defRPr/>
            </a:pPr>
            <a:endParaRPr lang="pt-BR"/>
          </a:p>
        </p:txBody>
      </p:sp>
      <p:sp>
        <p:nvSpPr>
          <p:cNvPr id="6" name="Espaço Reservado para Número de Slide 5">
            <a:extLst>
              <a:ext uri="{FF2B5EF4-FFF2-40B4-BE49-F238E27FC236}">
                <a16:creationId xmlns:a16="http://schemas.microsoft.com/office/drawing/2014/main" id="{18F98850-B969-46CB-81D8-C9DE7ABC74CB}"/>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39C75E0B-76CB-46DA-81F5-037087CF0602}" type="slidenum">
              <a:rPr lang="pt-BR" altLang="pt-BR"/>
              <a:pPr>
                <a:defRPr/>
              </a:pPr>
              <a:t>‹nº›</a:t>
            </a:fld>
            <a:endParaRPr lang="pt-BR" altLang="pt-B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Espaço Reservado para Título 1">
            <a:extLst>
              <a:ext uri="{FF2B5EF4-FFF2-40B4-BE49-F238E27FC236}">
                <a16:creationId xmlns:a16="http://schemas.microsoft.com/office/drawing/2014/main" id="{1BCAF4DB-F319-44E4-802D-9197B8059FEA}"/>
              </a:ext>
            </a:extLst>
          </p:cNvPr>
          <p:cNvSpPr>
            <a:spLocks noGrp="1" noChangeArrowheads="1"/>
          </p:cNvSpPr>
          <p:nvPr>
            <p:ph type="title"/>
          </p:nvPr>
        </p:nvSpPr>
        <p:spPr bwMode="auto">
          <a:xfrm>
            <a:off x="628650" y="365125"/>
            <a:ext cx="78867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t-BR" altLang="pt-BR"/>
              <a:t>Clique para editar o título Mestre</a:t>
            </a:r>
          </a:p>
        </p:txBody>
      </p:sp>
      <p:sp>
        <p:nvSpPr>
          <p:cNvPr id="3" name="Espaço Reservado para Texto 2">
            <a:extLst>
              <a:ext uri="{FF2B5EF4-FFF2-40B4-BE49-F238E27FC236}">
                <a16:creationId xmlns:a16="http://schemas.microsoft.com/office/drawing/2014/main" id="{D8908775-2499-4E8E-9629-8F572C17F0FE}"/>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52D9E845-37FB-48D3-BD2D-1F097B1E0370}"/>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900" smtClean="0">
                <a:solidFill>
                  <a:schemeClr val="tx1">
                    <a:tint val="75000"/>
                  </a:schemeClr>
                </a:solidFill>
              </a:defRPr>
            </a:lvl1pPr>
          </a:lstStyle>
          <a:p>
            <a:pPr>
              <a:defRPr/>
            </a:pPr>
            <a:fld id="{36CA5DCF-D832-46F3-802C-FC2E649291F9}" type="datetimeFigureOut">
              <a:rPr lang="pt-BR"/>
              <a:pPr>
                <a:defRPr/>
              </a:pPr>
              <a:t>17/02/2021</a:t>
            </a:fld>
            <a:endParaRPr lang="pt-BR"/>
          </a:p>
        </p:txBody>
      </p:sp>
      <p:sp>
        <p:nvSpPr>
          <p:cNvPr id="5" name="Espaço Reservado para Rodapé 4">
            <a:extLst>
              <a:ext uri="{FF2B5EF4-FFF2-40B4-BE49-F238E27FC236}">
                <a16:creationId xmlns:a16="http://schemas.microsoft.com/office/drawing/2014/main" id="{67FDACD1-1F99-4F6A-B579-B31AC4A7A128}"/>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pt-BR"/>
          </a:p>
        </p:txBody>
      </p:sp>
      <p:sp>
        <p:nvSpPr>
          <p:cNvPr id="6" name="Espaço Reservado para Número de Slide 5">
            <a:extLst>
              <a:ext uri="{FF2B5EF4-FFF2-40B4-BE49-F238E27FC236}">
                <a16:creationId xmlns:a16="http://schemas.microsoft.com/office/drawing/2014/main" id="{0E3FE6AB-0C03-4B33-B423-67E9FEC6618B}"/>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900" smtClean="0">
                <a:solidFill>
                  <a:schemeClr val="tx1">
                    <a:tint val="75000"/>
                  </a:schemeClr>
                </a:solidFill>
              </a:defRPr>
            </a:lvl1pPr>
          </a:lstStyle>
          <a:p>
            <a:pPr>
              <a:defRPr/>
            </a:pPr>
            <a:fld id="{F84E057E-9DB8-44B7-A261-185A825DCE21}" type="slidenum">
              <a:rPr lang="pt-BR"/>
              <a:pPr>
                <a:defRPr/>
              </a:pPr>
              <a:t>‹nº›</a:t>
            </a:fld>
            <a:endParaRPr lang="pt-BR"/>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Lst>
  <p:txStyles>
    <p:titleStyle>
      <a:lvl1pPr algn="l" defTabSz="685800" rtl="0" fontAlgn="base">
        <a:lnSpc>
          <a:spcPct val="90000"/>
        </a:lnSpc>
        <a:spcBef>
          <a:spcPct val="0"/>
        </a:spcBef>
        <a:spcAft>
          <a:spcPct val="0"/>
        </a:spcAft>
        <a:defRPr sz="3300" kern="1200">
          <a:solidFill>
            <a:schemeClr val="tx1"/>
          </a:solidFill>
          <a:latin typeface="+mj-lt"/>
          <a:ea typeface="+mj-ea"/>
          <a:cs typeface="+mj-cs"/>
        </a:defRPr>
      </a:lvl1pPr>
      <a:lvl2pPr algn="l" defTabSz="685800" rtl="0" fontAlgn="base">
        <a:lnSpc>
          <a:spcPct val="90000"/>
        </a:lnSpc>
        <a:spcBef>
          <a:spcPct val="0"/>
        </a:spcBef>
        <a:spcAft>
          <a:spcPct val="0"/>
        </a:spcAft>
        <a:defRPr sz="3300">
          <a:solidFill>
            <a:schemeClr val="tx1"/>
          </a:solidFill>
          <a:latin typeface="Calibri Light" panose="020F0302020204030204" pitchFamily="34" charset="0"/>
        </a:defRPr>
      </a:lvl2pPr>
      <a:lvl3pPr algn="l" defTabSz="685800" rtl="0" fontAlgn="base">
        <a:lnSpc>
          <a:spcPct val="90000"/>
        </a:lnSpc>
        <a:spcBef>
          <a:spcPct val="0"/>
        </a:spcBef>
        <a:spcAft>
          <a:spcPct val="0"/>
        </a:spcAft>
        <a:defRPr sz="3300">
          <a:solidFill>
            <a:schemeClr val="tx1"/>
          </a:solidFill>
          <a:latin typeface="Calibri Light" panose="020F0302020204030204" pitchFamily="34" charset="0"/>
        </a:defRPr>
      </a:lvl3pPr>
      <a:lvl4pPr algn="l" defTabSz="685800" rtl="0" fontAlgn="base">
        <a:lnSpc>
          <a:spcPct val="90000"/>
        </a:lnSpc>
        <a:spcBef>
          <a:spcPct val="0"/>
        </a:spcBef>
        <a:spcAft>
          <a:spcPct val="0"/>
        </a:spcAft>
        <a:defRPr sz="3300">
          <a:solidFill>
            <a:schemeClr val="tx1"/>
          </a:solidFill>
          <a:latin typeface="Calibri Light" panose="020F0302020204030204" pitchFamily="34" charset="0"/>
        </a:defRPr>
      </a:lvl4pPr>
      <a:lvl5pPr algn="l" defTabSz="685800" rtl="0" fontAlgn="base">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fontAlgn="base">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fontAlgn="base">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fontAlgn="base">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fontAlgn="base">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pt-B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check%20list%20ST.doc" TargetMode="Externa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3" Type="http://schemas.openxmlformats.org/officeDocument/2006/relationships/hyperlink" Target="mailto:cerestpiaui@hotmail.com.br" TargetMode="External"/><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hyperlink" Target="http://www.sisvisa.pi.gov.br/" TargetMode="External"/><Relationship Id="rId7" Type="http://schemas.openxmlformats.org/officeDocument/2006/relationships/image" Target="../media/image12.jpeg"/><Relationship Id="rId2" Type="http://schemas.openxmlformats.org/officeDocument/2006/relationships/hyperlink" Target="http://www.saude.pi.gov.br/divisa" TargetMode="External"/><Relationship Id="rId1" Type="http://schemas.openxmlformats.org/officeDocument/2006/relationships/slideLayout" Target="../slideLayouts/slideLayout13.xml"/><Relationship Id="rId6" Type="http://schemas.openxmlformats.org/officeDocument/2006/relationships/image" Target="../media/image11.jpeg"/><Relationship Id="rId5" Type="http://schemas.openxmlformats.org/officeDocument/2006/relationships/image" Target="../media/image10.jpeg"/><Relationship Id="rId4" Type="http://schemas.openxmlformats.org/officeDocument/2006/relationships/hyperlink" Target="mailto:visapiaui@yahoo.com.br"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ço Reservado para Conteúdo 4">
            <a:extLst>
              <a:ext uri="{FF2B5EF4-FFF2-40B4-BE49-F238E27FC236}">
                <a16:creationId xmlns:a16="http://schemas.microsoft.com/office/drawing/2014/main" id="{920064F3-CCCD-46C7-81A4-5DEF54EC9830}"/>
              </a:ext>
            </a:extLst>
          </p:cNvPr>
          <p:cNvSpPr>
            <a:spLocks noGrp="1"/>
          </p:cNvSpPr>
          <p:nvPr>
            <p:ph sz="quarter" idx="1"/>
          </p:nvPr>
        </p:nvSpPr>
        <p:spPr>
          <a:xfrm>
            <a:off x="293688" y="2220913"/>
            <a:ext cx="8393112" cy="3371850"/>
          </a:xfrm>
        </p:spPr>
        <p:txBody>
          <a:bodyPr/>
          <a:lstStyle/>
          <a:p>
            <a:pPr marL="240030" indent="-240030" algn="ctr" fontAlgn="auto">
              <a:spcAft>
                <a:spcPts val="0"/>
              </a:spcAft>
              <a:buFont typeface="Arial" panose="020B0604020202020204" pitchFamily="34" charset="0"/>
              <a:buNone/>
              <a:defRPr/>
            </a:pPr>
            <a:endParaRPr lang="pt-BR" b="1" dirty="0">
              <a:latin typeface="Arial" pitchFamily="34" charset="0"/>
              <a:cs typeface="Arial" pitchFamily="34" charset="0"/>
            </a:endParaRPr>
          </a:p>
          <a:p>
            <a:pPr marL="240030" indent="-240030" algn="ctr" fontAlgn="auto">
              <a:spcAft>
                <a:spcPts val="0"/>
              </a:spcAft>
              <a:buFont typeface="Arial" panose="020B0604020202020204" pitchFamily="34" charset="0"/>
              <a:buNone/>
              <a:defRPr/>
            </a:pPr>
            <a:endParaRPr lang="pt-BR" b="1" dirty="0">
              <a:latin typeface="Arial" pitchFamily="34" charset="0"/>
              <a:cs typeface="Arial" pitchFamily="34" charset="0"/>
            </a:endParaRPr>
          </a:p>
          <a:p>
            <a:pPr marL="240030" indent="-240030" algn="ctr" fontAlgn="auto">
              <a:spcAft>
                <a:spcPts val="0"/>
              </a:spcAft>
              <a:buFont typeface="Arial" panose="020B0604020202020204" pitchFamily="34" charset="0"/>
              <a:buNone/>
              <a:defRPr/>
            </a:pPr>
            <a:endParaRPr lang="pt-BR" sz="2400" b="1" dirty="0">
              <a:solidFill>
                <a:prstClr val="black"/>
              </a:solidFill>
              <a:latin typeface="Arial" pitchFamily="34" charset="0"/>
              <a:cs typeface="Arial" pitchFamily="34" charset="0"/>
            </a:endParaRPr>
          </a:p>
          <a:p>
            <a:pPr marL="0" indent="0" algn="ctr" fontAlgn="auto">
              <a:spcAft>
                <a:spcPts val="0"/>
              </a:spcAft>
              <a:buFont typeface="Arial" panose="020B0604020202020204" pitchFamily="34" charset="0"/>
              <a:buNone/>
              <a:defRPr/>
            </a:pPr>
            <a:r>
              <a:rPr lang="pt-BR" sz="2400" b="1" dirty="0">
                <a:solidFill>
                  <a:schemeClr val="accent2">
                    <a:lumMod val="75000"/>
                  </a:schemeClr>
                </a:solidFill>
                <a:latin typeface="Arial" pitchFamily="34" charset="0"/>
                <a:cs typeface="Arial" pitchFamily="34" charset="0"/>
              </a:rPr>
              <a:t> </a:t>
            </a:r>
            <a:r>
              <a:rPr lang="pt-BR" sz="3000" b="1" dirty="0">
                <a:solidFill>
                  <a:schemeClr val="accent2">
                    <a:lumMod val="75000"/>
                  </a:schemeClr>
                </a:solidFill>
                <a:latin typeface="Arial" pitchFamily="34" charset="0"/>
                <a:cs typeface="Arial" pitchFamily="34" charset="0"/>
              </a:rPr>
              <a:t>CURSO BÁSICO DE INSPEÇÃO SANITÁRIA</a:t>
            </a:r>
          </a:p>
          <a:p>
            <a:pPr marL="0" indent="0" algn="ctr" fontAlgn="auto">
              <a:spcAft>
                <a:spcPts val="0"/>
              </a:spcAft>
              <a:buFont typeface="Arial" panose="020B0604020202020204" pitchFamily="34" charset="0"/>
              <a:buNone/>
              <a:defRPr/>
            </a:pPr>
            <a:r>
              <a:rPr lang="pt-BR" sz="3000" b="1" dirty="0">
                <a:solidFill>
                  <a:schemeClr val="accent2">
                    <a:lumMod val="75000"/>
                  </a:schemeClr>
                </a:solidFill>
                <a:latin typeface="Arial" pitchFamily="34" charset="0"/>
                <a:cs typeface="Arial" pitchFamily="34" charset="0"/>
              </a:rPr>
              <a:t> EM SERVIÇOS E PRODUTOS </a:t>
            </a:r>
          </a:p>
          <a:p>
            <a:pPr marL="0" indent="0" algn="ctr" fontAlgn="auto">
              <a:spcAft>
                <a:spcPts val="0"/>
              </a:spcAft>
              <a:buFont typeface="Arial" panose="020B0604020202020204" pitchFamily="34" charset="0"/>
              <a:buNone/>
              <a:defRPr/>
            </a:pPr>
            <a:endParaRPr lang="pt-BR" sz="2400" b="1" dirty="0">
              <a:solidFill>
                <a:schemeClr val="accent2">
                  <a:lumMod val="75000"/>
                </a:schemeClr>
              </a:solidFill>
              <a:latin typeface="Arial" pitchFamily="34" charset="0"/>
              <a:cs typeface="Arial" pitchFamily="34" charset="0"/>
            </a:endParaRPr>
          </a:p>
          <a:p>
            <a:pPr marL="0" indent="0" algn="ctr" fontAlgn="auto">
              <a:spcAft>
                <a:spcPts val="0"/>
              </a:spcAft>
              <a:buFont typeface="Arial" panose="020B0604020202020204" pitchFamily="34" charset="0"/>
              <a:buNone/>
              <a:defRPr/>
            </a:pPr>
            <a:r>
              <a:rPr lang="pt-BR" sz="2400" b="1" dirty="0">
                <a:solidFill>
                  <a:schemeClr val="accent2">
                    <a:lumMod val="75000"/>
                  </a:schemeClr>
                </a:solidFill>
                <a:latin typeface="Arial" pitchFamily="34" charset="0"/>
                <a:cs typeface="Arial" pitchFamily="34" charset="0"/>
              </a:rPr>
              <a:t>2021</a:t>
            </a:r>
            <a:endParaRPr lang="pt-BR" sz="2400" dirty="0">
              <a:solidFill>
                <a:schemeClr val="accent2">
                  <a:lumMod val="75000"/>
                </a:schemeClr>
              </a:solidFill>
              <a:latin typeface="Arial" pitchFamily="34" charset="0"/>
              <a:cs typeface="Arial" pitchFamily="34" charset="0"/>
            </a:endParaRPr>
          </a:p>
          <a:p>
            <a:pPr marL="240030" indent="-240030" algn="r" fontAlgn="auto">
              <a:spcAft>
                <a:spcPts val="0"/>
              </a:spcAft>
              <a:buFont typeface="Arial" panose="020B0604020202020204" pitchFamily="34" charset="0"/>
              <a:buNone/>
              <a:defRPr/>
            </a:pPr>
            <a:endParaRPr lang="pt-BR" sz="1350" b="1" dirty="0">
              <a:solidFill>
                <a:prstClr val="black"/>
              </a:solidFill>
              <a:latin typeface="Arial" pitchFamily="34" charset="0"/>
              <a:cs typeface="Arial" pitchFamily="34" charset="0"/>
            </a:endParaRPr>
          </a:p>
          <a:p>
            <a:pPr marL="240030" indent="-240030" algn="r" fontAlgn="auto">
              <a:spcAft>
                <a:spcPts val="0"/>
              </a:spcAft>
              <a:buFont typeface="Arial" panose="020B0604020202020204" pitchFamily="34" charset="0"/>
              <a:buNone/>
              <a:defRPr/>
            </a:pPr>
            <a:endParaRPr lang="pt-BR" sz="1350" b="1" dirty="0">
              <a:latin typeface="Arial" pitchFamily="34" charset="0"/>
              <a:cs typeface="Arial" pitchFamily="34" charset="0"/>
            </a:endParaRPr>
          </a:p>
        </p:txBody>
      </p:sp>
      <p:pic>
        <p:nvPicPr>
          <p:cNvPr id="4099" name="Imagem 10">
            <a:extLst>
              <a:ext uri="{FF2B5EF4-FFF2-40B4-BE49-F238E27FC236}">
                <a16:creationId xmlns:a16="http://schemas.microsoft.com/office/drawing/2014/main" id="{E9391CF0-3EAA-46CE-B08F-038DE3FA353E}"/>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851650" y="1012825"/>
            <a:ext cx="820738"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Imagem 1">
            <a:extLst>
              <a:ext uri="{FF2B5EF4-FFF2-40B4-BE49-F238E27FC236}">
                <a16:creationId xmlns:a16="http://schemas.microsoft.com/office/drawing/2014/main" id="{5A6C9261-F658-42DC-887E-EDE2A84F93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27988" y="981075"/>
            <a:ext cx="822325" cy="952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aixaDeTexto 9">
            <a:extLst>
              <a:ext uri="{FF2B5EF4-FFF2-40B4-BE49-F238E27FC236}">
                <a16:creationId xmlns:a16="http://schemas.microsoft.com/office/drawing/2014/main" id="{58A93670-67F0-4B37-B390-FEDF95A6A584}"/>
              </a:ext>
            </a:extLst>
          </p:cNvPr>
          <p:cNvSpPr txBox="1"/>
          <p:nvPr/>
        </p:nvSpPr>
        <p:spPr>
          <a:xfrm>
            <a:off x="1715492" y="2152015"/>
            <a:ext cx="5872785" cy="923330"/>
          </a:xfrm>
          <a:prstGeom prst="rect">
            <a:avLst/>
          </a:prstGeom>
          <a:noFill/>
        </p:spPr>
        <p:txBody>
          <a:bodyPr>
            <a:spAutoFit/>
          </a:bodyPr>
          <a:lstStyle/>
          <a:p>
            <a:pPr marL="240030" indent="-240030" algn="ctr" defTabSz="685800" eaLnBrk="1" fontAlgn="auto" hangingPunct="1">
              <a:spcBef>
                <a:spcPts val="0"/>
              </a:spcBef>
              <a:spcAft>
                <a:spcPts val="0"/>
              </a:spcAft>
              <a:defRPr/>
            </a:pPr>
            <a:r>
              <a:rPr lang="pt-BR" sz="1350" b="1" dirty="0">
                <a:solidFill>
                  <a:prstClr val="black"/>
                </a:solidFill>
              </a:rPr>
              <a:t>Governo do Estado do Piauí </a:t>
            </a:r>
          </a:p>
          <a:p>
            <a:pPr marL="240030" indent="-240030" algn="ctr" defTabSz="685800" eaLnBrk="1" fontAlgn="auto" hangingPunct="1">
              <a:spcBef>
                <a:spcPts val="0"/>
              </a:spcBef>
              <a:spcAft>
                <a:spcPts val="0"/>
              </a:spcAft>
              <a:defRPr/>
            </a:pPr>
            <a:r>
              <a:rPr lang="pt-BR" sz="1350" b="1" dirty="0">
                <a:solidFill>
                  <a:prstClr val="black"/>
                </a:solidFill>
              </a:rPr>
              <a:t>Secretaria de Estado da Saúde do Piauí – SESAPI</a:t>
            </a:r>
          </a:p>
          <a:p>
            <a:pPr marL="240030" indent="-240030" algn="ctr" defTabSz="685800" eaLnBrk="1" fontAlgn="auto" hangingPunct="1">
              <a:spcBef>
                <a:spcPts val="0"/>
              </a:spcBef>
              <a:spcAft>
                <a:spcPts val="0"/>
              </a:spcAft>
              <a:defRPr/>
            </a:pPr>
            <a:r>
              <a:rPr lang="pt-BR" sz="1350" b="1" dirty="0">
                <a:solidFill>
                  <a:prstClr val="black"/>
                </a:solidFill>
                <a:highlight>
                  <a:srgbClr val="FFFFFF"/>
                </a:highlight>
                <a:ea typeface="Arial" panose="020B0604020202020204" pitchFamily="34" charset="0"/>
                <a:cs typeface="+mn-cs"/>
              </a:rPr>
              <a:t>Superintendência de Atenção Primária à Saúde e Municípios – SUPAT</a:t>
            </a:r>
            <a:endParaRPr lang="pt-BR" sz="1350" b="1" dirty="0">
              <a:solidFill>
                <a:prstClr val="black"/>
              </a:solidFill>
            </a:endParaRPr>
          </a:p>
          <a:p>
            <a:pPr marL="240030" indent="-240030" algn="ctr" defTabSz="685800" eaLnBrk="1" fontAlgn="auto" hangingPunct="1">
              <a:spcBef>
                <a:spcPts val="0"/>
              </a:spcBef>
              <a:spcAft>
                <a:spcPts val="0"/>
              </a:spcAft>
              <a:defRPr/>
            </a:pPr>
            <a:r>
              <a:rPr lang="pt-BR" sz="1350" b="1" dirty="0">
                <a:solidFill>
                  <a:prstClr val="black"/>
                </a:solidFill>
              </a:rPr>
              <a:t>Diretoria de Vigilância Sanitária do Estado do Piauí - DIVISA</a:t>
            </a:r>
            <a:endParaRPr lang="pt-BR" sz="1350" dirty="0">
              <a:solidFill>
                <a:prstClr val="black"/>
              </a:solidFill>
              <a:latin typeface="Calibri" panose="020F0502020204030204"/>
              <a:cs typeface="+mn-cs"/>
            </a:endParaRPr>
          </a:p>
        </p:txBody>
      </p:sp>
      <p:pic>
        <p:nvPicPr>
          <p:cNvPr id="4102" name="Imagem 10" descr="Logotipo, nome da empresa&#10;&#10;Descrição gerada automaticamente">
            <a:extLst>
              <a:ext uri="{FF2B5EF4-FFF2-40B4-BE49-F238E27FC236}">
                <a16:creationId xmlns:a16="http://schemas.microsoft.com/office/drawing/2014/main" id="{86F82ECB-50C1-4180-9549-8BA47511266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52563" y="968375"/>
            <a:ext cx="1360487" cy="83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2" descr="Logo saude horizontal">
            <a:extLst>
              <a:ext uri="{FF2B5EF4-FFF2-40B4-BE49-F238E27FC236}">
                <a16:creationId xmlns:a16="http://schemas.microsoft.com/office/drawing/2014/main" id="{DC024916-7188-44D7-A387-886F71F64FA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14663" y="1108075"/>
            <a:ext cx="19431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4" name="Picture 2">
            <a:extLst>
              <a:ext uri="{FF2B5EF4-FFF2-40B4-BE49-F238E27FC236}">
                <a16:creationId xmlns:a16="http://schemas.microsoft.com/office/drawing/2014/main" id="{A2D9DE95-1E10-454F-B467-737CA85F723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35563" y="1003300"/>
            <a:ext cx="1538287" cy="950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5" name="Picture 4" descr="Logo sus">
            <a:extLst>
              <a:ext uri="{FF2B5EF4-FFF2-40B4-BE49-F238E27FC236}">
                <a16:creationId xmlns:a16="http://schemas.microsoft.com/office/drawing/2014/main" id="{60F536DD-FF0F-420A-B10B-513472BBA789}"/>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93688" y="1136650"/>
            <a:ext cx="1054100" cy="550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Gráfico 3" descr="Lupa com preenchimento sólido">
            <a:extLst>
              <a:ext uri="{FF2B5EF4-FFF2-40B4-BE49-F238E27FC236}">
                <a16:creationId xmlns:a16="http://schemas.microsoft.com/office/drawing/2014/main" id="{EB228651-21F9-4569-AFDD-37E52726C0F3}"/>
              </a:ext>
            </a:extLst>
          </p:cNvPr>
          <p:cNvPicPr>
            <a:picLocks noChangeAspect="1"/>
          </p:cNvPicPr>
          <p:nvPr/>
        </p:nvPicPr>
        <p:blipFill>
          <a:blip r:embed="rId8"/>
          <a:stretch>
            <a:fillRect/>
          </a:stretch>
        </p:blipFill>
        <p:spPr>
          <a:xfrm>
            <a:off x="3786188" y="4370388"/>
            <a:ext cx="1730375" cy="170497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ítulo 1">
            <a:extLst>
              <a:ext uri="{FF2B5EF4-FFF2-40B4-BE49-F238E27FC236}">
                <a16:creationId xmlns:a16="http://schemas.microsoft.com/office/drawing/2014/main" id="{BEBC4549-CDDA-4750-9A27-5B0810A83A93}"/>
              </a:ext>
            </a:extLst>
          </p:cNvPr>
          <p:cNvSpPr>
            <a:spLocks noGrp="1"/>
          </p:cNvSpPr>
          <p:nvPr>
            <p:ph type="title"/>
          </p:nvPr>
        </p:nvSpPr>
        <p:spPr>
          <a:xfrm>
            <a:off x="323850" y="476250"/>
            <a:ext cx="8640763" cy="936625"/>
          </a:xfrm>
        </p:spPr>
        <p:txBody>
          <a:bodyPr/>
          <a:lstStyle/>
          <a:p>
            <a:pPr eaLnBrk="1" hangingPunct="1"/>
            <a:r>
              <a:rPr lang="pt-BR" altLang="pt-BR" sz="3200" b="1"/>
              <a:t>Riscos existentes no trabalho e seus efeitos sobre a saúde</a:t>
            </a:r>
            <a:endParaRPr lang="pt-BR" altLang="pt-BR" sz="3200"/>
          </a:p>
        </p:txBody>
      </p:sp>
      <p:graphicFrame>
        <p:nvGraphicFramePr>
          <p:cNvPr id="4" name="Espaço Reservado para Conteúdo 3">
            <a:extLst>
              <a:ext uri="{FF2B5EF4-FFF2-40B4-BE49-F238E27FC236}">
                <a16:creationId xmlns:a16="http://schemas.microsoft.com/office/drawing/2014/main" id="{94E01D5B-DB63-4082-AA69-1101ADC68ADE}"/>
              </a:ext>
            </a:extLst>
          </p:cNvPr>
          <p:cNvGraphicFramePr>
            <a:graphicFrameLocks noGrp="1"/>
          </p:cNvGraphicFramePr>
          <p:nvPr>
            <p:ph idx="1"/>
          </p:nvPr>
        </p:nvGraphicFramePr>
        <p:xfrm>
          <a:off x="323850" y="1700213"/>
          <a:ext cx="8569325" cy="4467225"/>
        </p:xfrm>
        <a:graphic>
          <a:graphicData uri="http://schemas.openxmlformats.org/drawingml/2006/table">
            <a:tbl>
              <a:tblPr firstRow="1" bandRow="1">
                <a:tableStyleId>{5C22544A-7EE6-4342-B048-85BDC9FD1C3A}</a:tableStyleId>
              </a:tblPr>
              <a:tblGrid>
                <a:gridCol w="2602745">
                  <a:extLst>
                    <a:ext uri="{9D8B030D-6E8A-4147-A177-3AD203B41FA5}">
                      <a16:colId xmlns:a16="http://schemas.microsoft.com/office/drawing/2014/main" val="20000"/>
                    </a:ext>
                  </a:extLst>
                </a:gridCol>
                <a:gridCol w="2883894">
                  <a:extLst>
                    <a:ext uri="{9D8B030D-6E8A-4147-A177-3AD203B41FA5}">
                      <a16:colId xmlns:a16="http://schemas.microsoft.com/office/drawing/2014/main" val="20001"/>
                    </a:ext>
                  </a:extLst>
                </a:gridCol>
                <a:gridCol w="3082686">
                  <a:extLst>
                    <a:ext uri="{9D8B030D-6E8A-4147-A177-3AD203B41FA5}">
                      <a16:colId xmlns:a16="http://schemas.microsoft.com/office/drawing/2014/main" val="20002"/>
                    </a:ext>
                  </a:extLst>
                </a:gridCol>
              </a:tblGrid>
              <a:tr h="647929">
                <a:tc>
                  <a:txBody>
                    <a:bodyPr/>
                    <a:lstStyle/>
                    <a:p>
                      <a:r>
                        <a:rPr lang="pt-BR" sz="1600" b="1" kern="1200" baseline="0" dirty="0">
                          <a:solidFill>
                            <a:schemeClr val="lt1"/>
                          </a:solidFill>
                          <a:latin typeface="+mn-lt"/>
                          <a:ea typeface="+mn-ea"/>
                          <a:cs typeface="+mn-cs"/>
                        </a:rPr>
                        <a:t>Exemplos de riscos</a:t>
                      </a:r>
                    </a:p>
                  </a:txBody>
                  <a:tcPr marL="91444" marR="91444" marT="45710" marB="45710">
                    <a:solidFill>
                      <a:srgbClr val="0070C0"/>
                    </a:solidFill>
                  </a:tcPr>
                </a:tc>
                <a:tc>
                  <a:txBody>
                    <a:bodyPr/>
                    <a:lstStyle/>
                    <a:p>
                      <a:r>
                        <a:rPr lang="pt-BR" sz="1600" b="1" kern="1200" baseline="0" dirty="0">
                          <a:solidFill>
                            <a:schemeClr val="lt1"/>
                          </a:solidFill>
                          <a:latin typeface="+mn-lt"/>
                          <a:ea typeface="+mn-ea"/>
                          <a:cs typeface="+mn-cs"/>
                        </a:rPr>
                        <a:t>Possíveis efeitos</a:t>
                      </a:r>
                    </a:p>
                    <a:p>
                      <a:r>
                        <a:rPr lang="pt-BR" sz="1600" b="1" kern="1200" baseline="0" dirty="0">
                          <a:solidFill>
                            <a:schemeClr val="lt1"/>
                          </a:solidFill>
                          <a:latin typeface="+mn-lt"/>
                          <a:ea typeface="+mn-ea"/>
                          <a:cs typeface="+mn-cs"/>
                        </a:rPr>
                        <a:t>sobre a saúde</a:t>
                      </a:r>
                      <a:endParaRPr lang="pt-BR" sz="1600" dirty="0"/>
                    </a:p>
                  </a:txBody>
                  <a:tcPr marL="91444" marR="91444" marT="45710" marB="45710">
                    <a:solidFill>
                      <a:srgbClr val="0070C0"/>
                    </a:solidFill>
                  </a:tcPr>
                </a:tc>
                <a:tc>
                  <a:txBody>
                    <a:bodyPr/>
                    <a:lstStyle/>
                    <a:p>
                      <a:r>
                        <a:rPr lang="pt-BR" sz="1600" b="1" kern="1200" baseline="0" dirty="0">
                          <a:solidFill>
                            <a:schemeClr val="lt1"/>
                          </a:solidFill>
                          <a:latin typeface="+mn-lt"/>
                          <a:ea typeface="+mn-ea"/>
                          <a:cs typeface="+mn-cs"/>
                        </a:rPr>
                        <a:t>Atividades onde</a:t>
                      </a:r>
                    </a:p>
                    <a:p>
                      <a:r>
                        <a:rPr lang="pt-BR" sz="1600" b="1" kern="1200" baseline="0" dirty="0">
                          <a:solidFill>
                            <a:schemeClr val="lt1"/>
                          </a:solidFill>
                          <a:latin typeface="+mn-lt"/>
                          <a:ea typeface="+mn-ea"/>
                          <a:cs typeface="+mn-cs"/>
                        </a:rPr>
                        <a:t>podem estar presentes</a:t>
                      </a:r>
                      <a:endParaRPr lang="pt-BR" sz="1600" dirty="0"/>
                    </a:p>
                  </a:txBody>
                  <a:tcPr marL="91444" marR="91444" marT="45710" marB="45710">
                    <a:solidFill>
                      <a:srgbClr val="0070C0"/>
                    </a:solidFill>
                  </a:tcPr>
                </a:tc>
                <a:extLst>
                  <a:ext uri="{0D108BD9-81ED-4DB2-BD59-A6C34878D82A}">
                    <a16:rowId xmlns:a16="http://schemas.microsoft.com/office/drawing/2014/main" val="10000"/>
                  </a:ext>
                </a:extLst>
              </a:tr>
              <a:tr h="359960">
                <a:tc gridSpan="3">
                  <a:txBody>
                    <a:bodyPr/>
                    <a:lstStyle/>
                    <a:p>
                      <a:r>
                        <a:rPr lang="pt-BR" sz="1600" b="1" dirty="0"/>
                        <a:t>Físicos</a:t>
                      </a:r>
                    </a:p>
                  </a:txBody>
                  <a:tcPr marL="91444" marR="91444" marT="45710" marB="45710">
                    <a:solidFill>
                      <a:schemeClr val="tx2">
                        <a:lumMod val="40000"/>
                        <a:lumOff val="60000"/>
                      </a:schemeClr>
                    </a:solidFill>
                  </a:tcPr>
                </a:tc>
                <a:tc hMerge="1">
                  <a:txBody>
                    <a:bodyPr/>
                    <a:lstStyle/>
                    <a:p>
                      <a:endParaRPr lang="pt-BR" sz="1600" b="1" dirty="0"/>
                    </a:p>
                  </a:txBody>
                  <a:tcPr/>
                </a:tc>
                <a:tc hMerge="1">
                  <a:txBody>
                    <a:bodyPr/>
                    <a:lstStyle/>
                    <a:p>
                      <a:endParaRPr lang="pt-BR" sz="1600" dirty="0"/>
                    </a:p>
                  </a:txBody>
                  <a:tcPr/>
                </a:tc>
                <a:extLst>
                  <a:ext uri="{0D108BD9-81ED-4DB2-BD59-A6C34878D82A}">
                    <a16:rowId xmlns:a16="http://schemas.microsoft.com/office/drawing/2014/main" val="10001"/>
                  </a:ext>
                </a:extLst>
              </a:tr>
              <a:tr h="935897">
                <a:tc>
                  <a:txBody>
                    <a:bodyPr/>
                    <a:lstStyle/>
                    <a:p>
                      <a:pPr algn="l"/>
                      <a:r>
                        <a:rPr lang="pt-BR" sz="1400" baseline="0" dirty="0">
                          <a:latin typeface="+mn-lt"/>
                        </a:rPr>
                        <a:t>Temperaturas extremas:</a:t>
                      </a:r>
                    </a:p>
                    <a:p>
                      <a:pPr algn="l"/>
                      <a:r>
                        <a:rPr lang="pt-BR" sz="1400" baseline="0" dirty="0">
                          <a:latin typeface="+mn-lt"/>
                        </a:rPr>
                        <a:t>calor, frio e umidade.</a:t>
                      </a:r>
                    </a:p>
                  </a:txBody>
                  <a:tcPr marL="91444" marR="91444" marT="45710" marB="45710"/>
                </a:tc>
                <a:tc>
                  <a:txBody>
                    <a:bodyPr/>
                    <a:lstStyle/>
                    <a:p>
                      <a:pPr algn="l"/>
                      <a:r>
                        <a:rPr lang="pt-BR" sz="1400" baseline="0" dirty="0">
                          <a:latin typeface="+mn-lt"/>
                        </a:rPr>
                        <a:t>Desidratação, câimbras pelo calor, fadiga, alergia respiratória, sinusite, resfriados frequentes</a:t>
                      </a:r>
                      <a:endParaRPr lang="pt-BR" sz="1400" dirty="0">
                        <a:latin typeface="+mn-lt"/>
                      </a:endParaRPr>
                    </a:p>
                  </a:txBody>
                  <a:tcPr marL="91444" marR="91444" marT="45710" marB="45710"/>
                </a:tc>
                <a:tc>
                  <a:txBody>
                    <a:bodyPr/>
                    <a:lstStyle/>
                    <a:p>
                      <a:pPr algn="l"/>
                      <a:r>
                        <a:rPr lang="pt-BR" sz="1400" baseline="0" dirty="0">
                          <a:latin typeface="+mn-lt"/>
                        </a:rPr>
                        <a:t>Trabalho na rua e a céu aberto; frigoríficos; cozinhas industriais; ambientes com ar condicionado;</a:t>
                      </a:r>
                      <a:endParaRPr lang="pt-BR" sz="1400" dirty="0">
                        <a:latin typeface="+mn-lt"/>
                      </a:endParaRPr>
                    </a:p>
                  </a:txBody>
                  <a:tcPr marL="91444" marR="91444" marT="45710" marB="45710"/>
                </a:tc>
                <a:extLst>
                  <a:ext uri="{0D108BD9-81ED-4DB2-BD59-A6C34878D82A}">
                    <a16:rowId xmlns:a16="http://schemas.microsoft.com/office/drawing/2014/main" val="10002"/>
                  </a:ext>
                </a:extLst>
              </a:tr>
              <a:tr h="1151875">
                <a:tc>
                  <a:txBody>
                    <a:bodyPr/>
                    <a:lstStyle/>
                    <a:p>
                      <a:r>
                        <a:rPr lang="pt-BR" sz="1400" kern="1200" baseline="0" dirty="0">
                          <a:solidFill>
                            <a:schemeClr val="dk1"/>
                          </a:solidFill>
                          <a:latin typeface="+mn-lt"/>
                          <a:ea typeface="+mn-ea"/>
                          <a:cs typeface="+mn-cs"/>
                        </a:rPr>
                        <a:t>Ruído</a:t>
                      </a:r>
                      <a:endParaRPr lang="pt-BR" sz="1400" dirty="0">
                        <a:latin typeface="+mn-lt"/>
                      </a:endParaRPr>
                    </a:p>
                  </a:txBody>
                  <a:tcPr marL="91444" marR="91444" marT="45710" marB="45710"/>
                </a:tc>
                <a:tc>
                  <a:txBody>
                    <a:bodyPr/>
                    <a:lstStyle/>
                    <a:p>
                      <a:r>
                        <a:rPr lang="pt-BR" sz="1400" kern="1200" baseline="0" dirty="0">
                          <a:solidFill>
                            <a:schemeClr val="dk1"/>
                          </a:solidFill>
                          <a:latin typeface="+mn-lt"/>
                          <a:ea typeface="+mn-ea"/>
                          <a:cs typeface="+mn-cs"/>
                        </a:rPr>
                        <a:t>Efeitos auditivos: surdez, zumbidos</a:t>
                      </a:r>
                    </a:p>
                    <a:p>
                      <a:r>
                        <a:rPr lang="pt-BR" sz="1400" kern="1200" baseline="0" dirty="0">
                          <a:solidFill>
                            <a:schemeClr val="dk1"/>
                          </a:solidFill>
                          <a:latin typeface="+mn-lt"/>
                          <a:ea typeface="+mn-ea"/>
                          <a:cs typeface="+mn-cs"/>
                        </a:rPr>
                        <a:t>Efeitos extra-auditivos: gastrite, insônia e outras manifestações de estresse</a:t>
                      </a:r>
                      <a:endParaRPr lang="pt-BR" sz="1400" dirty="0">
                        <a:latin typeface="+mn-lt"/>
                      </a:endParaRPr>
                    </a:p>
                  </a:txBody>
                  <a:tcPr marL="91444" marR="91444" marT="45710" marB="45710"/>
                </a:tc>
                <a:tc>
                  <a:txBody>
                    <a:bodyPr/>
                    <a:lstStyle/>
                    <a:p>
                      <a:r>
                        <a:rPr lang="pt-BR" sz="1400" kern="1200" baseline="0" dirty="0">
                          <a:solidFill>
                            <a:schemeClr val="dk1"/>
                          </a:solidFill>
                          <a:latin typeface="+mn-lt"/>
                          <a:ea typeface="+mn-ea"/>
                          <a:cs typeface="+mn-cs"/>
                        </a:rPr>
                        <a:t>Trabalhos com máquinas barulhentas, motores, britadeiras; motoristas de</a:t>
                      </a:r>
                    </a:p>
                    <a:p>
                      <a:r>
                        <a:rPr lang="pt-BR" sz="1400" kern="1200" baseline="0" dirty="0">
                          <a:solidFill>
                            <a:schemeClr val="dk1"/>
                          </a:solidFill>
                          <a:latin typeface="+mn-lt"/>
                          <a:ea typeface="+mn-ea"/>
                          <a:cs typeface="+mn-cs"/>
                        </a:rPr>
                        <a:t>ônibus;</a:t>
                      </a:r>
                      <a:endParaRPr lang="pt-BR" sz="1400" dirty="0">
                        <a:latin typeface="+mn-lt"/>
                      </a:endParaRPr>
                    </a:p>
                  </a:txBody>
                  <a:tcPr marL="91444" marR="91444" marT="45710" marB="45710"/>
                </a:tc>
                <a:extLst>
                  <a:ext uri="{0D108BD9-81ED-4DB2-BD59-A6C34878D82A}">
                    <a16:rowId xmlns:a16="http://schemas.microsoft.com/office/drawing/2014/main" val="10003"/>
                  </a:ext>
                </a:extLst>
              </a:tr>
              <a:tr h="1371564">
                <a:tc>
                  <a:txBody>
                    <a:bodyPr/>
                    <a:lstStyle/>
                    <a:p>
                      <a:r>
                        <a:rPr lang="pt-BR" sz="1400" kern="1200" baseline="0">
                          <a:solidFill>
                            <a:schemeClr val="dk1"/>
                          </a:solidFill>
                          <a:latin typeface="+mn-lt"/>
                          <a:ea typeface="+mn-ea"/>
                          <a:cs typeface="+mn-cs"/>
                        </a:rPr>
                        <a:t>Iluminação</a:t>
                      </a:r>
                      <a:endParaRPr lang="pt-BR" sz="1400" dirty="0">
                        <a:latin typeface="+mn-lt"/>
                      </a:endParaRPr>
                    </a:p>
                  </a:txBody>
                  <a:tcPr marL="91444" marR="91444" marT="45710" marB="45710"/>
                </a:tc>
                <a:tc>
                  <a:txBody>
                    <a:bodyPr/>
                    <a:lstStyle/>
                    <a:p>
                      <a:r>
                        <a:rPr lang="pt-BR" sz="1400" kern="1200" baseline="0">
                          <a:solidFill>
                            <a:schemeClr val="dk1"/>
                          </a:solidFill>
                          <a:latin typeface="+mn-lt"/>
                          <a:ea typeface="+mn-ea"/>
                          <a:cs typeface="+mn-cs"/>
                        </a:rPr>
                        <a:t>Problemas de visão, dor de</a:t>
                      </a:r>
                    </a:p>
                    <a:p>
                      <a:r>
                        <a:rPr lang="pt-BR" sz="1400" kern="1200" baseline="0">
                          <a:solidFill>
                            <a:schemeClr val="dk1"/>
                          </a:solidFill>
                          <a:latin typeface="+mn-lt"/>
                          <a:ea typeface="+mn-ea"/>
                          <a:cs typeface="+mn-cs"/>
                        </a:rPr>
                        <a:t>cabeça, acidentes.</a:t>
                      </a:r>
                    </a:p>
                    <a:p>
                      <a:endParaRPr lang="pt-BR" sz="1400" dirty="0">
                        <a:latin typeface="+mn-lt"/>
                      </a:endParaRPr>
                    </a:p>
                  </a:txBody>
                  <a:tcPr marL="91444" marR="91444" marT="45710" marB="45710"/>
                </a:tc>
                <a:tc>
                  <a:txBody>
                    <a:bodyPr/>
                    <a:lstStyle/>
                    <a:p>
                      <a:r>
                        <a:rPr lang="pt-BR" sz="1400" kern="1200" baseline="0" dirty="0">
                          <a:solidFill>
                            <a:schemeClr val="dk1"/>
                          </a:solidFill>
                          <a:latin typeface="+mn-lt"/>
                          <a:ea typeface="+mn-ea"/>
                          <a:cs typeface="+mn-cs"/>
                        </a:rPr>
                        <a:t>Várias atividades na indústria e no setor de serviços, como costureiras e manicures, podem ter pouca iluminação ou iluminação em excesso,</a:t>
                      </a:r>
                    </a:p>
                    <a:p>
                      <a:r>
                        <a:rPr lang="pt-BR" sz="1400" kern="1200" baseline="0" dirty="0">
                          <a:solidFill>
                            <a:schemeClr val="dk1"/>
                          </a:solidFill>
                          <a:latin typeface="+mn-lt"/>
                          <a:ea typeface="+mn-ea"/>
                          <a:cs typeface="+mn-cs"/>
                        </a:rPr>
                        <a:t>prejudicando a visão do trabalhador.</a:t>
                      </a:r>
                      <a:endParaRPr lang="pt-BR" sz="1400" dirty="0">
                        <a:latin typeface="+mn-lt"/>
                      </a:endParaRPr>
                    </a:p>
                    <a:p>
                      <a:endParaRPr lang="pt-BR" sz="1400" dirty="0">
                        <a:latin typeface="+mn-lt"/>
                      </a:endParaRPr>
                    </a:p>
                  </a:txBody>
                  <a:tcPr marL="91444" marR="91444" marT="45710" marB="45710"/>
                </a:tc>
                <a:extLst>
                  <a:ext uri="{0D108BD9-81ED-4DB2-BD59-A6C34878D82A}">
                    <a16:rowId xmlns:a16="http://schemas.microsoft.com/office/drawing/2014/main" val="10004"/>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ítulo 1">
            <a:extLst>
              <a:ext uri="{FF2B5EF4-FFF2-40B4-BE49-F238E27FC236}">
                <a16:creationId xmlns:a16="http://schemas.microsoft.com/office/drawing/2014/main" id="{4B34AFF1-3E9F-4A55-B124-11D6A7442E37}"/>
              </a:ext>
            </a:extLst>
          </p:cNvPr>
          <p:cNvSpPr>
            <a:spLocks noGrp="1"/>
          </p:cNvSpPr>
          <p:nvPr>
            <p:ph type="title"/>
          </p:nvPr>
        </p:nvSpPr>
        <p:spPr>
          <a:xfrm>
            <a:off x="323850" y="549275"/>
            <a:ext cx="8640763" cy="863600"/>
          </a:xfrm>
        </p:spPr>
        <p:txBody>
          <a:bodyPr/>
          <a:lstStyle/>
          <a:p>
            <a:pPr eaLnBrk="1" hangingPunct="1"/>
            <a:r>
              <a:rPr lang="pt-BR" altLang="pt-BR" sz="3200" b="1"/>
              <a:t>Riscos existentes no trabalho e seus efeitos sobre a saúde</a:t>
            </a:r>
            <a:endParaRPr lang="pt-BR" altLang="pt-BR" sz="3200"/>
          </a:p>
        </p:txBody>
      </p:sp>
      <p:graphicFrame>
        <p:nvGraphicFramePr>
          <p:cNvPr id="4" name="Espaço Reservado para Conteúdo 3">
            <a:extLst>
              <a:ext uri="{FF2B5EF4-FFF2-40B4-BE49-F238E27FC236}">
                <a16:creationId xmlns:a16="http://schemas.microsoft.com/office/drawing/2014/main" id="{AA68C9C5-DAD1-405A-AF1B-AB20719F37DF}"/>
              </a:ext>
            </a:extLst>
          </p:cNvPr>
          <p:cNvGraphicFramePr>
            <a:graphicFrameLocks noGrp="1"/>
          </p:cNvGraphicFramePr>
          <p:nvPr>
            <p:ph idx="1"/>
          </p:nvPr>
        </p:nvGraphicFramePr>
        <p:xfrm>
          <a:off x="250825" y="1916113"/>
          <a:ext cx="8569325" cy="4300537"/>
        </p:xfrm>
        <a:graphic>
          <a:graphicData uri="http://schemas.openxmlformats.org/drawingml/2006/table">
            <a:tbl>
              <a:tblPr firstRow="1" bandRow="1">
                <a:tableStyleId>{5C22544A-7EE6-4342-B048-85BDC9FD1C3A}</a:tableStyleId>
              </a:tblPr>
              <a:tblGrid>
                <a:gridCol w="2602745">
                  <a:extLst>
                    <a:ext uri="{9D8B030D-6E8A-4147-A177-3AD203B41FA5}">
                      <a16:colId xmlns:a16="http://schemas.microsoft.com/office/drawing/2014/main" val="20000"/>
                    </a:ext>
                  </a:extLst>
                </a:gridCol>
                <a:gridCol w="2883894">
                  <a:extLst>
                    <a:ext uri="{9D8B030D-6E8A-4147-A177-3AD203B41FA5}">
                      <a16:colId xmlns:a16="http://schemas.microsoft.com/office/drawing/2014/main" val="20001"/>
                    </a:ext>
                  </a:extLst>
                </a:gridCol>
                <a:gridCol w="3082686">
                  <a:extLst>
                    <a:ext uri="{9D8B030D-6E8A-4147-A177-3AD203B41FA5}">
                      <a16:colId xmlns:a16="http://schemas.microsoft.com/office/drawing/2014/main" val="20002"/>
                    </a:ext>
                  </a:extLst>
                </a:gridCol>
              </a:tblGrid>
              <a:tr h="648159">
                <a:tc>
                  <a:txBody>
                    <a:bodyPr/>
                    <a:lstStyle/>
                    <a:p>
                      <a:r>
                        <a:rPr lang="pt-BR" sz="1600" b="1" kern="1200" baseline="0" dirty="0">
                          <a:solidFill>
                            <a:schemeClr val="lt1"/>
                          </a:solidFill>
                          <a:latin typeface="+mn-lt"/>
                          <a:ea typeface="+mn-ea"/>
                          <a:cs typeface="+mn-cs"/>
                        </a:rPr>
                        <a:t>Exemplos de riscos</a:t>
                      </a:r>
                    </a:p>
                  </a:txBody>
                  <a:tcPr marL="91444" marR="91444" marT="45726" marB="45726">
                    <a:solidFill>
                      <a:schemeClr val="bg2">
                        <a:lumMod val="25000"/>
                      </a:schemeClr>
                    </a:solidFill>
                  </a:tcPr>
                </a:tc>
                <a:tc>
                  <a:txBody>
                    <a:bodyPr/>
                    <a:lstStyle/>
                    <a:p>
                      <a:r>
                        <a:rPr lang="pt-BR" sz="1600" b="1" kern="1200" baseline="0" dirty="0">
                          <a:solidFill>
                            <a:schemeClr val="lt1"/>
                          </a:solidFill>
                          <a:latin typeface="+mn-lt"/>
                          <a:ea typeface="+mn-ea"/>
                          <a:cs typeface="+mn-cs"/>
                        </a:rPr>
                        <a:t>Possíveis efeitos</a:t>
                      </a:r>
                    </a:p>
                    <a:p>
                      <a:r>
                        <a:rPr lang="pt-BR" sz="1600" b="1" kern="1200" baseline="0" dirty="0">
                          <a:solidFill>
                            <a:schemeClr val="lt1"/>
                          </a:solidFill>
                          <a:latin typeface="+mn-lt"/>
                          <a:ea typeface="+mn-ea"/>
                          <a:cs typeface="+mn-cs"/>
                        </a:rPr>
                        <a:t>sobre a saúde</a:t>
                      </a:r>
                      <a:endParaRPr lang="pt-BR" sz="1600" dirty="0"/>
                    </a:p>
                  </a:txBody>
                  <a:tcPr marL="91444" marR="91444" marT="45726" marB="45726">
                    <a:solidFill>
                      <a:schemeClr val="bg2">
                        <a:lumMod val="25000"/>
                      </a:schemeClr>
                    </a:solidFill>
                  </a:tcPr>
                </a:tc>
                <a:tc>
                  <a:txBody>
                    <a:bodyPr/>
                    <a:lstStyle/>
                    <a:p>
                      <a:r>
                        <a:rPr lang="pt-BR" sz="1600" b="1" kern="1200" baseline="0" dirty="0">
                          <a:solidFill>
                            <a:schemeClr val="lt1"/>
                          </a:solidFill>
                          <a:latin typeface="+mn-lt"/>
                          <a:ea typeface="+mn-ea"/>
                          <a:cs typeface="+mn-cs"/>
                        </a:rPr>
                        <a:t>Atividades onde</a:t>
                      </a:r>
                    </a:p>
                    <a:p>
                      <a:r>
                        <a:rPr lang="pt-BR" sz="1600" b="1" kern="1200" baseline="0" dirty="0">
                          <a:solidFill>
                            <a:schemeClr val="lt1"/>
                          </a:solidFill>
                          <a:latin typeface="+mn-lt"/>
                          <a:ea typeface="+mn-ea"/>
                          <a:cs typeface="+mn-cs"/>
                        </a:rPr>
                        <a:t>podem estar presentes</a:t>
                      </a:r>
                      <a:endParaRPr lang="pt-BR" sz="1600" dirty="0"/>
                    </a:p>
                  </a:txBody>
                  <a:tcPr marL="91444" marR="91444" marT="45726" marB="45726">
                    <a:solidFill>
                      <a:schemeClr val="bg2">
                        <a:lumMod val="25000"/>
                      </a:schemeClr>
                    </a:solidFill>
                  </a:tcPr>
                </a:tc>
                <a:extLst>
                  <a:ext uri="{0D108BD9-81ED-4DB2-BD59-A6C34878D82A}">
                    <a16:rowId xmlns:a16="http://schemas.microsoft.com/office/drawing/2014/main" val="10000"/>
                  </a:ext>
                </a:extLst>
              </a:tr>
              <a:tr h="360089">
                <a:tc gridSpan="3">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t-BR" sz="1600" b="1" kern="1200" baseline="0" dirty="0">
                          <a:solidFill>
                            <a:schemeClr val="dk1"/>
                          </a:solidFill>
                          <a:latin typeface="+mn-lt"/>
                          <a:ea typeface="+mn-ea"/>
                          <a:cs typeface="+mn-cs"/>
                        </a:rPr>
                        <a:t>Químicos</a:t>
                      </a:r>
                      <a:endParaRPr lang="pt-BR" sz="1600" b="1" kern="1200" baseline="0" dirty="0">
                        <a:solidFill>
                          <a:schemeClr val="lt1"/>
                        </a:solidFill>
                        <a:latin typeface="+mn-lt"/>
                        <a:ea typeface="+mn-ea"/>
                        <a:cs typeface="+mn-cs"/>
                      </a:endParaRPr>
                    </a:p>
                  </a:txBody>
                  <a:tcPr marL="91444" marR="91444" marT="45726" marB="45726">
                    <a:solidFill>
                      <a:schemeClr val="bg2">
                        <a:lumMod val="50000"/>
                      </a:schemeClr>
                    </a:solidFill>
                  </a:tcPr>
                </a:tc>
                <a:tc hMerge="1">
                  <a:txBody>
                    <a:bodyPr/>
                    <a:lstStyle/>
                    <a:p>
                      <a:endParaRPr lang="pt-BR" sz="1600" dirty="0"/>
                    </a:p>
                  </a:txBody>
                  <a:tcPr/>
                </a:tc>
                <a:tc hMerge="1">
                  <a:txBody>
                    <a:bodyPr/>
                    <a:lstStyle/>
                    <a:p>
                      <a:endParaRPr lang="pt-BR" sz="1600" dirty="0"/>
                    </a:p>
                  </a:txBody>
                  <a:tcPr/>
                </a:tc>
                <a:extLst>
                  <a:ext uri="{0D108BD9-81ED-4DB2-BD59-A6C34878D82A}">
                    <a16:rowId xmlns:a16="http://schemas.microsoft.com/office/drawing/2014/main" val="10001"/>
                  </a:ext>
                </a:extLst>
              </a:tr>
              <a:tr h="3292289">
                <a:tc>
                  <a:txBody>
                    <a:bodyPr/>
                    <a:lstStyle/>
                    <a:p>
                      <a:r>
                        <a:rPr lang="pt-BR" sz="1400" kern="1200" baseline="0" dirty="0">
                          <a:solidFill>
                            <a:schemeClr val="dk1"/>
                          </a:solidFill>
                          <a:latin typeface="+mn-lt"/>
                          <a:ea typeface="+mn-ea"/>
                          <a:cs typeface="+mn-cs"/>
                        </a:rPr>
                        <a:t>Substâncias químicas que</a:t>
                      </a:r>
                    </a:p>
                    <a:p>
                      <a:r>
                        <a:rPr lang="pt-BR" sz="1400" kern="1200" baseline="0" dirty="0">
                          <a:solidFill>
                            <a:schemeClr val="dk1"/>
                          </a:solidFill>
                          <a:latin typeface="+mn-lt"/>
                          <a:ea typeface="+mn-ea"/>
                          <a:cs typeface="+mn-cs"/>
                        </a:rPr>
                        <a:t>podem estar presentes nos ambientes de trabalho na forma de poeiras, fumos, névoas, neblinas, gases ou vapores.</a:t>
                      </a:r>
                    </a:p>
                    <a:p>
                      <a:endParaRPr lang="pt-BR" sz="1400" kern="1200" baseline="0" dirty="0">
                        <a:solidFill>
                          <a:schemeClr val="dk1"/>
                        </a:solidFill>
                        <a:latin typeface="+mn-lt"/>
                        <a:ea typeface="+mn-ea"/>
                        <a:cs typeface="+mn-cs"/>
                      </a:endParaRPr>
                    </a:p>
                    <a:p>
                      <a:r>
                        <a:rPr lang="pt-BR" sz="1400" b="1" kern="1200" baseline="0" dirty="0" err="1">
                          <a:solidFill>
                            <a:schemeClr val="dk1"/>
                          </a:solidFill>
                          <a:latin typeface="+mn-lt"/>
                          <a:ea typeface="+mn-ea"/>
                          <a:cs typeface="+mn-cs"/>
                        </a:rPr>
                        <a:t>Obs</a:t>
                      </a:r>
                      <a:r>
                        <a:rPr lang="pt-BR" sz="1400" b="1" kern="1200" baseline="0" dirty="0">
                          <a:solidFill>
                            <a:schemeClr val="dk1"/>
                          </a:solidFill>
                          <a:latin typeface="+mn-lt"/>
                          <a:ea typeface="+mn-ea"/>
                          <a:cs typeface="+mn-cs"/>
                        </a:rPr>
                        <a:t>: elas penetram</a:t>
                      </a:r>
                    </a:p>
                    <a:p>
                      <a:r>
                        <a:rPr lang="pt-BR" sz="1400" b="1" kern="1200" baseline="0" dirty="0">
                          <a:solidFill>
                            <a:schemeClr val="dk1"/>
                          </a:solidFill>
                          <a:latin typeface="+mn-lt"/>
                          <a:ea typeface="+mn-ea"/>
                          <a:cs typeface="+mn-cs"/>
                        </a:rPr>
                        <a:t>no organismo pela via</a:t>
                      </a:r>
                    </a:p>
                    <a:p>
                      <a:r>
                        <a:rPr lang="pt-BR" sz="1400" b="1" kern="1200" baseline="0" dirty="0">
                          <a:solidFill>
                            <a:schemeClr val="dk1"/>
                          </a:solidFill>
                          <a:latin typeface="+mn-lt"/>
                          <a:ea typeface="+mn-ea"/>
                          <a:cs typeface="+mn-cs"/>
                        </a:rPr>
                        <a:t>respiratória, pele ou trato</a:t>
                      </a:r>
                    </a:p>
                    <a:p>
                      <a:r>
                        <a:rPr lang="pt-BR" sz="1400" b="1" kern="1200" baseline="0" dirty="0">
                          <a:solidFill>
                            <a:schemeClr val="dk1"/>
                          </a:solidFill>
                          <a:latin typeface="+mn-lt"/>
                          <a:ea typeface="+mn-ea"/>
                          <a:cs typeface="+mn-cs"/>
                        </a:rPr>
                        <a:t>digestivo, provocando</a:t>
                      </a:r>
                    </a:p>
                    <a:p>
                      <a:r>
                        <a:rPr lang="pt-BR" sz="1400" b="1" kern="1200" baseline="0" dirty="0">
                          <a:solidFill>
                            <a:schemeClr val="dk1"/>
                          </a:solidFill>
                          <a:latin typeface="+mn-lt"/>
                          <a:ea typeface="+mn-ea"/>
                          <a:cs typeface="+mn-cs"/>
                        </a:rPr>
                        <a:t>exposição aguda ou crônica,</a:t>
                      </a:r>
                    </a:p>
                    <a:p>
                      <a:r>
                        <a:rPr lang="pt-BR" sz="1400" b="1" kern="1200" baseline="0" dirty="0">
                          <a:solidFill>
                            <a:schemeClr val="dk1"/>
                          </a:solidFill>
                          <a:latin typeface="+mn-lt"/>
                          <a:ea typeface="+mn-ea"/>
                          <a:cs typeface="+mn-cs"/>
                        </a:rPr>
                        <a:t>além da possibilidade de</a:t>
                      </a:r>
                    </a:p>
                    <a:p>
                      <a:r>
                        <a:rPr lang="pt-BR" sz="1400" b="1" kern="1200" baseline="0" dirty="0">
                          <a:solidFill>
                            <a:schemeClr val="dk1"/>
                          </a:solidFill>
                          <a:latin typeface="+mn-lt"/>
                          <a:ea typeface="+mn-ea"/>
                          <a:cs typeface="+mn-cs"/>
                        </a:rPr>
                        <a:t>explosões e incêndios.</a:t>
                      </a:r>
                    </a:p>
                  </a:txBody>
                  <a:tcPr marL="91444" marR="91444" marT="45726" marB="45726"/>
                </a:tc>
                <a:tc>
                  <a:txBody>
                    <a:bodyPr/>
                    <a:lstStyle/>
                    <a:p>
                      <a:r>
                        <a:rPr lang="pt-BR" sz="1400" kern="1200" baseline="0" dirty="0">
                          <a:solidFill>
                            <a:schemeClr val="dk1"/>
                          </a:solidFill>
                          <a:latin typeface="+mn-lt"/>
                          <a:ea typeface="+mn-ea"/>
                          <a:cs typeface="+mn-cs"/>
                        </a:rPr>
                        <a:t>Queimaduras, alergias, asma, câncer, malformações fetais, doenças neurológicas, leucemia, e linfomas.</a:t>
                      </a:r>
                    </a:p>
                    <a:p>
                      <a:pPr algn="l"/>
                      <a:endParaRPr lang="pt-BR" sz="1400" dirty="0">
                        <a:latin typeface="+mn-lt"/>
                      </a:endParaRPr>
                    </a:p>
                  </a:txBody>
                  <a:tcPr marL="91444" marR="91444" marT="45726" marB="45726"/>
                </a:tc>
                <a:tc>
                  <a:txBody>
                    <a:bodyPr/>
                    <a:lstStyle/>
                    <a:p>
                      <a:r>
                        <a:rPr lang="pt-BR" sz="1400" kern="1200" baseline="0" dirty="0">
                          <a:solidFill>
                            <a:schemeClr val="dk1"/>
                          </a:solidFill>
                          <a:latin typeface="+mn-lt"/>
                          <a:ea typeface="+mn-ea"/>
                          <a:cs typeface="+mn-cs"/>
                        </a:rPr>
                        <a:t>Indústria química, petroquímica e de petróleo.</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Mineração, Garimpo de ouro;</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Fábrica de bateria</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Frentista de posto de gasolina,</a:t>
                      </a:r>
                    </a:p>
                    <a:p>
                      <a:r>
                        <a:rPr lang="pt-BR" sz="1400" kern="1200" baseline="0" dirty="0">
                          <a:solidFill>
                            <a:schemeClr val="dk1"/>
                          </a:solidFill>
                          <a:latin typeface="+mn-lt"/>
                          <a:ea typeface="+mn-ea"/>
                          <a:cs typeface="+mn-cs"/>
                        </a:rPr>
                        <a:t>cabeleireira e manicures,</a:t>
                      </a:r>
                    </a:p>
                    <a:p>
                      <a:endParaRPr lang="pt-BR" sz="1400" kern="1200" baseline="0" dirty="0">
                        <a:solidFill>
                          <a:schemeClr val="dk1"/>
                        </a:solidFill>
                        <a:latin typeface="+mn-lt"/>
                        <a:ea typeface="+mn-ea"/>
                        <a:cs typeface="+mn-cs"/>
                      </a:endParaRPr>
                    </a:p>
                    <a:p>
                      <a:r>
                        <a:rPr lang="pt-BR" sz="1400" kern="1200" baseline="0" dirty="0" err="1">
                          <a:solidFill>
                            <a:schemeClr val="dk1"/>
                          </a:solidFill>
                          <a:latin typeface="+mn-lt"/>
                          <a:ea typeface="+mn-ea"/>
                          <a:cs typeface="+mn-cs"/>
                        </a:rPr>
                        <a:t>Jateadores</a:t>
                      </a:r>
                      <a:r>
                        <a:rPr lang="pt-BR" sz="1400" kern="1200" baseline="0" dirty="0">
                          <a:solidFill>
                            <a:schemeClr val="dk1"/>
                          </a:solidFill>
                          <a:latin typeface="+mn-lt"/>
                          <a:ea typeface="+mn-ea"/>
                          <a:cs typeface="+mn-cs"/>
                        </a:rPr>
                        <a:t> de areia.</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Indústria alimentícia,</a:t>
                      </a:r>
                    </a:p>
                    <a:p>
                      <a:r>
                        <a:rPr lang="pt-BR" sz="1400" kern="1200" baseline="0" dirty="0">
                          <a:solidFill>
                            <a:schemeClr val="dk1"/>
                          </a:solidFill>
                          <a:latin typeface="+mn-lt"/>
                          <a:ea typeface="+mn-ea"/>
                          <a:cs typeface="+mn-cs"/>
                        </a:rPr>
                        <a:t>farmacêutica, de móveis,</a:t>
                      </a:r>
                    </a:p>
                    <a:p>
                      <a:r>
                        <a:rPr lang="pt-BR" sz="1400" kern="1200" baseline="0" dirty="0">
                          <a:solidFill>
                            <a:schemeClr val="dk1"/>
                          </a:solidFill>
                          <a:latin typeface="+mn-lt"/>
                          <a:ea typeface="+mn-ea"/>
                          <a:cs typeface="+mn-cs"/>
                        </a:rPr>
                        <a:t>automobilística, entre outras.</a:t>
                      </a:r>
                      <a:endParaRPr lang="pt-BR" sz="1400" dirty="0">
                        <a:latin typeface="+mn-lt"/>
                      </a:endParaRPr>
                    </a:p>
                  </a:txBody>
                  <a:tcPr marL="91444" marR="91444" marT="45726" marB="45726"/>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ítulo 1">
            <a:extLst>
              <a:ext uri="{FF2B5EF4-FFF2-40B4-BE49-F238E27FC236}">
                <a16:creationId xmlns:a16="http://schemas.microsoft.com/office/drawing/2014/main" id="{8F3330C1-0986-46E8-8F7D-5185B4481428}"/>
              </a:ext>
            </a:extLst>
          </p:cNvPr>
          <p:cNvSpPr>
            <a:spLocks noGrp="1"/>
          </p:cNvSpPr>
          <p:nvPr>
            <p:ph type="title"/>
          </p:nvPr>
        </p:nvSpPr>
        <p:spPr>
          <a:xfrm>
            <a:off x="323850" y="476250"/>
            <a:ext cx="8640763" cy="936625"/>
          </a:xfrm>
        </p:spPr>
        <p:txBody>
          <a:bodyPr/>
          <a:lstStyle/>
          <a:p>
            <a:pPr eaLnBrk="1" hangingPunct="1"/>
            <a:r>
              <a:rPr lang="pt-BR" altLang="pt-BR" sz="3200" b="1"/>
              <a:t>Riscos existentes no trabalho e seus efeitos sobre a saúde</a:t>
            </a:r>
            <a:endParaRPr lang="pt-BR" altLang="pt-BR" sz="3200"/>
          </a:p>
        </p:txBody>
      </p:sp>
      <p:graphicFrame>
        <p:nvGraphicFramePr>
          <p:cNvPr id="4" name="Espaço Reservado para Conteúdo 3">
            <a:extLst>
              <a:ext uri="{FF2B5EF4-FFF2-40B4-BE49-F238E27FC236}">
                <a16:creationId xmlns:a16="http://schemas.microsoft.com/office/drawing/2014/main" id="{77BBC028-81E1-4066-A3A8-2ECA821B31C2}"/>
              </a:ext>
            </a:extLst>
          </p:cNvPr>
          <p:cNvGraphicFramePr>
            <a:graphicFrameLocks noGrp="1"/>
          </p:cNvGraphicFramePr>
          <p:nvPr>
            <p:ph idx="1"/>
          </p:nvPr>
        </p:nvGraphicFramePr>
        <p:xfrm>
          <a:off x="323850" y="1700213"/>
          <a:ext cx="8569325" cy="4608512"/>
        </p:xfrm>
        <a:graphic>
          <a:graphicData uri="http://schemas.openxmlformats.org/drawingml/2006/table">
            <a:tbl>
              <a:tblPr firstRow="1" bandRow="1">
                <a:tableStyleId>{5C22544A-7EE6-4342-B048-85BDC9FD1C3A}</a:tableStyleId>
              </a:tblPr>
              <a:tblGrid>
                <a:gridCol w="2602745">
                  <a:extLst>
                    <a:ext uri="{9D8B030D-6E8A-4147-A177-3AD203B41FA5}">
                      <a16:colId xmlns:a16="http://schemas.microsoft.com/office/drawing/2014/main" val="20000"/>
                    </a:ext>
                  </a:extLst>
                </a:gridCol>
                <a:gridCol w="2883894">
                  <a:extLst>
                    <a:ext uri="{9D8B030D-6E8A-4147-A177-3AD203B41FA5}">
                      <a16:colId xmlns:a16="http://schemas.microsoft.com/office/drawing/2014/main" val="20001"/>
                    </a:ext>
                  </a:extLst>
                </a:gridCol>
                <a:gridCol w="3082686">
                  <a:extLst>
                    <a:ext uri="{9D8B030D-6E8A-4147-A177-3AD203B41FA5}">
                      <a16:colId xmlns:a16="http://schemas.microsoft.com/office/drawing/2014/main" val="20002"/>
                    </a:ext>
                  </a:extLst>
                </a:gridCol>
              </a:tblGrid>
              <a:tr h="647845">
                <a:tc>
                  <a:txBody>
                    <a:bodyPr/>
                    <a:lstStyle/>
                    <a:p>
                      <a:r>
                        <a:rPr lang="pt-BR" sz="1600" b="1" kern="1200" baseline="0" dirty="0">
                          <a:solidFill>
                            <a:schemeClr val="lt1"/>
                          </a:solidFill>
                          <a:latin typeface="+mn-lt"/>
                          <a:ea typeface="+mn-ea"/>
                          <a:cs typeface="+mn-cs"/>
                        </a:rPr>
                        <a:t>Exemplos de riscos</a:t>
                      </a:r>
                    </a:p>
                  </a:txBody>
                  <a:tcPr marL="91444" marR="91444" marT="45704" marB="45704">
                    <a:solidFill>
                      <a:schemeClr val="accent3">
                        <a:lumMod val="50000"/>
                      </a:schemeClr>
                    </a:solidFill>
                  </a:tcPr>
                </a:tc>
                <a:tc>
                  <a:txBody>
                    <a:bodyPr/>
                    <a:lstStyle/>
                    <a:p>
                      <a:r>
                        <a:rPr lang="pt-BR" sz="1600" b="1" kern="1200" baseline="0" dirty="0">
                          <a:solidFill>
                            <a:schemeClr val="lt1"/>
                          </a:solidFill>
                          <a:latin typeface="+mn-lt"/>
                          <a:ea typeface="+mn-ea"/>
                          <a:cs typeface="+mn-cs"/>
                        </a:rPr>
                        <a:t>Possíveis efeitos</a:t>
                      </a:r>
                    </a:p>
                    <a:p>
                      <a:r>
                        <a:rPr lang="pt-BR" sz="1600" b="1" kern="1200" baseline="0" dirty="0">
                          <a:solidFill>
                            <a:schemeClr val="lt1"/>
                          </a:solidFill>
                          <a:latin typeface="+mn-lt"/>
                          <a:ea typeface="+mn-ea"/>
                          <a:cs typeface="+mn-cs"/>
                        </a:rPr>
                        <a:t>sobre a saúde</a:t>
                      </a:r>
                      <a:endParaRPr lang="pt-BR" sz="1600" dirty="0"/>
                    </a:p>
                  </a:txBody>
                  <a:tcPr marL="91444" marR="91444" marT="45704" marB="45704">
                    <a:solidFill>
                      <a:schemeClr val="accent3">
                        <a:lumMod val="50000"/>
                      </a:schemeClr>
                    </a:solidFill>
                  </a:tcPr>
                </a:tc>
                <a:tc>
                  <a:txBody>
                    <a:bodyPr/>
                    <a:lstStyle/>
                    <a:p>
                      <a:r>
                        <a:rPr lang="pt-BR" sz="1600" b="1" kern="1200" baseline="0" dirty="0">
                          <a:solidFill>
                            <a:schemeClr val="lt1"/>
                          </a:solidFill>
                          <a:latin typeface="+mn-lt"/>
                          <a:ea typeface="+mn-ea"/>
                          <a:cs typeface="+mn-cs"/>
                        </a:rPr>
                        <a:t>Atividades onde</a:t>
                      </a:r>
                    </a:p>
                    <a:p>
                      <a:r>
                        <a:rPr lang="pt-BR" sz="1600" b="1" kern="1200" baseline="0" dirty="0">
                          <a:solidFill>
                            <a:schemeClr val="lt1"/>
                          </a:solidFill>
                          <a:latin typeface="+mn-lt"/>
                          <a:ea typeface="+mn-ea"/>
                          <a:cs typeface="+mn-cs"/>
                        </a:rPr>
                        <a:t>podem estar presentes</a:t>
                      </a:r>
                      <a:endParaRPr lang="pt-BR" sz="1600" dirty="0"/>
                    </a:p>
                  </a:txBody>
                  <a:tcPr marL="91444" marR="91444" marT="45704" marB="45704">
                    <a:solidFill>
                      <a:schemeClr val="accent3">
                        <a:lumMod val="50000"/>
                      </a:schemeClr>
                    </a:solidFill>
                  </a:tcPr>
                </a:tc>
                <a:extLst>
                  <a:ext uri="{0D108BD9-81ED-4DB2-BD59-A6C34878D82A}">
                    <a16:rowId xmlns:a16="http://schemas.microsoft.com/office/drawing/2014/main" val="10000"/>
                  </a:ext>
                </a:extLst>
              </a:tr>
              <a:tr h="359913">
                <a:tc gridSpan="3">
                  <a:txBody>
                    <a:bodyPr/>
                    <a:lstStyle/>
                    <a:p>
                      <a:r>
                        <a:rPr lang="pt-BR" sz="1600" b="1" dirty="0"/>
                        <a:t>Biológico</a:t>
                      </a:r>
                    </a:p>
                  </a:txBody>
                  <a:tcPr marL="91444" marR="91444" marT="45704" marB="45704">
                    <a:solidFill>
                      <a:schemeClr val="accent3"/>
                    </a:solidFill>
                  </a:tcPr>
                </a:tc>
                <a:tc hMerge="1">
                  <a:txBody>
                    <a:bodyPr/>
                    <a:lstStyle/>
                    <a:p>
                      <a:endParaRPr lang="pt-BR" sz="1600" b="1" dirty="0"/>
                    </a:p>
                  </a:txBody>
                  <a:tcPr/>
                </a:tc>
                <a:tc hMerge="1">
                  <a:txBody>
                    <a:bodyPr/>
                    <a:lstStyle/>
                    <a:p>
                      <a:endParaRPr lang="pt-BR" sz="1600" dirty="0"/>
                    </a:p>
                  </a:txBody>
                  <a:tcPr/>
                </a:tc>
                <a:extLst>
                  <a:ext uri="{0D108BD9-81ED-4DB2-BD59-A6C34878D82A}">
                    <a16:rowId xmlns:a16="http://schemas.microsoft.com/office/drawing/2014/main" val="10001"/>
                  </a:ext>
                </a:extLst>
              </a:tr>
              <a:tr h="1584821">
                <a:tc>
                  <a:txBody>
                    <a:bodyPr/>
                    <a:lstStyle/>
                    <a:p>
                      <a:r>
                        <a:rPr lang="pt-BR" sz="1400" kern="1200" baseline="0" dirty="0" err="1">
                          <a:solidFill>
                            <a:schemeClr val="dk1"/>
                          </a:solidFill>
                          <a:latin typeface="+mn-lt"/>
                          <a:ea typeface="+mn-ea"/>
                          <a:cs typeface="+mn-cs"/>
                        </a:rPr>
                        <a:t>Microorganismos</a:t>
                      </a:r>
                      <a:r>
                        <a:rPr lang="pt-BR" sz="1400" kern="1200" baseline="0" dirty="0">
                          <a:solidFill>
                            <a:schemeClr val="dk1"/>
                          </a:solidFill>
                          <a:latin typeface="+mn-lt"/>
                          <a:ea typeface="+mn-ea"/>
                          <a:cs typeface="+mn-cs"/>
                        </a:rPr>
                        <a:t> (bactérias,</a:t>
                      </a:r>
                    </a:p>
                    <a:p>
                      <a:r>
                        <a:rPr lang="pt-BR" sz="1400" kern="1200" baseline="0" dirty="0">
                          <a:solidFill>
                            <a:schemeClr val="dk1"/>
                          </a:solidFill>
                          <a:latin typeface="+mn-lt"/>
                          <a:ea typeface="+mn-ea"/>
                          <a:cs typeface="+mn-cs"/>
                        </a:rPr>
                        <a:t>fungos, protozoários, vírus,</a:t>
                      </a:r>
                    </a:p>
                    <a:p>
                      <a:r>
                        <a:rPr lang="pt-BR" sz="1400" kern="1200" baseline="0" dirty="0">
                          <a:solidFill>
                            <a:schemeClr val="dk1"/>
                          </a:solidFill>
                          <a:latin typeface="+mn-lt"/>
                          <a:ea typeface="+mn-ea"/>
                          <a:cs typeface="+mn-cs"/>
                        </a:rPr>
                        <a:t>entre outros</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Animais peçonhentos –</a:t>
                      </a:r>
                    </a:p>
                    <a:p>
                      <a:r>
                        <a:rPr lang="pt-BR" sz="1400" kern="1200" baseline="0" dirty="0">
                          <a:solidFill>
                            <a:schemeClr val="dk1"/>
                          </a:solidFill>
                          <a:latin typeface="+mn-lt"/>
                          <a:ea typeface="+mn-ea"/>
                          <a:cs typeface="+mn-cs"/>
                        </a:rPr>
                        <a:t>cobras, escorpiões, aranhas.</a:t>
                      </a:r>
                    </a:p>
                  </a:txBody>
                  <a:tcPr marL="91444" marR="91444" marT="45704" marB="45704">
                    <a:solidFill>
                      <a:schemeClr val="accent3">
                        <a:lumMod val="40000"/>
                        <a:lumOff val="60000"/>
                      </a:schemeClr>
                    </a:solidFill>
                  </a:tcPr>
                </a:tc>
                <a:tc>
                  <a:txBody>
                    <a:bodyPr/>
                    <a:lstStyle/>
                    <a:p>
                      <a:r>
                        <a:rPr lang="pt-BR" sz="1400" kern="1200" baseline="0" dirty="0">
                          <a:solidFill>
                            <a:schemeClr val="dk1"/>
                          </a:solidFill>
                          <a:latin typeface="+mn-lt"/>
                          <a:ea typeface="+mn-ea"/>
                          <a:cs typeface="+mn-cs"/>
                        </a:rPr>
                        <a:t>Doenças contagiosas: hepatite, tuberculose, tétano, pneumonia, AIDS, </a:t>
                      </a:r>
                      <a:r>
                        <a:rPr lang="pt-BR" sz="1400" kern="1200" baseline="0" dirty="0" err="1">
                          <a:solidFill>
                            <a:schemeClr val="dk1"/>
                          </a:solidFill>
                          <a:latin typeface="+mn-lt"/>
                          <a:ea typeface="+mn-ea"/>
                          <a:cs typeface="+mn-cs"/>
                        </a:rPr>
                        <a:t>etc</a:t>
                      </a:r>
                      <a:endParaRPr lang="pt-BR" sz="1400" kern="1200" baseline="0" dirty="0">
                        <a:solidFill>
                          <a:schemeClr val="dk1"/>
                        </a:solidFill>
                        <a:latin typeface="+mn-lt"/>
                        <a:ea typeface="+mn-ea"/>
                        <a:cs typeface="+mn-cs"/>
                      </a:endParaRP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Envenenamento por picada</a:t>
                      </a:r>
                    </a:p>
                    <a:p>
                      <a:r>
                        <a:rPr lang="pt-BR" sz="1400" kern="1200" baseline="0" dirty="0">
                          <a:solidFill>
                            <a:schemeClr val="dk1"/>
                          </a:solidFill>
                          <a:latin typeface="+mn-lt"/>
                          <a:ea typeface="+mn-ea"/>
                          <a:cs typeface="+mn-cs"/>
                        </a:rPr>
                        <a:t>de cobra ou escorpião;</a:t>
                      </a:r>
                    </a:p>
                    <a:p>
                      <a:pPr algn="l"/>
                      <a:endParaRPr lang="pt-BR" sz="1400" dirty="0">
                        <a:latin typeface="+mn-lt"/>
                      </a:endParaRPr>
                    </a:p>
                  </a:txBody>
                  <a:tcPr marL="91444" marR="91444" marT="45704" marB="45704">
                    <a:solidFill>
                      <a:schemeClr val="accent3">
                        <a:lumMod val="40000"/>
                        <a:lumOff val="60000"/>
                      </a:schemeClr>
                    </a:solidFill>
                  </a:tcPr>
                </a:tc>
                <a:tc>
                  <a:txBody>
                    <a:bodyPr/>
                    <a:lstStyle/>
                    <a:p>
                      <a:r>
                        <a:rPr lang="pt-BR" sz="1400" kern="1200" baseline="0" dirty="0">
                          <a:solidFill>
                            <a:schemeClr val="dk1"/>
                          </a:solidFill>
                          <a:latin typeface="+mn-lt"/>
                          <a:ea typeface="+mn-ea"/>
                          <a:cs typeface="+mn-cs"/>
                        </a:rPr>
                        <a:t>Profissionais de saúde;</a:t>
                      </a:r>
                    </a:p>
                    <a:p>
                      <a:r>
                        <a:rPr lang="pt-BR" sz="1400" kern="1200" baseline="0" dirty="0">
                          <a:solidFill>
                            <a:schemeClr val="dk1"/>
                          </a:solidFill>
                          <a:latin typeface="+mn-lt"/>
                          <a:ea typeface="+mn-ea"/>
                          <a:cs typeface="+mn-cs"/>
                        </a:rPr>
                        <a:t>manicure,</a:t>
                      </a:r>
                    </a:p>
                    <a:p>
                      <a:endParaRPr lang="pt-BR" sz="1400" kern="1200" baseline="0" dirty="0">
                        <a:solidFill>
                          <a:schemeClr val="dk1"/>
                        </a:solidFill>
                        <a:latin typeface="+mn-lt"/>
                        <a:ea typeface="+mn-ea"/>
                        <a:cs typeface="+mn-cs"/>
                      </a:endParaRP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Trabalhadores rurais;</a:t>
                      </a:r>
                    </a:p>
                    <a:p>
                      <a:r>
                        <a:rPr lang="pt-BR" sz="1400" kern="1200" baseline="0" dirty="0">
                          <a:solidFill>
                            <a:schemeClr val="dk1"/>
                          </a:solidFill>
                          <a:latin typeface="+mn-lt"/>
                          <a:ea typeface="+mn-ea"/>
                          <a:cs typeface="+mn-cs"/>
                        </a:rPr>
                        <a:t>carteiros, </a:t>
                      </a:r>
                      <a:r>
                        <a:rPr lang="pt-BR" sz="1400" kern="1200" baseline="0" dirty="0" err="1">
                          <a:solidFill>
                            <a:schemeClr val="dk1"/>
                          </a:solidFill>
                          <a:latin typeface="+mn-lt"/>
                          <a:ea typeface="+mn-ea"/>
                          <a:cs typeface="+mn-cs"/>
                        </a:rPr>
                        <a:t>etc</a:t>
                      </a:r>
                      <a:endParaRPr lang="pt-BR" sz="1400" baseline="0" dirty="0">
                        <a:latin typeface="+mn-lt"/>
                      </a:endParaRPr>
                    </a:p>
                    <a:p>
                      <a:pPr algn="l"/>
                      <a:endParaRPr lang="pt-BR" sz="1400" dirty="0">
                        <a:latin typeface="+mn-lt"/>
                      </a:endParaRPr>
                    </a:p>
                  </a:txBody>
                  <a:tcPr marL="91444" marR="91444" marT="45704" marB="45704">
                    <a:solidFill>
                      <a:schemeClr val="accent3">
                        <a:lumMod val="40000"/>
                        <a:lumOff val="60000"/>
                      </a:schemeClr>
                    </a:solidFill>
                  </a:tcPr>
                </a:tc>
                <a:extLst>
                  <a:ext uri="{0D108BD9-81ED-4DB2-BD59-A6C34878D82A}">
                    <a16:rowId xmlns:a16="http://schemas.microsoft.com/office/drawing/2014/main" val="10002"/>
                  </a:ext>
                </a:extLst>
              </a:tr>
              <a:tr h="431112">
                <a:tc gridSpan="3">
                  <a:txBody>
                    <a:bodyPr/>
                    <a:lstStyle/>
                    <a:p>
                      <a:r>
                        <a:rPr lang="pt-BR" sz="1400" b="1" dirty="0">
                          <a:latin typeface="+mn-lt"/>
                        </a:rPr>
                        <a:t>Mecânico</a:t>
                      </a:r>
                    </a:p>
                  </a:txBody>
                  <a:tcPr marL="91444" marR="91444" marT="45704" marB="45704">
                    <a:solidFill>
                      <a:schemeClr val="accent6">
                        <a:lumMod val="75000"/>
                      </a:schemeClr>
                    </a:solidFill>
                  </a:tcPr>
                </a:tc>
                <a:tc hMerge="1">
                  <a:txBody>
                    <a:bodyPr/>
                    <a:lstStyle/>
                    <a:p>
                      <a:endParaRPr lang="pt-BR" sz="1400" dirty="0">
                        <a:latin typeface="+mn-lt"/>
                      </a:endParaRPr>
                    </a:p>
                  </a:txBody>
                  <a:tcPr>
                    <a:solidFill>
                      <a:schemeClr val="accent6">
                        <a:lumMod val="75000"/>
                      </a:schemeClr>
                    </a:solidFill>
                  </a:tcPr>
                </a:tc>
                <a:tc hMerge="1">
                  <a:txBody>
                    <a:bodyPr/>
                    <a:lstStyle/>
                    <a:p>
                      <a:endParaRPr lang="pt-BR" sz="1400" dirty="0">
                        <a:latin typeface="+mn-lt"/>
                      </a:endParaRPr>
                    </a:p>
                  </a:txBody>
                  <a:tcPr>
                    <a:solidFill>
                      <a:schemeClr val="accent6">
                        <a:lumMod val="75000"/>
                      </a:schemeClr>
                    </a:solidFill>
                  </a:tcPr>
                </a:tc>
                <a:extLst>
                  <a:ext uri="{0D108BD9-81ED-4DB2-BD59-A6C34878D82A}">
                    <a16:rowId xmlns:a16="http://schemas.microsoft.com/office/drawing/2014/main" val="10003"/>
                  </a:ext>
                </a:extLst>
              </a:tr>
              <a:tr h="1584821">
                <a:tc>
                  <a:txBody>
                    <a:bodyPr/>
                    <a:lstStyle/>
                    <a:p>
                      <a:r>
                        <a:rPr lang="pt-BR" sz="1400" kern="1200" baseline="0" dirty="0">
                          <a:solidFill>
                            <a:schemeClr val="dk1"/>
                          </a:solidFill>
                          <a:latin typeface="+mn-lt"/>
                          <a:ea typeface="+mn-ea"/>
                          <a:cs typeface="+mn-cs"/>
                        </a:rPr>
                        <a:t>Máquinas com partes móveis não protegidas; calandras e cilindros; guilhotinas; prensas,</a:t>
                      </a:r>
                    </a:p>
                    <a:p>
                      <a:r>
                        <a:rPr lang="pt-BR" sz="1400" kern="1200" baseline="0" dirty="0">
                          <a:solidFill>
                            <a:schemeClr val="dk1"/>
                          </a:solidFill>
                          <a:latin typeface="+mn-lt"/>
                          <a:ea typeface="+mn-ea"/>
                          <a:cs typeface="+mn-cs"/>
                        </a:rPr>
                        <a:t>e o uso de instrumentos</a:t>
                      </a:r>
                    </a:p>
                    <a:p>
                      <a:r>
                        <a:rPr lang="pt-BR" sz="1400" kern="1200" baseline="0" dirty="0">
                          <a:solidFill>
                            <a:schemeClr val="dk1"/>
                          </a:solidFill>
                          <a:latin typeface="+mn-lt"/>
                          <a:ea typeface="+mn-ea"/>
                          <a:cs typeface="+mn-cs"/>
                        </a:rPr>
                        <a:t>cortantes ou perfurantes etc.</a:t>
                      </a:r>
                    </a:p>
                  </a:txBody>
                  <a:tcPr marL="91444" marR="91444" marT="45704" marB="45704">
                    <a:solidFill>
                      <a:schemeClr val="accent6">
                        <a:lumMod val="40000"/>
                        <a:lumOff val="60000"/>
                      </a:schemeClr>
                    </a:solidFill>
                  </a:tcPr>
                </a:tc>
                <a:tc>
                  <a:txBody>
                    <a:bodyPr/>
                    <a:lstStyle/>
                    <a:p>
                      <a:r>
                        <a:rPr lang="pt-BR" sz="1400" kern="1200" baseline="0" dirty="0">
                          <a:solidFill>
                            <a:schemeClr val="dk1"/>
                          </a:solidFill>
                          <a:latin typeface="+mn-lt"/>
                          <a:ea typeface="+mn-ea"/>
                          <a:cs typeface="+mn-cs"/>
                        </a:rPr>
                        <a:t>Acidentes diversos (quedas,</a:t>
                      </a:r>
                    </a:p>
                    <a:p>
                      <a:r>
                        <a:rPr lang="pt-BR" sz="1400" kern="1200" baseline="0" dirty="0">
                          <a:solidFill>
                            <a:schemeClr val="dk1"/>
                          </a:solidFill>
                          <a:latin typeface="+mn-lt"/>
                          <a:ea typeface="+mn-ea"/>
                          <a:cs typeface="+mn-cs"/>
                        </a:rPr>
                        <a:t>fraturas, esmagamento,</a:t>
                      </a:r>
                    </a:p>
                    <a:p>
                      <a:r>
                        <a:rPr lang="pt-BR" sz="1400" kern="1200" baseline="0" dirty="0">
                          <a:solidFill>
                            <a:schemeClr val="dk1"/>
                          </a:solidFill>
                          <a:latin typeface="+mn-lt"/>
                          <a:ea typeface="+mn-ea"/>
                          <a:cs typeface="+mn-cs"/>
                        </a:rPr>
                        <a:t>amputação; traumatismos) .</a:t>
                      </a:r>
                    </a:p>
                    <a:p>
                      <a:endParaRPr lang="pt-BR" sz="1400" dirty="0">
                        <a:latin typeface="+mn-lt"/>
                      </a:endParaRPr>
                    </a:p>
                  </a:txBody>
                  <a:tcPr marL="91444" marR="91444" marT="45704" marB="45704">
                    <a:solidFill>
                      <a:schemeClr val="accent6">
                        <a:lumMod val="40000"/>
                        <a:lumOff val="60000"/>
                      </a:schemeClr>
                    </a:solidFill>
                  </a:tcPr>
                </a:tc>
                <a:tc>
                  <a:txBody>
                    <a:bodyPr/>
                    <a:lstStyle/>
                    <a:p>
                      <a:r>
                        <a:rPr lang="pt-BR" sz="1400" kern="1200" baseline="0" dirty="0">
                          <a:solidFill>
                            <a:schemeClr val="dk1"/>
                          </a:solidFill>
                          <a:latin typeface="+mn-lt"/>
                          <a:ea typeface="+mn-ea"/>
                          <a:cs typeface="+mn-cs"/>
                        </a:rPr>
                        <a:t>Trabalhadores da construção</a:t>
                      </a:r>
                    </a:p>
                    <a:p>
                      <a:r>
                        <a:rPr lang="pt-BR" sz="1400" kern="1200" baseline="0" dirty="0">
                          <a:solidFill>
                            <a:schemeClr val="dk1"/>
                          </a:solidFill>
                          <a:latin typeface="+mn-lt"/>
                          <a:ea typeface="+mn-ea"/>
                          <a:cs typeface="+mn-cs"/>
                        </a:rPr>
                        <a:t>civil; motoristas de transportes</a:t>
                      </a:r>
                    </a:p>
                    <a:p>
                      <a:r>
                        <a:rPr lang="pt-BR" sz="1400" kern="1200" baseline="0" dirty="0">
                          <a:solidFill>
                            <a:schemeClr val="dk1"/>
                          </a:solidFill>
                          <a:latin typeface="+mn-lt"/>
                          <a:ea typeface="+mn-ea"/>
                          <a:cs typeface="+mn-cs"/>
                        </a:rPr>
                        <a:t>coletivos; padeiros,</a:t>
                      </a:r>
                    </a:p>
                    <a:p>
                      <a:r>
                        <a:rPr lang="pt-BR" sz="1400" kern="1200" baseline="0" dirty="0">
                          <a:solidFill>
                            <a:schemeClr val="dk1"/>
                          </a:solidFill>
                          <a:latin typeface="+mn-lt"/>
                          <a:ea typeface="+mn-ea"/>
                          <a:cs typeface="+mn-cs"/>
                        </a:rPr>
                        <a:t>metalúrgicos, trabalhadores</a:t>
                      </a:r>
                    </a:p>
                    <a:p>
                      <a:r>
                        <a:rPr lang="pt-BR" sz="1400" kern="1200" baseline="0" dirty="0">
                          <a:solidFill>
                            <a:schemeClr val="dk1"/>
                          </a:solidFill>
                          <a:latin typeface="+mn-lt"/>
                          <a:ea typeface="+mn-ea"/>
                          <a:cs typeface="+mn-cs"/>
                        </a:rPr>
                        <a:t>em vias públicas, profissionais</a:t>
                      </a:r>
                    </a:p>
                    <a:p>
                      <a:r>
                        <a:rPr lang="pt-BR" sz="1400" kern="1200" baseline="0" dirty="0">
                          <a:solidFill>
                            <a:schemeClr val="dk1"/>
                          </a:solidFill>
                          <a:latin typeface="+mn-lt"/>
                          <a:ea typeface="+mn-ea"/>
                          <a:cs typeface="+mn-cs"/>
                        </a:rPr>
                        <a:t>de saúde, etc.</a:t>
                      </a:r>
                    </a:p>
                    <a:p>
                      <a:endParaRPr lang="pt-BR" sz="1400" dirty="0">
                        <a:latin typeface="+mn-lt"/>
                      </a:endParaRPr>
                    </a:p>
                  </a:txBody>
                  <a:tcPr marL="91444" marR="91444" marT="45704" marB="45704">
                    <a:solidFill>
                      <a:schemeClr val="accent6">
                        <a:lumMod val="40000"/>
                        <a:lumOff val="60000"/>
                      </a:schemeClr>
                    </a:solid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ítulo 1">
            <a:extLst>
              <a:ext uri="{FF2B5EF4-FFF2-40B4-BE49-F238E27FC236}">
                <a16:creationId xmlns:a16="http://schemas.microsoft.com/office/drawing/2014/main" id="{8579C3BD-8069-4FDF-A37A-46C5C0C54C45}"/>
              </a:ext>
            </a:extLst>
          </p:cNvPr>
          <p:cNvSpPr>
            <a:spLocks noGrp="1"/>
          </p:cNvSpPr>
          <p:nvPr>
            <p:ph type="title"/>
          </p:nvPr>
        </p:nvSpPr>
        <p:spPr>
          <a:xfrm>
            <a:off x="323850" y="476250"/>
            <a:ext cx="8640763" cy="936625"/>
          </a:xfrm>
        </p:spPr>
        <p:txBody>
          <a:bodyPr/>
          <a:lstStyle/>
          <a:p>
            <a:pPr eaLnBrk="1" hangingPunct="1"/>
            <a:r>
              <a:rPr lang="pt-BR" altLang="pt-BR" sz="3200" b="1"/>
              <a:t>Riscos existentes no trabalho e seus efeitos sobre a saúde</a:t>
            </a:r>
            <a:endParaRPr lang="pt-BR" altLang="pt-BR" sz="3200"/>
          </a:p>
        </p:txBody>
      </p:sp>
      <p:graphicFrame>
        <p:nvGraphicFramePr>
          <p:cNvPr id="4" name="Espaço Reservado para Conteúdo 3">
            <a:extLst>
              <a:ext uri="{FF2B5EF4-FFF2-40B4-BE49-F238E27FC236}">
                <a16:creationId xmlns:a16="http://schemas.microsoft.com/office/drawing/2014/main" id="{2E2561E1-9556-42FE-98DB-A4BF9A6620A5}"/>
              </a:ext>
            </a:extLst>
          </p:cNvPr>
          <p:cNvGraphicFramePr>
            <a:graphicFrameLocks noGrp="1"/>
          </p:cNvGraphicFramePr>
          <p:nvPr>
            <p:ph idx="1"/>
          </p:nvPr>
        </p:nvGraphicFramePr>
        <p:xfrm>
          <a:off x="323850" y="1700213"/>
          <a:ext cx="8569325" cy="4305300"/>
        </p:xfrm>
        <a:graphic>
          <a:graphicData uri="http://schemas.openxmlformats.org/drawingml/2006/table">
            <a:tbl>
              <a:tblPr firstRow="1" bandRow="1">
                <a:tableStyleId>{5C22544A-7EE6-4342-B048-85BDC9FD1C3A}</a:tableStyleId>
              </a:tblPr>
              <a:tblGrid>
                <a:gridCol w="2602745">
                  <a:extLst>
                    <a:ext uri="{9D8B030D-6E8A-4147-A177-3AD203B41FA5}">
                      <a16:colId xmlns:a16="http://schemas.microsoft.com/office/drawing/2014/main" val="20000"/>
                    </a:ext>
                  </a:extLst>
                </a:gridCol>
                <a:gridCol w="2883894">
                  <a:extLst>
                    <a:ext uri="{9D8B030D-6E8A-4147-A177-3AD203B41FA5}">
                      <a16:colId xmlns:a16="http://schemas.microsoft.com/office/drawing/2014/main" val="20001"/>
                    </a:ext>
                  </a:extLst>
                </a:gridCol>
                <a:gridCol w="3082686">
                  <a:extLst>
                    <a:ext uri="{9D8B030D-6E8A-4147-A177-3AD203B41FA5}">
                      <a16:colId xmlns:a16="http://schemas.microsoft.com/office/drawing/2014/main" val="20002"/>
                    </a:ext>
                  </a:extLst>
                </a:gridCol>
              </a:tblGrid>
              <a:tr h="647934">
                <a:tc>
                  <a:txBody>
                    <a:bodyPr/>
                    <a:lstStyle/>
                    <a:p>
                      <a:r>
                        <a:rPr lang="pt-BR" sz="1600" b="1" kern="1200" baseline="0" dirty="0">
                          <a:solidFill>
                            <a:schemeClr val="lt1"/>
                          </a:solidFill>
                          <a:latin typeface="+mn-lt"/>
                          <a:ea typeface="+mn-ea"/>
                          <a:cs typeface="+mn-cs"/>
                        </a:rPr>
                        <a:t>Exemplos de riscos</a:t>
                      </a:r>
                    </a:p>
                  </a:txBody>
                  <a:tcPr marL="91444" marR="91444" marT="45710" marB="45710">
                    <a:solidFill>
                      <a:srgbClr val="7030A0"/>
                    </a:solidFill>
                  </a:tcPr>
                </a:tc>
                <a:tc>
                  <a:txBody>
                    <a:bodyPr/>
                    <a:lstStyle/>
                    <a:p>
                      <a:r>
                        <a:rPr lang="pt-BR" sz="1600" b="1" kern="1200" baseline="0" dirty="0">
                          <a:solidFill>
                            <a:schemeClr val="lt1"/>
                          </a:solidFill>
                          <a:latin typeface="+mn-lt"/>
                          <a:ea typeface="+mn-ea"/>
                          <a:cs typeface="+mn-cs"/>
                        </a:rPr>
                        <a:t>Possíveis efeitos</a:t>
                      </a:r>
                    </a:p>
                    <a:p>
                      <a:r>
                        <a:rPr lang="pt-BR" sz="1600" b="1" kern="1200" baseline="0" dirty="0">
                          <a:solidFill>
                            <a:schemeClr val="lt1"/>
                          </a:solidFill>
                          <a:latin typeface="+mn-lt"/>
                          <a:ea typeface="+mn-ea"/>
                          <a:cs typeface="+mn-cs"/>
                        </a:rPr>
                        <a:t>sobre a saúde</a:t>
                      </a:r>
                      <a:endParaRPr lang="pt-BR" sz="1600" dirty="0"/>
                    </a:p>
                  </a:txBody>
                  <a:tcPr marL="91444" marR="91444" marT="45710" marB="45710">
                    <a:solidFill>
                      <a:srgbClr val="7030A0"/>
                    </a:solidFill>
                  </a:tcPr>
                </a:tc>
                <a:tc>
                  <a:txBody>
                    <a:bodyPr/>
                    <a:lstStyle/>
                    <a:p>
                      <a:r>
                        <a:rPr lang="pt-BR" sz="1600" b="1" kern="1200" baseline="0" dirty="0">
                          <a:solidFill>
                            <a:schemeClr val="lt1"/>
                          </a:solidFill>
                          <a:latin typeface="+mn-lt"/>
                          <a:ea typeface="+mn-ea"/>
                          <a:cs typeface="+mn-cs"/>
                        </a:rPr>
                        <a:t>Atividades onde</a:t>
                      </a:r>
                    </a:p>
                    <a:p>
                      <a:r>
                        <a:rPr lang="pt-BR" sz="1600" b="1" kern="1200" baseline="0" dirty="0">
                          <a:solidFill>
                            <a:schemeClr val="lt1"/>
                          </a:solidFill>
                          <a:latin typeface="+mn-lt"/>
                          <a:ea typeface="+mn-ea"/>
                          <a:cs typeface="+mn-cs"/>
                        </a:rPr>
                        <a:t>podem estar presentes</a:t>
                      </a:r>
                      <a:endParaRPr lang="pt-BR" sz="1600" dirty="0"/>
                    </a:p>
                  </a:txBody>
                  <a:tcPr marL="91444" marR="91444" marT="45710" marB="45710">
                    <a:solidFill>
                      <a:srgbClr val="7030A0"/>
                    </a:solidFill>
                  </a:tcPr>
                </a:tc>
                <a:extLst>
                  <a:ext uri="{0D108BD9-81ED-4DB2-BD59-A6C34878D82A}">
                    <a16:rowId xmlns:a16="http://schemas.microsoft.com/office/drawing/2014/main" val="10000"/>
                  </a:ext>
                </a:extLst>
              </a:tr>
              <a:tr h="365725">
                <a:tc gridSpan="3">
                  <a:txBody>
                    <a:bodyPr/>
                    <a:lstStyle/>
                    <a:p>
                      <a:r>
                        <a:rPr lang="pt-BR" sz="1800" b="1" kern="1200" baseline="0" dirty="0">
                          <a:solidFill>
                            <a:schemeClr val="dk1"/>
                          </a:solidFill>
                          <a:latin typeface="+mn-lt"/>
                          <a:ea typeface="+mn-ea"/>
                          <a:cs typeface="+mn-cs"/>
                        </a:rPr>
                        <a:t>Psicossociais (relacionados à organização e gestão do trabalho)</a:t>
                      </a:r>
                      <a:endParaRPr lang="pt-BR" sz="1600" b="1" dirty="0"/>
                    </a:p>
                  </a:txBody>
                  <a:tcPr marL="91444" marR="91444" marT="45710" marB="45710">
                    <a:solidFill>
                      <a:srgbClr val="CC99FF"/>
                    </a:solidFill>
                  </a:tcPr>
                </a:tc>
                <a:tc hMerge="1">
                  <a:txBody>
                    <a:bodyPr/>
                    <a:lstStyle/>
                    <a:p>
                      <a:endParaRPr lang="pt-BR" sz="1600" b="1" dirty="0"/>
                    </a:p>
                  </a:txBody>
                  <a:tcPr/>
                </a:tc>
                <a:tc hMerge="1">
                  <a:txBody>
                    <a:bodyPr/>
                    <a:lstStyle/>
                    <a:p>
                      <a:endParaRPr lang="pt-BR" sz="1600" dirty="0"/>
                    </a:p>
                  </a:txBody>
                  <a:tcPr/>
                </a:tc>
                <a:extLst>
                  <a:ext uri="{0D108BD9-81ED-4DB2-BD59-A6C34878D82A}">
                    <a16:rowId xmlns:a16="http://schemas.microsoft.com/office/drawing/2014/main" val="10001"/>
                  </a:ext>
                </a:extLst>
              </a:tr>
              <a:tr h="3291640">
                <a:tc>
                  <a:txBody>
                    <a:bodyPr/>
                    <a:lstStyle/>
                    <a:p>
                      <a:r>
                        <a:rPr lang="pt-BR" sz="1400" kern="1200" baseline="0" dirty="0">
                          <a:solidFill>
                            <a:schemeClr val="dk1"/>
                          </a:solidFill>
                          <a:latin typeface="+mn-lt"/>
                          <a:ea typeface="+mn-ea"/>
                          <a:cs typeface="+mn-cs"/>
                        </a:rPr>
                        <a:t>Jornadas de trabalho longas, esforços físicos exagerados com posturas forçadas e  carregamento de peso,</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Ritmo acelerado, trabalho</a:t>
                      </a:r>
                    </a:p>
                    <a:p>
                      <a:r>
                        <a:rPr lang="pt-BR" sz="1400" kern="1200" baseline="0" dirty="0">
                          <a:solidFill>
                            <a:schemeClr val="dk1"/>
                          </a:solidFill>
                          <a:latin typeface="+mn-lt"/>
                          <a:ea typeface="+mn-ea"/>
                          <a:cs typeface="+mn-cs"/>
                        </a:rPr>
                        <a:t>repetitivo e monótono;</a:t>
                      </a:r>
                    </a:p>
                    <a:p>
                      <a:r>
                        <a:rPr lang="pt-BR" sz="1400" kern="1200" baseline="0" dirty="0">
                          <a:solidFill>
                            <a:schemeClr val="dk1"/>
                          </a:solidFill>
                          <a:latin typeface="+mn-lt"/>
                          <a:ea typeface="+mn-ea"/>
                          <a:cs typeface="+mn-cs"/>
                        </a:rPr>
                        <a:t>trabalho em turnos e noturno</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Desemprego, vínculos</a:t>
                      </a:r>
                    </a:p>
                    <a:p>
                      <a:r>
                        <a:rPr lang="pt-BR" sz="1400" kern="1200" baseline="0" dirty="0">
                          <a:solidFill>
                            <a:schemeClr val="dk1"/>
                          </a:solidFill>
                          <a:latin typeface="+mn-lt"/>
                          <a:ea typeface="+mn-ea"/>
                          <a:cs typeface="+mn-cs"/>
                        </a:rPr>
                        <a:t>precários ou ausência de</a:t>
                      </a:r>
                    </a:p>
                    <a:p>
                      <a:r>
                        <a:rPr lang="pt-BR" sz="1400" kern="1200" baseline="0" dirty="0">
                          <a:solidFill>
                            <a:schemeClr val="dk1"/>
                          </a:solidFill>
                          <a:latin typeface="+mn-lt"/>
                          <a:ea typeface="+mn-ea"/>
                          <a:cs typeface="+mn-cs"/>
                        </a:rPr>
                        <a:t>vinculo trabalhista; </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Assédio Moral e Sexual</a:t>
                      </a:r>
                    </a:p>
                    <a:p>
                      <a:endParaRPr lang="pt-BR" sz="1400" kern="1200" baseline="0" dirty="0">
                        <a:solidFill>
                          <a:schemeClr val="dk1"/>
                        </a:solidFill>
                        <a:latin typeface="+mn-lt"/>
                        <a:ea typeface="+mn-ea"/>
                        <a:cs typeface="+mn-cs"/>
                      </a:endParaRPr>
                    </a:p>
                  </a:txBody>
                  <a:tcPr marL="91444" marR="91444" marT="45710" marB="45710">
                    <a:solidFill>
                      <a:srgbClr val="CC99FF"/>
                    </a:solidFill>
                  </a:tcPr>
                </a:tc>
                <a:tc>
                  <a:txBody>
                    <a:bodyPr/>
                    <a:lstStyle/>
                    <a:p>
                      <a:r>
                        <a:rPr lang="pt-BR" sz="1400" kern="1200" baseline="0" dirty="0">
                          <a:solidFill>
                            <a:schemeClr val="dk1"/>
                          </a:solidFill>
                          <a:latin typeface="+mn-lt"/>
                          <a:ea typeface="+mn-ea"/>
                          <a:cs typeface="+mn-cs"/>
                        </a:rPr>
                        <a:t>Doenças </a:t>
                      </a:r>
                      <a:r>
                        <a:rPr lang="pt-BR" sz="1400" kern="1200" baseline="0" dirty="0" err="1">
                          <a:solidFill>
                            <a:schemeClr val="dk1"/>
                          </a:solidFill>
                          <a:latin typeface="+mn-lt"/>
                          <a:ea typeface="+mn-ea"/>
                          <a:cs typeface="+mn-cs"/>
                        </a:rPr>
                        <a:t>osteo-musculares</a:t>
                      </a:r>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Relacionadas ao Trabalho</a:t>
                      </a:r>
                    </a:p>
                    <a:p>
                      <a:r>
                        <a:rPr lang="pt-BR" sz="1400" kern="1200" baseline="0" dirty="0">
                          <a:solidFill>
                            <a:schemeClr val="dk1"/>
                          </a:solidFill>
                          <a:latin typeface="+mn-lt"/>
                          <a:ea typeface="+mn-ea"/>
                          <a:cs typeface="+mn-cs"/>
                        </a:rPr>
                        <a:t>(DORT); problemas na coluna,</a:t>
                      </a:r>
                    </a:p>
                    <a:p>
                      <a:r>
                        <a:rPr lang="pt-BR" sz="1400" kern="1200" baseline="0" dirty="0">
                          <a:solidFill>
                            <a:schemeClr val="dk1"/>
                          </a:solidFill>
                          <a:latin typeface="+mn-lt"/>
                          <a:ea typeface="+mn-ea"/>
                          <a:cs typeface="+mn-cs"/>
                        </a:rPr>
                        <a:t>dores musculares e articulares;</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Sofrimento mental, insegurança; desmotivação; depressão; distúrbios do sono; estresse;</a:t>
                      </a:r>
                    </a:p>
                    <a:p>
                      <a:pPr algn="l"/>
                      <a:endParaRPr lang="pt-BR" sz="1400" dirty="0">
                        <a:latin typeface="+mn-lt"/>
                      </a:endParaRPr>
                    </a:p>
                  </a:txBody>
                  <a:tcPr marL="91444" marR="91444" marT="45710" marB="45710">
                    <a:solidFill>
                      <a:srgbClr val="CC99FF"/>
                    </a:solidFill>
                  </a:tcPr>
                </a:tc>
                <a:tc>
                  <a:txBody>
                    <a:bodyPr/>
                    <a:lstStyle/>
                    <a:p>
                      <a:r>
                        <a:rPr lang="pt-BR" sz="1400" kern="1200" baseline="0" dirty="0">
                          <a:solidFill>
                            <a:schemeClr val="dk1"/>
                          </a:solidFill>
                          <a:latin typeface="+mn-lt"/>
                          <a:ea typeface="+mn-ea"/>
                          <a:cs typeface="+mn-cs"/>
                        </a:rPr>
                        <a:t>Trabalhadores de linha de</a:t>
                      </a:r>
                    </a:p>
                    <a:p>
                      <a:r>
                        <a:rPr lang="pt-BR" sz="1400" kern="1200" baseline="0" dirty="0">
                          <a:solidFill>
                            <a:schemeClr val="dk1"/>
                          </a:solidFill>
                          <a:latin typeface="+mn-lt"/>
                          <a:ea typeface="+mn-ea"/>
                          <a:cs typeface="+mn-cs"/>
                        </a:rPr>
                        <a:t>montagem; carregadores;</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Bancários; trabalhadores em</a:t>
                      </a:r>
                    </a:p>
                    <a:p>
                      <a:r>
                        <a:rPr lang="pt-BR" sz="1400" kern="1200" baseline="0" dirty="0">
                          <a:solidFill>
                            <a:schemeClr val="dk1"/>
                          </a:solidFill>
                          <a:latin typeface="+mn-lt"/>
                          <a:ea typeface="+mn-ea"/>
                          <a:cs typeface="+mn-cs"/>
                        </a:rPr>
                        <a:t>teleatendimento</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Profissionais de saúde, da</a:t>
                      </a:r>
                    </a:p>
                    <a:p>
                      <a:r>
                        <a:rPr lang="pt-BR" sz="1400" kern="1200" baseline="0" dirty="0">
                          <a:solidFill>
                            <a:schemeClr val="dk1"/>
                          </a:solidFill>
                          <a:latin typeface="+mn-lt"/>
                          <a:ea typeface="+mn-ea"/>
                          <a:cs typeface="+mn-cs"/>
                        </a:rPr>
                        <a:t>educação e segurança pública;</a:t>
                      </a:r>
                    </a:p>
                    <a:p>
                      <a:endParaRPr lang="pt-BR" sz="1400" kern="1200" baseline="0" dirty="0">
                        <a:solidFill>
                          <a:schemeClr val="dk1"/>
                        </a:solidFill>
                        <a:latin typeface="+mn-lt"/>
                        <a:ea typeface="+mn-ea"/>
                        <a:cs typeface="+mn-cs"/>
                      </a:endParaRPr>
                    </a:p>
                    <a:p>
                      <a:r>
                        <a:rPr lang="pt-BR" sz="1400" kern="1200" baseline="0" dirty="0">
                          <a:solidFill>
                            <a:schemeClr val="dk1"/>
                          </a:solidFill>
                          <a:latin typeface="+mn-lt"/>
                          <a:ea typeface="+mn-ea"/>
                          <a:cs typeface="+mn-cs"/>
                        </a:rPr>
                        <a:t>Trabalhadores informais e com</a:t>
                      </a:r>
                    </a:p>
                    <a:p>
                      <a:r>
                        <a:rPr lang="pt-BR" sz="1400" kern="1200" baseline="0" dirty="0">
                          <a:solidFill>
                            <a:schemeClr val="dk1"/>
                          </a:solidFill>
                          <a:latin typeface="+mn-lt"/>
                          <a:ea typeface="+mn-ea"/>
                          <a:cs typeface="+mn-cs"/>
                        </a:rPr>
                        <a:t>vínculos precários, terceirizados</a:t>
                      </a:r>
                    </a:p>
                    <a:p>
                      <a:r>
                        <a:rPr lang="pt-BR" sz="1400" kern="1200" baseline="0" dirty="0">
                          <a:solidFill>
                            <a:schemeClr val="dk1"/>
                          </a:solidFill>
                          <a:latin typeface="+mn-lt"/>
                          <a:ea typeface="+mn-ea"/>
                          <a:cs typeface="+mn-cs"/>
                        </a:rPr>
                        <a:t>e temporários.</a:t>
                      </a:r>
                    </a:p>
                    <a:p>
                      <a:pPr algn="l"/>
                      <a:endParaRPr lang="pt-BR" sz="1400" dirty="0">
                        <a:latin typeface="+mn-lt"/>
                      </a:endParaRPr>
                    </a:p>
                  </a:txBody>
                  <a:tcPr marL="91444" marR="91444" marT="45710" marB="45710">
                    <a:solidFill>
                      <a:srgbClr val="CC99FF"/>
                    </a:solidFill>
                  </a:tcPr>
                </a:tc>
                <a:extLst>
                  <a:ext uri="{0D108BD9-81ED-4DB2-BD59-A6C34878D82A}">
                    <a16:rowId xmlns:a16="http://schemas.microsoft.com/office/drawing/2014/main" val="10002"/>
                  </a:ext>
                </a:extLst>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Espaço Reservado para Conteúdo 2">
            <a:extLst>
              <a:ext uri="{FF2B5EF4-FFF2-40B4-BE49-F238E27FC236}">
                <a16:creationId xmlns:a16="http://schemas.microsoft.com/office/drawing/2014/main" id="{5D0E5486-BADB-44C1-B3B8-0631656E6489}"/>
              </a:ext>
            </a:extLst>
          </p:cNvPr>
          <p:cNvSpPr>
            <a:spLocks noGrp="1"/>
          </p:cNvSpPr>
          <p:nvPr>
            <p:ph idx="1"/>
          </p:nvPr>
        </p:nvSpPr>
        <p:spPr>
          <a:xfrm>
            <a:off x="539750" y="2276475"/>
            <a:ext cx="8147050" cy="3849688"/>
          </a:xfrm>
        </p:spPr>
        <p:txBody>
          <a:bodyPr/>
          <a:lstStyle/>
          <a:p>
            <a:pPr algn="just" eaLnBrk="1" hangingPunct="1"/>
            <a:r>
              <a:rPr lang="pt-BR" altLang="pt-BR"/>
              <a:t>Que riscos para a saúde estão presentes em seu trabalho? </a:t>
            </a:r>
          </a:p>
          <a:p>
            <a:pPr algn="just" eaLnBrk="1" hangingPunct="1"/>
            <a:r>
              <a:rPr lang="pt-BR" altLang="pt-BR"/>
              <a:t>Você identifica algum dano para a saúde em decorrência desta exposição?</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ítulo 1">
            <a:extLst>
              <a:ext uri="{FF2B5EF4-FFF2-40B4-BE49-F238E27FC236}">
                <a16:creationId xmlns:a16="http://schemas.microsoft.com/office/drawing/2014/main" id="{B51D37B0-9747-4954-AE15-9A4D75C9C7D7}"/>
              </a:ext>
            </a:extLst>
          </p:cNvPr>
          <p:cNvSpPr>
            <a:spLocks noGrp="1"/>
          </p:cNvSpPr>
          <p:nvPr>
            <p:ph type="title"/>
          </p:nvPr>
        </p:nvSpPr>
        <p:spPr/>
        <p:txBody>
          <a:bodyPr/>
          <a:lstStyle/>
          <a:p>
            <a:pPr eaLnBrk="1" hangingPunct="1"/>
            <a:r>
              <a:rPr lang="pt-BR" altLang="pt-BR" sz="2400">
                <a:solidFill>
                  <a:srgbClr val="FF0000"/>
                </a:solidFill>
                <a:ea typeface="Arial Unicode MS" pitchFamily="34" charset="-128"/>
              </a:rPr>
              <a:t>O QUE É VIGILANCIA EM SAÚDE DO TRABALHADOR?</a:t>
            </a:r>
            <a:endParaRPr lang="pt-BR" altLang="pt-BR" sz="2400">
              <a:solidFill>
                <a:srgbClr val="FF0000"/>
              </a:solidFill>
            </a:endParaRPr>
          </a:p>
        </p:txBody>
      </p:sp>
      <p:sp>
        <p:nvSpPr>
          <p:cNvPr id="3" name="Espaço Reservado para Conteúdo 2">
            <a:extLst>
              <a:ext uri="{FF2B5EF4-FFF2-40B4-BE49-F238E27FC236}">
                <a16:creationId xmlns:a16="http://schemas.microsoft.com/office/drawing/2014/main" id="{56703130-FE40-4193-A657-ACFB716AF004}"/>
              </a:ext>
            </a:extLst>
          </p:cNvPr>
          <p:cNvSpPr>
            <a:spLocks noGrp="1"/>
          </p:cNvSpPr>
          <p:nvPr>
            <p:ph idx="1"/>
          </p:nvPr>
        </p:nvSpPr>
        <p:spPr>
          <a:xfrm>
            <a:off x="457200" y="1428750"/>
            <a:ext cx="8229600" cy="4879975"/>
          </a:xfrm>
        </p:spPr>
        <p:txBody>
          <a:bodyPr rtlCol="0">
            <a:normAutofit fontScale="92500" lnSpcReduction="20000"/>
          </a:bodyPr>
          <a:lstStyle/>
          <a:p>
            <a:pPr marL="548640" indent="-411480" algn="ctr" eaLnBrk="1" fontAlgn="auto" hangingPunct="1">
              <a:spcBef>
                <a:spcPct val="50000"/>
              </a:spcBef>
              <a:spcAft>
                <a:spcPts val="0"/>
              </a:spcAft>
              <a:buClr>
                <a:schemeClr val="tx1">
                  <a:shade val="95000"/>
                </a:schemeClr>
              </a:buClr>
              <a:buFont typeface="Wingdings 2"/>
              <a:buNone/>
              <a:defRPr/>
            </a:pPr>
            <a:r>
              <a:rPr lang="pt-BR" sz="2600" b="1" dirty="0">
                <a:latin typeface="+mj-lt"/>
                <a:ea typeface="Arial Unicode MS" pitchFamily="34" charset="-128"/>
                <a:cs typeface="Arial Unicode MS" pitchFamily="34" charset="-128"/>
              </a:rPr>
              <a:t>atuação contínua e sistemática, ao longo do tempo, no sentido de detectar, conhecer, pesquisar e analisar</a:t>
            </a:r>
          </a:p>
          <a:p>
            <a:pPr marL="548640" indent="-411480" algn="ctr" eaLnBrk="1" fontAlgn="auto" hangingPunct="1">
              <a:spcBef>
                <a:spcPct val="50000"/>
              </a:spcBef>
              <a:spcAft>
                <a:spcPts val="0"/>
              </a:spcAft>
              <a:buClr>
                <a:schemeClr val="tx1">
                  <a:shade val="95000"/>
                </a:schemeClr>
              </a:buClr>
              <a:buFont typeface="Wingdings 2"/>
              <a:buNone/>
              <a:defRPr/>
            </a:pPr>
            <a:r>
              <a:rPr lang="pt-BR" sz="2600" b="1" dirty="0">
                <a:latin typeface="+mj-lt"/>
                <a:ea typeface="Arial Unicode MS" pitchFamily="34" charset="-128"/>
                <a:cs typeface="Arial Unicode MS" pitchFamily="34" charset="-128"/>
                <a:sym typeface="Wingdings" pitchFamily="2" charset="2"/>
              </a:rPr>
              <a:t></a:t>
            </a:r>
            <a:endParaRPr lang="pt-BR" sz="2600" b="1" dirty="0">
              <a:latin typeface="+mj-lt"/>
              <a:ea typeface="Arial Unicode MS" pitchFamily="34" charset="-128"/>
              <a:cs typeface="Arial Unicode MS" pitchFamily="34" charset="-128"/>
            </a:endParaRPr>
          </a:p>
          <a:p>
            <a:pPr marL="548640" indent="-411480" algn="ctr" eaLnBrk="1" fontAlgn="auto" hangingPunct="1">
              <a:spcBef>
                <a:spcPct val="50000"/>
              </a:spcBef>
              <a:spcAft>
                <a:spcPts val="0"/>
              </a:spcAft>
              <a:buClr>
                <a:schemeClr val="tx1">
                  <a:shade val="95000"/>
                </a:schemeClr>
              </a:buClr>
              <a:buFont typeface="Wingdings 2"/>
              <a:buNone/>
              <a:defRPr/>
            </a:pPr>
            <a:r>
              <a:rPr lang="pt-BR" sz="2600" b="1" dirty="0">
                <a:latin typeface="+mj-lt"/>
                <a:ea typeface="Arial Unicode MS" pitchFamily="34" charset="-128"/>
                <a:cs typeface="Arial Unicode MS" pitchFamily="34" charset="-128"/>
              </a:rPr>
              <a:t>fatores determinantes e condicionantes dos agravos à saúde relacionados aos processos e ambientes de trabalho, em seus aspectos tecnológico, social, organizacional e epidemiológico, </a:t>
            </a:r>
          </a:p>
          <a:p>
            <a:pPr marL="548640" indent="-411480" algn="ctr" eaLnBrk="1" fontAlgn="auto" hangingPunct="1">
              <a:spcBef>
                <a:spcPct val="50000"/>
              </a:spcBef>
              <a:spcAft>
                <a:spcPts val="0"/>
              </a:spcAft>
              <a:buClr>
                <a:schemeClr val="tx1">
                  <a:shade val="95000"/>
                </a:schemeClr>
              </a:buClr>
              <a:buFont typeface="Wingdings 2"/>
              <a:buNone/>
              <a:defRPr/>
            </a:pPr>
            <a:r>
              <a:rPr lang="pt-BR" sz="2600" b="1" dirty="0">
                <a:latin typeface="+mj-lt"/>
                <a:ea typeface="Arial Unicode MS" pitchFamily="34" charset="-128"/>
                <a:cs typeface="Arial Unicode MS" pitchFamily="34" charset="-128"/>
                <a:sym typeface="Wingdings" pitchFamily="2" charset="2"/>
              </a:rPr>
              <a:t></a:t>
            </a:r>
            <a:endParaRPr lang="pt-BR" sz="2600" b="1" dirty="0">
              <a:latin typeface="+mj-lt"/>
              <a:ea typeface="Arial Unicode MS" pitchFamily="34" charset="-128"/>
              <a:cs typeface="Arial Unicode MS" pitchFamily="34" charset="-128"/>
            </a:endParaRPr>
          </a:p>
          <a:p>
            <a:pPr marL="548640" indent="-411480" algn="ctr" eaLnBrk="1" fontAlgn="auto" hangingPunct="1">
              <a:spcBef>
                <a:spcPct val="50000"/>
              </a:spcBef>
              <a:spcAft>
                <a:spcPts val="0"/>
              </a:spcAft>
              <a:buClr>
                <a:schemeClr val="tx1">
                  <a:shade val="95000"/>
                </a:schemeClr>
              </a:buClr>
              <a:buFont typeface="Wingdings 2"/>
              <a:buNone/>
              <a:defRPr/>
            </a:pPr>
            <a:r>
              <a:rPr lang="pt-BR" sz="2600" b="1" dirty="0">
                <a:latin typeface="+mj-lt"/>
                <a:ea typeface="Arial Unicode MS" pitchFamily="34" charset="-128"/>
                <a:cs typeface="Arial Unicode MS" pitchFamily="34" charset="-128"/>
              </a:rPr>
              <a:t>com a finalidade de planejar, executar e avaliar intervenções sobre esses aspectos, de forma a eliminá-los ou controlá-los</a:t>
            </a:r>
          </a:p>
          <a:p>
            <a:pPr marL="548640" indent="-411480" eaLnBrk="1" fontAlgn="auto" hangingPunct="1">
              <a:spcBef>
                <a:spcPct val="50000"/>
              </a:spcBef>
              <a:spcAft>
                <a:spcPts val="0"/>
              </a:spcAft>
              <a:buClr>
                <a:schemeClr val="tx1">
                  <a:shade val="95000"/>
                </a:schemeClr>
              </a:buClr>
              <a:buFont typeface="Wingdings 2"/>
              <a:buNone/>
              <a:defRPr/>
            </a:pPr>
            <a:r>
              <a:rPr lang="pt-BR" sz="2600" dirty="0">
                <a:latin typeface="+mj-lt"/>
                <a:ea typeface="Arial Unicode MS" pitchFamily="34" charset="-128"/>
                <a:cs typeface="Arial Unicode MS" pitchFamily="34" charset="-128"/>
              </a:rPr>
              <a:t>                                             </a:t>
            </a:r>
            <a:r>
              <a:rPr lang="pt-BR" sz="1800" dirty="0">
                <a:latin typeface="Verdana" pitchFamily="34" charset="0"/>
                <a:ea typeface="Arial Unicode MS" pitchFamily="34" charset="-128"/>
                <a:cs typeface="Arial Unicode MS" pitchFamily="34" charset="-128"/>
              </a:rPr>
              <a:t>                   Port.MS 3120/98</a:t>
            </a:r>
          </a:p>
          <a:p>
            <a:pPr marL="548640" indent="-411480" eaLnBrk="1" fontAlgn="auto" hangingPunct="1">
              <a:spcAft>
                <a:spcPts val="0"/>
              </a:spcAft>
              <a:buClr>
                <a:schemeClr val="tx1">
                  <a:shade val="95000"/>
                </a:schemeClr>
              </a:buClr>
              <a:buFont typeface="Wingdings 2"/>
              <a:buChar char=""/>
              <a:defRPr/>
            </a:pPr>
            <a:endParaRPr lang="pt-B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52974E4A-A3C2-4C3B-9F5A-54D44A56621C}"/>
              </a:ext>
            </a:extLst>
          </p:cNvPr>
          <p:cNvSpPr>
            <a:spLocks noGrp="1"/>
          </p:cNvSpPr>
          <p:nvPr>
            <p:ph type="title"/>
          </p:nvPr>
        </p:nvSpPr>
        <p:spPr/>
        <p:txBody>
          <a:bodyPr/>
          <a:lstStyle/>
          <a:p>
            <a:pPr eaLnBrk="1" hangingPunct="1"/>
            <a:r>
              <a:rPr lang="pt-BR" altLang="pt-BR" sz="3200">
                <a:solidFill>
                  <a:srgbClr val="FF0000"/>
                </a:solidFill>
                <a:ea typeface="Arial Unicode MS" pitchFamily="34" charset="-128"/>
              </a:rPr>
              <a:t>Objetivos</a:t>
            </a:r>
            <a:br>
              <a:rPr lang="pt-BR" altLang="pt-BR" sz="3200">
                <a:solidFill>
                  <a:srgbClr val="FF0000"/>
                </a:solidFill>
              </a:rPr>
            </a:br>
            <a:endParaRPr lang="pt-BR" altLang="pt-BR" sz="3200">
              <a:solidFill>
                <a:srgbClr val="FF0000"/>
              </a:solidFill>
            </a:endParaRPr>
          </a:p>
        </p:txBody>
      </p:sp>
      <p:sp>
        <p:nvSpPr>
          <p:cNvPr id="23555" name="Rectangle 3">
            <a:extLst>
              <a:ext uri="{FF2B5EF4-FFF2-40B4-BE49-F238E27FC236}">
                <a16:creationId xmlns:a16="http://schemas.microsoft.com/office/drawing/2014/main" id="{9F6A1266-9997-4E5A-9999-ECADDB6B89B9}"/>
              </a:ext>
            </a:extLst>
          </p:cNvPr>
          <p:cNvSpPr>
            <a:spLocks noGrp="1" noChangeArrowheads="1"/>
          </p:cNvSpPr>
          <p:nvPr>
            <p:ph idx="1"/>
          </p:nvPr>
        </p:nvSpPr>
        <p:spPr>
          <a:xfrm>
            <a:off x="457200" y="1143000"/>
            <a:ext cx="8229600" cy="4983163"/>
          </a:xfrm>
        </p:spPr>
        <p:txBody>
          <a:bodyPr rtlCol="0">
            <a:normAutofit/>
          </a:bodyPr>
          <a:lstStyle/>
          <a:p>
            <a:pPr marL="548640" indent="-411480" eaLnBrk="1" fontAlgn="auto" hangingPunct="1">
              <a:spcAft>
                <a:spcPts val="0"/>
              </a:spcAft>
              <a:buClr>
                <a:schemeClr val="tx1">
                  <a:shade val="95000"/>
                </a:schemeClr>
              </a:buClr>
              <a:buFont typeface="Wingdings 2"/>
              <a:buChar char=""/>
              <a:defRPr/>
            </a:pPr>
            <a:endParaRPr lang="pt-BR" sz="1400" dirty="0"/>
          </a:p>
          <a:p>
            <a:pPr marL="548640" indent="-411480" eaLnBrk="1" fontAlgn="auto" hangingPunct="1">
              <a:spcAft>
                <a:spcPts val="0"/>
              </a:spcAft>
              <a:buClr>
                <a:schemeClr val="tx1">
                  <a:shade val="95000"/>
                </a:schemeClr>
              </a:buClr>
              <a:buFontTx/>
              <a:buNone/>
              <a:defRPr/>
            </a:pPr>
            <a:endParaRPr lang="pt-BR" sz="1400" dirty="0"/>
          </a:p>
          <a:p>
            <a:pPr marL="548640" indent="-411480" eaLnBrk="1" fontAlgn="auto" hangingPunct="1">
              <a:spcAft>
                <a:spcPts val="0"/>
              </a:spcAft>
              <a:buClr>
                <a:schemeClr val="tx1">
                  <a:shade val="95000"/>
                </a:schemeClr>
              </a:buClr>
              <a:buFont typeface="Wingdings 2"/>
              <a:buNone/>
              <a:defRPr/>
            </a:pPr>
            <a:r>
              <a:rPr lang="pt-BR" sz="2600" dirty="0">
                <a:latin typeface="+mj-lt"/>
                <a:ea typeface="Arial Unicode MS" pitchFamily="34" charset="-128"/>
                <a:cs typeface="Arial Unicode MS" pitchFamily="34" charset="-128"/>
              </a:rPr>
              <a:t>a) </a:t>
            </a:r>
            <a:r>
              <a:rPr lang="pt-BR" sz="2400" dirty="0">
                <a:latin typeface="+mj-lt"/>
                <a:ea typeface="Arial Unicode MS" pitchFamily="34" charset="-128"/>
                <a:cs typeface="Arial Unicode MS" pitchFamily="34" charset="-128"/>
              </a:rPr>
              <a:t>Conhecer a realidade de saúde da população trabalhadora, independentemente da forma de inserção no mercado de trabalho e do vínculo trabalhista estabelecido.</a:t>
            </a:r>
          </a:p>
          <a:p>
            <a:pPr marL="548640" indent="-411480" eaLnBrk="1" fontAlgn="auto" hangingPunct="1">
              <a:spcAft>
                <a:spcPts val="0"/>
              </a:spcAft>
              <a:buClr>
                <a:schemeClr val="tx1">
                  <a:shade val="95000"/>
                </a:schemeClr>
              </a:buClr>
              <a:buFontTx/>
              <a:buNone/>
              <a:defRPr/>
            </a:pPr>
            <a:endParaRPr lang="pt-BR" sz="2400" dirty="0">
              <a:latin typeface="+mj-lt"/>
              <a:ea typeface="Arial Unicode MS" pitchFamily="34" charset="-128"/>
              <a:cs typeface="Arial Unicode MS" pitchFamily="34" charset="-128"/>
            </a:endParaRPr>
          </a:p>
          <a:p>
            <a:pPr marL="548640" indent="-411480" eaLnBrk="1" fontAlgn="auto" hangingPunct="1">
              <a:spcAft>
                <a:spcPts val="0"/>
              </a:spcAft>
              <a:buClr>
                <a:schemeClr val="tx1">
                  <a:shade val="95000"/>
                </a:schemeClr>
              </a:buClr>
              <a:buFontTx/>
              <a:buNone/>
              <a:defRPr/>
            </a:pPr>
            <a:r>
              <a:rPr lang="pt-BR" sz="2400" dirty="0">
                <a:latin typeface="+mj-lt"/>
                <a:ea typeface="Arial Unicode MS" pitchFamily="34" charset="-128"/>
                <a:cs typeface="Arial Unicode MS" pitchFamily="34" charset="-128"/>
              </a:rPr>
              <a:t>b) Intervir nos fatores determinantes de agravos à saúde da população trabalhadora, visando eliminá-los ou, na sua impossibilidade, atenuá-los e controlá-los</a:t>
            </a:r>
            <a:r>
              <a:rPr lang="pt-BR" sz="2400" b="1" dirty="0">
                <a:latin typeface="+mj-lt"/>
                <a:ea typeface="Arial Unicode MS" pitchFamily="34" charset="-128"/>
                <a:cs typeface="Arial Unicode MS" pitchFamily="34" charset="-128"/>
              </a:rPr>
              <a:t>.</a:t>
            </a:r>
          </a:p>
          <a:p>
            <a:pPr marL="548640" indent="-411480" eaLnBrk="1" fontAlgn="auto" hangingPunct="1">
              <a:spcAft>
                <a:spcPts val="0"/>
              </a:spcAft>
              <a:buClr>
                <a:schemeClr val="tx1">
                  <a:shade val="95000"/>
                </a:schemeClr>
              </a:buClr>
              <a:buFontTx/>
              <a:buNone/>
              <a:defRPr/>
            </a:pPr>
            <a:endParaRPr lang="pt-BR" sz="3000" b="1" dirty="0">
              <a:latin typeface="+mj-lt"/>
              <a:ea typeface="Arial Unicode MS" pitchFamily="34" charset="-128"/>
              <a:cs typeface="Arial Unicode MS" pitchFamily="34" charset="-128"/>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a:extLst>
              <a:ext uri="{FF2B5EF4-FFF2-40B4-BE49-F238E27FC236}">
                <a16:creationId xmlns:a16="http://schemas.microsoft.com/office/drawing/2014/main" id="{1E2548D1-2237-48BA-9262-F52114310048}"/>
              </a:ext>
            </a:extLst>
          </p:cNvPr>
          <p:cNvSpPr>
            <a:spLocks noGrp="1" noChangeArrowheads="1"/>
          </p:cNvSpPr>
          <p:nvPr>
            <p:ph idx="1"/>
          </p:nvPr>
        </p:nvSpPr>
        <p:spPr>
          <a:xfrm>
            <a:off x="457200" y="990600"/>
            <a:ext cx="8229600" cy="5135563"/>
          </a:xfrm>
        </p:spPr>
        <p:txBody>
          <a:bodyPr rtlCol="0">
            <a:normAutofit/>
          </a:bodyPr>
          <a:lstStyle/>
          <a:p>
            <a:pPr marL="548640" indent="-411480" eaLnBrk="1" fontAlgn="auto" hangingPunct="1">
              <a:spcAft>
                <a:spcPts val="0"/>
              </a:spcAft>
              <a:buClr>
                <a:schemeClr val="tx1">
                  <a:shade val="95000"/>
                </a:schemeClr>
              </a:buClr>
              <a:buFontTx/>
              <a:buNone/>
              <a:defRPr/>
            </a:pPr>
            <a:r>
              <a:rPr lang="pt-BR" sz="2400" b="1" dirty="0">
                <a:latin typeface="+mj-lt"/>
                <a:ea typeface="Arial Unicode MS" pitchFamily="34" charset="-128"/>
                <a:cs typeface="Arial Unicode MS" pitchFamily="34" charset="-128"/>
              </a:rPr>
              <a:t>c) </a:t>
            </a:r>
            <a:r>
              <a:rPr lang="pt-BR" sz="2400" dirty="0">
                <a:latin typeface="+mj-lt"/>
                <a:ea typeface="Arial Unicode MS" pitchFamily="34" charset="-128"/>
                <a:cs typeface="Arial Unicode MS" pitchFamily="34" charset="-128"/>
              </a:rPr>
              <a:t>Avaliar o impacto das medidas adotadas para a eliminação, atenuação e controle dos fatores determinantes de agravos à saúde.</a:t>
            </a:r>
          </a:p>
          <a:p>
            <a:pPr marL="548640" indent="-411480" eaLnBrk="1" fontAlgn="auto" hangingPunct="1">
              <a:spcAft>
                <a:spcPts val="0"/>
              </a:spcAft>
              <a:buClr>
                <a:schemeClr val="tx1">
                  <a:shade val="95000"/>
                </a:schemeClr>
              </a:buClr>
              <a:buFontTx/>
              <a:buNone/>
              <a:defRPr/>
            </a:pPr>
            <a:endParaRPr lang="pt-BR" sz="2400" dirty="0">
              <a:latin typeface="+mj-lt"/>
              <a:ea typeface="Arial Unicode MS" pitchFamily="34" charset="-128"/>
              <a:cs typeface="Arial Unicode MS" pitchFamily="34" charset="-128"/>
            </a:endParaRPr>
          </a:p>
          <a:p>
            <a:pPr marL="548640" indent="-411480" eaLnBrk="1" fontAlgn="auto" hangingPunct="1">
              <a:spcAft>
                <a:spcPts val="0"/>
              </a:spcAft>
              <a:buClr>
                <a:schemeClr val="tx1">
                  <a:shade val="95000"/>
                </a:schemeClr>
              </a:buClr>
              <a:buFontTx/>
              <a:buNone/>
              <a:defRPr/>
            </a:pPr>
            <a:r>
              <a:rPr lang="pt-BR" sz="2400" dirty="0">
                <a:latin typeface="+mj-lt"/>
                <a:ea typeface="Arial Unicode MS" pitchFamily="34" charset="-128"/>
                <a:cs typeface="Arial Unicode MS" pitchFamily="34" charset="-128"/>
              </a:rPr>
              <a:t>d) Subsidiar a tomada de decisões dos órgãos competentes, nas três esferas de governo.</a:t>
            </a:r>
          </a:p>
          <a:p>
            <a:pPr marL="548640" indent="-411480" eaLnBrk="1" fontAlgn="auto" hangingPunct="1">
              <a:spcAft>
                <a:spcPts val="0"/>
              </a:spcAft>
              <a:buClr>
                <a:schemeClr val="tx1">
                  <a:shade val="95000"/>
                </a:schemeClr>
              </a:buClr>
              <a:buFontTx/>
              <a:buNone/>
              <a:defRPr/>
            </a:pPr>
            <a:endParaRPr lang="pt-BR" sz="2400" dirty="0">
              <a:latin typeface="+mj-lt"/>
              <a:ea typeface="Arial Unicode MS" pitchFamily="34" charset="-128"/>
              <a:cs typeface="Arial Unicode MS" pitchFamily="34" charset="-128"/>
            </a:endParaRPr>
          </a:p>
          <a:p>
            <a:pPr marL="548640" indent="-411480" eaLnBrk="1" fontAlgn="auto" hangingPunct="1">
              <a:spcAft>
                <a:spcPts val="0"/>
              </a:spcAft>
              <a:buClr>
                <a:schemeClr val="tx1">
                  <a:shade val="95000"/>
                </a:schemeClr>
              </a:buClr>
              <a:buFontTx/>
              <a:buNone/>
              <a:defRPr/>
            </a:pPr>
            <a:r>
              <a:rPr lang="pt-BR" sz="2400" dirty="0">
                <a:latin typeface="+mj-lt"/>
                <a:ea typeface="Arial Unicode MS" pitchFamily="34" charset="-128"/>
                <a:cs typeface="Arial Unicode MS" pitchFamily="34" charset="-128"/>
              </a:rPr>
              <a:t>e) Estabelecer sistemas de informação em saúde do trabalhador, junto às estruturas existentes no setor saúde.</a:t>
            </a:r>
          </a:p>
          <a:p>
            <a:pPr marL="548640" indent="-411480" eaLnBrk="1" fontAlgn="auto" hangingPunct="1">
              <a:spcAft>
                <a:spcPts val="0"/>
              </a:spcAft>
              <a:buClr>
                <a:schemeClr val="tx1">
                  <a:shade val="95000"/>
                </a:schemeClr>
              </a:buClr>
              <a:buFontTx/>
              <a:buNone/>
              <a:defRPr/>
            </a:pPr>
            <a:endParaRPr lang="pt-BR" sz="2400" dirty="0">
              <a:latin typeface="+mj-lt"/>
              <a:ea typeface="Arial Unicode MS" pitchFamily="34" charset="-128"/>
              <a:cs typeface="Arial Unicode MS" pitchFamily="34" charset="-128"/>
            </a:endParaRPr>
          </a:p>
          <a:p>
            <a:pPr marL="548640" indent="-411480" eaLnBrk="1" fontAlgn="auto" hangingPunct="1">
              <a:spcAft>
                <a:spcPts val="0"/>
              </a:spcAft>
              <a:buClr>
                <a:schemeClr val="tx1">
                  <a:shade val="95000"/>
                </a:schemeClr>
              </a:buClr>
              <a:buFontTx/>
              <a:buNone/>
              <a:defRPr/>
            </a:pPr>
            <a:endParaRPr lang="pt-BR" dirty="0">
              <a:latin typeface="+mj-l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C82E92C-D6D4-4B64-8673-945B7677CFD8}"/>
              </a:ext>
            </a:extLst>
          </p:cNvPr>
          <p:cNvSpPr>
            <a:spLocks noGrp="1"/>
          </p:cNvSpPr>
          <p:nvPr>
            <p:ph type="title"/>
          </p:nvPr>
        </p:nvSpPr>
        <p:spPr>
          <a:xfrm>
            <a:off x="428625" y="285750"/>
            <a:ext cx="8229600" cy="1143000"/>
          </a:xfrm>
        </p:spPr>
        <p:txBody>
          <a:bodyPr/>
          <a:lstStyle/>
          <a:p>
            <a:pPr eaLnBrk="1" hangingPunct="1"/>
            <a:r>
              <a:rPr lang="pt-BR" altLang="pt-BR" sz="3200">
                <a:solidFill>
                  <a:srgbClr val="FF0000"/>
                </a:solidFill>
              </a:rPr>
              <a:t>Portaria nº3120/1998 (VISAT):</a:t>
            </a:r>
          </a:p>
        </p:txBody>
      </p:sp>
      <p:sp>
        <p:nvSpPr>
          <p:cNvPr id="18435" name="Rectangle 3">
            <a:extLst>
              <a:ext uri="{FF2B5EF4-FFF2-40B4-BE49-F238E27FC236}">
                <a16:creationId xmlns:a16="http://schemas.microsoft.com/office/drawing/2014/main" id="{B1CEC04D-050D-49E9-BF06-E8299BB26997}"/>
              </a:ext>
            </a:extLst>
          </p:cNvPr>
          <p:cNvSpPr>
            <a:spLocks noGrp="1" noChangeArrowheads="1"/>
          </p:cNvSpPr>
          <p:nvPr>
            <p:ph idx="1"/>
          </p:nvPr>
        </p:nvSpPr>
        <p:spPr/>
        <p:txBody>
          <a:bodyPr rtlCol="0">
            <a:noAutofit/>
          </a:bodyPr>
          <a:lstStyle/>
          <a:p>
            <a:pPr marL="0" indent="719138" algn="just" eaLnBrk="1" fontAlgn="auto" hangingPunct="1">
              <a:spcAft>
                <a:spcPts val="0"/>
              </a:spcAft>
              <a:buClr>
                <a:schemeClr val="tx1">
                  <a:shade val="95000"/>
                </a:schemeClr>
              </a:buClr>
              <a:buFont typeface="Wingdings 2"/>
              <a:buNone/>
              <a:defRPr/>
            </a:pPr>
            <a:r>
              <a:rPr lang="pt-BR" sz="2400" dirty="0">
                <a:latin typeface="+mj-lt"/>
              </a:rPr>
              <a:t>Pauta-se nos princípios do SUS, em consonância com os sistemas nacionais de Vigilância Sanitária, Epidemiológica e Ambiental articulada com a área assistencial.</a:t>
            </a:r>
          </a:p>
          <a:p>
            <a:pPr marL="548640" indent="-411480" algn="just" eaLnBrk="1" fontAlgn="auto" hangingPunct="1">
              <a:spcAft>
                <a:spcPts val="0"/>
              </a:spcAft>
              <a:buClr>
                <a:schemeClr val="tx1">
                  <a:shade val="95000"/>
                </a:schemeClr>
              </a:buClr>
              <a:buFont typeface="Wingdings 2"/>
              <a:buNone/>
              <a:defRPr/>
            </a:pPr>
            <a:endParaRPr lang="pt-BR" sz="2400" dirty="0">
              <a:latin typeface="+mj-lt"/>
            </a:endParaRPr>
          </a:p>
          <a:p>
            <a:pPr marL="594360" indent="-457200" algn="just" eaLnBrk="1" fontAlgn="auto" hangingPunct="1">
              <a:spcAft>
                <a:spcPts val="0"/>
              </a:spcAft>
              <a:buClr>
                <a:schemeClr val="tx1">
                  <a:shade val="95000"/>
                </a:schemeClr>
              </a:buClr>
              <a:buFont typeface="Wingdings 2"/>
              <a:buNone/>
              <a:defRPr/>
            </a:pPr>
            <a:r>
              <a:rPr lang="pt-BR" sz="2400" dirty="0">
                <a:solidFill>
                  <a:srgbClr val="FF0000"/>
                </a:solidFill>
                <a:latin typeface="+mj-lt"/>
              </a:rPr>
              <a:t>a) Universalidade:</a:t>
            </a:r>
          </a:p>
          <a:p>
            <a:pPr marL="594360" indent="-457200" algn="just" eaLnBrk="1" fontAlgn="auto" hangingPunct="1">
              <a:spcAft>
                <a:spcPts val="0"/>
              </a:spcAft>
              <a:buClr>
                <a:schemeClr val="tx1">
                  <a:shade val="95000"/>
                </a:schemeClr>
              </a:buClr>
              <a:buFont typeface="Wingdings 2"/>
              <a:buNone/>
              <a:defRPr/>
            </a:pPr>
            <a:r>
              <a:rPr lang="pt-BR" sz="2400" dirty="0">
                <a:latin typeface="+mj-lt"/>
              </a:rPr>
              <a:t>     - todos os trabalhadores, independente de sua localização , urbana ou rural, de sua forma de inserção no mercado de trabalho, formal ou informal, de seu vínculo empregatício, público ou privado, autônomo, doméstico, aposentado ou demitido, são objeto e sujeitos da vigilância.</a:t>
            </a: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a:extLst>
              <a:ext uri="{FF2B5EF4-FFF2-40B4-BE49-F238E27FC236}">
                <a16:creationId xmlns:a16="http://schemas.microsoft.com/office/drawing/2014/main" id="{07F7486E-A3CC-4BC3-9ED4-214C55CABF4A}"/>
              </a:ext>
            </a:extLst>
          </p:cNvPr>
          <p:cNvSpPr>
            <a:spLocks noGrp="1" noChangeArrowheads="1"/>
          </p:cNvSpPr>
          <p:nvPr>
            <p:ph idx="1"/>
          </p:nvPr>
        </p:nvSpPr>
        <p:spPr>
          <a:xfrm>
            <a:off x="457200" y="357188"/>
            <a:ext cx="8229600" cy="5951537"/>
          </a:xfrm>
        </p:spPr>
        <p:txBody>
          <a:bodyPr rtlCol="0">
            <a:normAutofit fontScale="77500" lnSpcReduction="20000"/>
          </a:bodyPr>
          <a:lstStyle/>
          <a:p>
            <a:pPr marL="548640" indent="-411480" eaLnBrk="1" fontAlgn="auto" hangingPunct="1">
              <a:spcAft>
                <a:spcPts val="0"/>
              </a:spcAft>
              <a:buClr>
                <a:schemeClr val="tx1">
                  <a:shade val="95000"/>
                </a:schemeClr>
              </a:buClr>
              <a:buFont typeface="Wingdings" pitchFamily="2" charset="2"/>
              <a:buNone/>
              <a:defRPr/>
            </a:pPr>
            <a:endParaRPr lang="pt-BR" dirty="0"/>
          </a:p>
          <a:p>
            <a:pPr marL="548640" indent="-411480" eaLnBrk="1" fontAlgn="auto" hangingPunct="1">
              <a:spcAft>
                <a:spcPts val="0"/>
              </a:spcAft>
              <a:buClr>
                <a:schemeClr val="tx1">
                  <a:shade val="95000"/>
                </a:schemeClr>
              </a:buClr>
              <a:buFont typeface="Wingdings" pitchFamily="2" charset="2"/>
              <a:buNone/>
              <a:defRPr/>
            </a:pPr>
            <a:r>
              <a:rPr lang="pt-BR" dirty="0">
                <a:solidFill>
                  <a:srgbClr val="FF0000"/>
                </a:solidFill>
                <a:latin typeface="+mj-lt"/>
              </a:rPr>
              <a:t>b) Integralidade das ações:</a:t>
            </a:r>
          </a:p>
          <a:p>
            <a:pPr marL="548640" indent="-411480" algn="just" eaLnBrk="1" fontAlgn="auto" hangingPunct="1">
              <a:spcAft>
                <a:spcPts val="0"/>
              </a:spcAft>
              <a:buClr>
                <a:schemeClr val="tx1">
                  <a:shade val="95000"/>
                </a:schemeClr>
              </a:buClr>
              <a:buFont typeface="Wingdings" pitchFamily="2" charset="2"/>
              <a:buNone/>
              <a:defRPr/>
            </a:pPr>
            <a:r>
              <a:rPr lang="pt-BR" dirty="0">
                <a:latin typeface="+mj-lt"/>
              </a:rPr>
              <a:t>       - atenção integral à saúde do trabalhador, por meio da articulação das ações de assistência e recuperação da saúde, de prevenção de agravos e de controle de seus determinantes, atuando sobre os ambientes e processos de trabalho, visando à promoção de ambientes de trabalho saudáveis.</a:t>
            </a:r>
          </a:p>
          <a:p>
            <a:pPr marL="548640" indent="-411480" eaLnBrk="1" fontAlgn="auto" hangingPunct="1">
              <a:spcAft>
                <a:spcPts val="0"/>
              </a:spcAft>
              <a:buClr>
                <a:schemeClr val="tx1">
                  <a:shade val="95000"/>
                </a:schemeClr>
              </a:buClr>
              <a:buFont typeface="Wingdings" pitchFamily="2" charset="2"/>
              <a:buNone/>
              <a:defRPr/>
            </a:pPr>
            <a:endParaRPr lang="pt-BR" dirty="0">
              <a:latin typeface="+mj-lt"/>
            </a:endParaRPr>
          </a:p>
          <a:p>
            <a:pPr marL="548640" indent="-411480" eaLnBrk="1" fontAlgn="auto" hangingPunct="1">
              <a:spcAft>
                <a:spcPts val="0"/>
              </a:spcAft>
              <a:buClr>
                <a:schemeClr val="tx1">
                  <a:shade val="95000"/>
                </a:schemeClr>
              </a:buClr>
              <a:buFont typeface="Wingdings" pitchFamily="2" charset="2"/>
              <a:buNone/>
              <a:defRPr/>
            </a:pPr>
            <a:r>
              <a:rPr lang="pt-BR" dirty="0">
                <a:solidFill>
                  <a:srgbClr val="FF0000"/>
                </a:solidFill>
                <a:latin typeface="+mj-lt"/>
              </a:rPr>
              <a:t>c) Hierarquização e Descentralização:</a:t>
            </a:r>
          </a:p>
          <a:p>
            <a:pPr marL="548640" indent="-411480" eaLnBrk="1" fontAlgn="auto" hangingPunct="1">
              <a:spcAft>
                <a:spcPts val="0"/>
              </a:spcAft>
              <a:buClr>
                <a:schemeClr val="tx1">
                  <a:shade val="95000"/>
                </a:schemeClr>
              </a:buClr>
              <a:buFont typeface="Wingdings" pitchFamily="2" charset="2"/>
              <a:buNone/>
              <a:defRPr/>
            </a:pPr>
            <a:endParaRPr lang="pt-BR" dirty="0">
              <a:latin typeface="+mj-lt"/>
            </a:endParaRPr>
          </a:p>
          <a:p>
            <a:pPr marL="548640" indent="-411480" algn="just" eaLnBrk="1" fontAlgn="auto" hangingPunct="1">
              <a:spcAft>
                <a:spcPts val="0"/>
              </a:spcAft>
              <a:buClr>
                <a:schemeClr val="tx1">
                  <a:shade val="95000"/>
                </a:schemeClr>
              </a:buClr>
              <a:buFont typeface="Wingdings" pitchFamily="2" charset="2"/>
              <a:buNone/>
              <a:defRPr/>
            </a:pPr>
            <a:r>
              <a:rPr lang="pt-BR" dirty="0">
                <a:latin typeface="+mj-lt"/>
              </a:rPr>
              <a:t>       - consolidação do papel do município e dos distritos sanitários  como instâncias efetivas de desenvolvimento das ações de vigilância, integrando os níveis estadual e nacional do SUS, dentro de suas atribuições e competências específicas, comuns e complementares.</a:t>
            </a:r>
          </a:p>
          <a:p>
            <a:pPr marL="548640" indent="-411480" algn="just" eaLnBrk="1" fontAlgn="auto" hangingPunct="1">
              <a:spcAft>
                <a:spcPts val="0"/>
              </a:spcAft>
              <a:buClr>
                <a:schemeClr val="tx1">
                  <a:shade val="95000"/>
                </a:schemeClr>
              </a:buClr>
              <a:buFont typeface="Wingdings" pitchFamily="2" charset="2"/>
              <a:buNone/>
              <a:defRPr/>
            </a:pPr>
            <a:endParaRPr lang="pt-BR" dirty="0">
              <a:latin typeface="+mj-lt"/>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4887150D-FD39-46CF-A09C-9F9A56E0EC14}"/>
              </a:ext>
            </a:extLst>
          </p:cNvPr>
          <p:cNvSpPr>
            <a:spLocks noGrp="1"/>
          </p:cNvSpPr>
          <p:nvPr>
            <p:ph type="ctrTitle"/>
          </p:nvPr>
        </p:nvSpPr>
        <p:spPr>
          <a:xfrm>
            <a:off x="1475581" y="2223224"/>
            <a:ext cx="6624638" cy="2008188"/>
          </a:xfrm>
        </p:spPr>
        <p:txBody>
          <a:bodyPr/>
          <a:lstStyle/>
          <a:p>
            <a:pPr eaLnBrk="1" hangingPunct="1"/>
            <a:r>
              <a:rPr lang="pt-BR" altLang="pt-BR" b="1" dirty="0"/>
              <a:t>VIGILÂNCIA EM SAÚDE DO TRABALHADOR</a:t>
            </a:r>
          </a:p>
        </p:txBody>
      </p:sp>
      <p:sp>
        <p:nvSpPr>
          <p:cNvPr id="2051" name="Rectangle 3">
            <a:extLst>
              <a:ext uri="{FF2B5EF4-FFF2-40B4-BE49-F238E27FC236}">
                <a16:creationId xmlns:a16="http://schemas.microsoft.com/office/drawing/2014/main" id="{2DFC15A9-6503-4FA9-B0EF-B15417FC2ACE}"/>
              </a:ext>
            </a:extLst>
          </p:cNvPr>
          <p:cNvSpPr>
            <a:spLocks noGrp="1" noChangeArrowheads="1"/>
          </p:cNvSpPr>
          <p:nvPr>
            <p:ph type="subTitle" idx="1"/>
          </p:nvPr>
        </p:nvSpPr>
        <p:spPr>
          <a:xfrm>
            <a:off x="4787900" y="4652963"/>
            <a:ext cx="4032250" cy="1800225"/>
          </a:xfrm>
        </p:spPr>
        <p:txBody>
          <a:bodyPr rtlCol="0">
            <a:normAutofit/>
          </a:bodyPr>
          <a:lstStyle/>
          <a:p>
            <a:pPr algn="r" eaLnBrk="1" fontAlgn="auto" hangingPunct="1">
              <a:spcAft>
                <a:spcPts val="0"/>
              </a:spcAft>
              <a:buClr>
                <a:schemeClr val="tx1">
                  <a:shade val="95000"/>
                </a:schemeClr>
              </a:buClr>
              <a:buFont typeface="Wingdings 2"/>
              <a:buNone/>
              <a:defRPr/>
            </a:pPr>
            <a:endParaRPr lang="pt-BR" sz="1600" dirty="0">
              <a:latin typeface="Arial" charset="0"/>
            </a:endParaRPr>
          </a:p>
          <a:p>
            <a:pPr algn="r" eaLnBrk="1" fontAlgn="auto" hangingPunct="1">
              <a:spcAft>
                <a:spcPts val="0"/>
              </a:spcAft>
              <a:buClr>
                <a:schemeClr val="tx1">
                  <a:shade val="95000"/>
                </a:schemeClr>
              </a:buClr>
              <a:buFont typeface="Wingdings 2"/>
              <a:buNone/>
              <a:defRPr/>
            </a:pPr>
            <a:endParaRPr lang="pt-BR" sz="1600" dirty="0">
              <a:latin typeface="Arial" charset="0"/>
            </a:endParaRPr>
          </a:p>
          <a:p>
            <a:pPr algn="r" eaLnBrk="1" fontAlgn="auto" hangingPunct="1">
              <a:spcAft>
                <a:spcPts val="0"/>
              </a:spcAft>
              <a:buClr>
                <a:schemeClr val="tx1">
                  <a:shade val="95000"/>
                </a:schemeClr>
              </a:buClr>
              <a:buFont typeface="Wingdings 2"/>
              <a:buNone/>
              <a:defRPr/>
            </a:pPr>
            <a:r>
              <a:rPr lang="pt-BR" sz="1600" dirty="0">
                <a:solidFill>
                  <a:schemeClr val="tx1"/>
                </a:solidFill>
                <a:latin typeface="Arial" charset="0"/>
              </a:rPr>
              <a:t>Vera Regina Rodrigues</a:t>
            </a:r>
          </a:p>
          <a:p>
            <a:pPr algn="r" eaLnBrk="1" fontAlgn="auto" hangingPunct="1">
              <a:spcAft>
                <a:spcPts val="0"/>
              </a:spcAft>
              <a:buClr>
                <a:schemeClr val="tx1">
                  <a:shade val="95000"/>
                </a:schemeClr>
              </a:buClr>
              <a:buFont typeface="Wingdings 2"/>
              <a:buNone/>
              <a:defRPr/>
            </a:pPr>
            <a:r>
              <a:rPr lang="pt-BR" sz="1600" dirty="0">
                <a:solidFill>
                  <a:schemeClr val="tx1"/>
                </a:solidFill>
                <a:latin typeface="Arial" charset="0"/>
              </a:rPr>
              <a:t>Nutricionista</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46B1B8D0-27ED-4C78-A1C9-CDFEF616ADD2}"/>
              </a:ext>
            </a:extLst>
          </p:cNvPr>
          <p:cNvSpPr>
            <a:spLocks noGrp="1"/>
          </p:cNvSpPr>
          <p:nvPr>
            <p:ph idx="1"/>
          </p:nvPr>
        </p:nvSpPr>
        <p:spPr>
          <a:xfrm>
            <a:off x="539750" y="1052513"/>
            <a:ext cx="8147050" cy="5256212"/>
          </a:xfrm>
        </p:spPr>
        <p:txBody>
          <a:bodyPr rtlCol="0">
            <a:normAutofit/>
          </a:bodyPr>
          <a:lstStyle/>
          <a:p>
            <a:pPr marL="548640" indent="-411480" eaLnBrk="1" fontAlgn="auto" hangingPunct="1">
              <a:spcAft>
                <a:spcPts val="0"/>
              </a:spcAft>
              <a:buClr>
                <a:schemeClr val="tx1">
                  <a:shade val="95000"/>
                </a:schemeClr>
              </a:buClr>
              <a:buFont typeface="Wingdings" pitchFamily="2" charset="2"/>
              <a:buNone/>
              <a:defRPr/>
            </a:pPr>
            <a:r>
              <a:rPr lang="pt-BR" sz="2400" dirty="0">
                <a:solidFill>
                  <a:srgbClr val="FF0000"/>
                </a:solidFill>
                <a:latin typeface="+mj-lt"/>
              </a:rPr>
              <a:t>d) Interdisciplinaridade:</a:t>
            </a:r>
          </a:p>
          <a:p>
            <a:pPr marL="548640" indent="-411480" algn="just" eaLnBrk="1" fontAlgn="auto" hangingPunct="1">
              <a:spcAft>
                <a:spcPts val="0"/>
              </a:spcAft>
              <a:buClr>
                <a:schemeClr val="tx1">
                  <a:shade val="95000"/>
                </a:schemeClr>
              </a:buClr>
              <a:buFont typeface="Wingdings" pitchFamily="2" charset="2"/>
              <a:buNone/>
              <a:defRPr/>
            </a:pPr>
            <a:r>
              <a:rPr lang="pt-BR" sz="2400" dirty="0">
                <a:latin typeface="+mj-lt"/>
              </a:rPr>
              <a:t>       - abordagem multiprofissional e interdisciplinar, incorporando os saberes técnicos, as práticas de diferentes áreas do conhecimento e o saber dos trabalhadores, considerando-os essenciais para o desenvolvimento das ações.</a:t>
            </a:r>
          </a:p>
          <a:p>
            <a:pPr marL="548640" indent="-411480" eaLnBrk="1" fontAlgn="auto" hangingPunct="1">
              <a:spcAft>
                <a:spcPts val="0"/>
              </a:spcAft>
              <a:buClr>
                <a:schemeClr val="tx1">
                  <a:shade val="95000"/>
                </a:schemeClr>
              </a:buClr>
              <a:buFont typeface="Wingdings" pitchFamily="2" charset="2"/>
              <a:buNone/>
              <a:defRPr/>
            </a:pPr>
            <a:endParaRPr lang="pt-BR" sz="2400" dirty="0">
              <a:latin typeface="+mj-lt"/>
            </a:endParaRPr>
          </a:p>
          <a:p>
            <a:pPr marL="548640" indent="-411480" eaLnBrk="1" fontAlgn="auto" hangingPunct="1">
              <a:spcAft>
                <a:spcPts val="0"/>
              </a:spcAft>
              <a:buClr>
                <a:schemeClr val="tx1">
                  <a:shade val="95000"/>
                </a:schemeClr>
              </a:buClr>
              <a:buFont typeface="Wingdings" pitchFamily="2" charset="2"/>
              <a:buNone/>
              <a:defRPr/>
            </a:pPr>
            <a:r>
              <a:rPr lang="pt-BR" sz="2400" dirty="0">
                <a:solidFill>
                  <a:srgbClr val="FF0000"/>
                </a:solidFill>
                <a:latin typeface="+mj-lt"/>
              </a:rPr>
              <a:t>e) Pesquisa-intervenção:</a:t>
            </a:r>
          </a:p>
          <a:p>
            <a:pPr marL="548640" indent="-411480" eaLnBrk="1" fontAlgn="auto" hangingPunct="1">
              <a:spcAft>
                <a:spcPts val="0"/>
              </a:spcAft>
              <a:buClr>
                <a:schemeClr val="tx1">
                  <a:shade val="95000"/>
                </a:schemeClr>
              </a:buClr>
              <a:buFont typeface="Wingdings" pitchFamily="2" charset="2"/>
              <a:buNone/>
              <a:defRPr/>
            </a:pPr>
            <a:r>
              <a:rPr lang="pt-BR" sz="2400" dirty="0">
                <a:latin typeface="+mj-lt"/>
              </a:rPr>
              <a:t>      - intervenção como um processo contínuo, ao longo do tempo, no qual a pesquisa é parte indissociável, subsidiando e aprimorando a própria intervenção.</a:t>
            </a:r>
          </a:p>
          <a:p>
            <a:pPr marL="548640" indent="-411480" algn="just" eaLnBrk="1" fontAlgn="auto" hangingPunct="1">
              <a:spcAft>
                <a:spcPts val="0"/>
              </a:spcAft>
              <a:buClr>
                <a:schemeClr val="tx1">
                  <a:shade val="95000"/>
                </a:schemeClr>
              </a:buClr>
              <a:buFont typeface="Wingdings" pitchFamily="2" charset="2"/>
              <a:buNone/>
              <a:defRPr/>
            </a:pPr>
            <a:endParaRPr lang="pt-BR" sz="2400" dirty="0">
              <a:latin typeface="+mj-lt"/>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a:extLst>
              <a:ext uri="{FF2B5EF4-FFF2-40B4-BE49-F238E27FC236}">
                <a16:creationId xmlns:a16="http://schemas.microsoft.com/office/drawing/2014/main" id="{4B2BBE64-196A-4B83-8C67-DB4D6CCDCA6C}"/>
              </a:ext>
            </a:extLst>
          </p:cNvPr>
          <p:cNvSpPr>
            <a:spLocks noGrp="1" noChangeArrowheads="1"/>
          </p:cNvSpPr>
          <p:nvPr>
            <p:ph idx="1"/>
          </p:nvPr>
        </p:nvSpPr>
        <p:spPr>
          <a:xfrm>
            <a:off x="539750" y="1052513"/>
            <a:ext cx="8147050" cy="5256212"/>
          </a:xfrm>
        </p:spPr>
        <p:txBody>
          <a:bodyPr rtlCol="0">
            <a:normAutofit/>
          </a:bodyPr>
          <a:lstStyle/>
          <a:p>
            <a:pPr marL="548640" indent="-411480" eaLnBrk="1" fontAlgn="auto" hangingPunct="1">
              <a:lnSpc>
                <a:spcPct val="80000"/>
              </a:lnSpc>
              <a:spcAft>
                <a:spcPts val="0"/>
              </a:spcAft>
              <a:buClr>
                <a:schemeClr val="tx1">
                  <a:shade val="95000"/>
                </a:schemeClr>
              </a:buClr>
              <a:buFont typeface="Wingdings" pitchFamily="2" charset="2"/>
              <a:buNone/>
              <a:defRPr/>
            </a:pPr>
            <a:r>
              <a:rPr lang="pt-BR" sz="2200" dirty="0">
                <a:solidFill>
                  <a:srgbClr val="FF0000"/>
                </a:solidFill>
                <a:latin typeface="+mj-lt"/>
              </a:rPr>
              <a:t>f ) Controle Social e Participação dos Trabalhadores:</a:t>
            </a:r>
          </a:p>
          <a:p>
            <a:pPr marL="548640" indent="-411480" eaLnBrk="1" fontAlgn="auto" hangingPunct="1">
              <a:lnSpc>
                <a:spcPct val="80000"/>
              </a:lnSpc>
              <a:spcAft>
                <a:spcPts val="0"/>
              </a:spcAft>
              <a:buClr>
                <a:schemeClr val="tx1">
                  <a:shade val="95000"/>
                </a:schemeClr>
              </a:buClr>
              <a:buFont typeface="Wingdings" pitchFamily="2" charset="2"/>
              <a:buNone/>
              <a:defRPr/>
            </a:pPr>
            <a:endParaRPr lang="pt-BR" sz="2200" dirty="0">
              <a:latin typeface="+mj-lt"/>
            </a:endParaRPr>
          </a:p>
          <a:p>
            <a:pPr marL="548640" indent="-411480" algn="just" eaLnBrk="1" fontAlgn="auto" hangingPunct="1">
              <a:lnSpc>
                <a:spcPct val="80000"/>
              </a:lnSpc>
              <a:spcAft>
                <a:spcPts val="0"/>
              </a:spcAft>
              <a:buClr>
                <a:schemeClr val="tx1">
                  <a:shade val="95000"/>
                </a:schemeClr>
              </a:buClr>
              <a:buFont typeface="Wingdings" pitchFamily="2" charset="2"/>
              <a:buNone/>
              <a:defRPr/>
            </a:pPr>
            <a:r>
              <a:rPr lang="pt-BR" sz="2200" dirty="0">
                <a:latin typeface="+mj-lt"/>
              </a:rPr>
              <a:t>      - trabalhadores e suas organizações devem estar envolvidos em todas as etapas do processo, na identificação das demandas, no planejamento, no estabelecimento de prioridades, na definição de estratégias, na execução, no acompanhamento, na avaliação das ações e no controle da aplicação de recursos.</a:t>
            </a:r>
          </a:p>
          <a:p>
            <a:pPr marL="548640" indent="-411480" algn="just" eaLnBrk="1" fontAlgn="auto" hangingPunct="1">
              <a:lnSpc>
                <a:spcPct val="80000"/>
              </a:lnSpc>
              <a:spcAft>
                <a:spcPts val="0"/>
              </a:spcAft>
              <a:buClr>
                <a:schemeClr val="tx1">
                  <a:shade val="95000"/>
                </a:schemeClr>
              </a:buClr>
              <a:buFont typeface="Wingdings" pitchFamily="2" charset="2"/>
              <a:buNone/>
              <a:defRPr/>
            </a:pPr>
            <a:endParaRPr lang="pt-BR" sz="2200" dirty="0">
              <a:latin typeface="+mj-lt"/>
            </a:endParaRPr>
          </a:p>
          <a:p>
            <a:pPr marL="548640" indent="-411480" eaLnBrk="1" fontAlgn="auto" hangingPunct="1">
              <a:lnSpc>
                <a:spcPct val="90000"/>
              </a:lnSpc>
              <a:spcAft>
                <a:spcPts val="0"/>
              </a:spcAft>
              <a:buClr>
                <a:schemeClr val="tx1">
                  <a:shade val="95000"/>
                </a:schemeClr>
              </a:buClr>
              <a:buFont typeface="Wingdings" pitchFamily="2" charset="2"/>
              <a:buNone/>
              <a:defRPr/>
            </a:pPr>
            <a:r>
              <a:rPr lang="pt-BR" sz="2200" dirty="0">
                <a:solidFill>
                  <a:srgbClr val="FF0000"/>
                </a:solidFill>
                <a:latin typeface="+mj-lt"/>
              </a:rPr>
              <a:t>g) </a:t>
            </a:r>
            <a:r>
              <a:rPr lang="pt-BR" sz="2200" dirty="0" err="1">
                <a:solidFill>
                  <a:srgbClr val="FF0000"/>
                </a:solidFill>
                <a:latin typeface="+mj-lt"/>
              </a:rPr>
              <a:t>Intersetorialidade</a:t>
            </a:r>
            <a:r>
              <a:rPr lang="pt-BR" sz="2200" dirty="0">
                <a:solidFill>
                  <a:srgbClr val="FF0000"/>
                </a:solidFill>
                <a:latin typeface="+mj-lt"/>
              </a:rPr>
              <a:t>:</a:t>
            </a:r>
          </a:p>
          <a:p>
            <a:pPr marL="548640" indent="-411480" eaLnBrk="1" fontAlgn="auto" hangingPunct="1">
              <a:lnSpc>
                <a:spcPct val="90000"/>
              </a:lnSpc>
              <a:spcAft>
                <a:spcPts val="0"/>
              </a:spcAft>
              <a:buClr>
                <a:schemeClr val="tx1">
                  <a:shade val="95000"/>
                </a:schemeClr>
              </a:buClr>
              <a:buFont typeface="Wingdings" pitchFamily="2" charset="2"/>
              <a:buNone/>
              <a:defRPr/>
            </a:pPr>
            <a:endParaRPr lang="pt-BR" sz="2200" dirty="0">
              <a:latin typeface="+mj-lt"/>
            </a:endParaRPr>
          </a:p>
          <a:p>
            <a:pPr marL="548640" indent="-411480" algn="just" eaLnBrk="1" fontAlgn="auto" hangingPunct="1">
              <a:lnSpc>
                <a:spcPct val="90000"/>
              </a:lnSpc>
              <a:spcAft>
                <a:spcPts val="0"/>
              </a:spcAft>
              <a:buClr>
                <a:schemeClr val="tx1">
                  <a:shade val="95000"/>
                </a:schemeClr>
              </a:buClr>
              <a:buFont typeface="Wingdings" pitchFamily="2" charset="2"/>
              <a:buNone/>
              <a:defRPr/>
            </a:pPr>
            <a:r>
              <a:rPr lang="pt-BR" sz="2200" dirty="0">
                <a:latin typeface="+mj-lt"/>
              </a:rPr>
              <a:t>     - articulação das ações com setores implicados na Saúde do Trabalhador, como os Ministérios do Trabalho e Emprego, Previdência Social, Meio Ambiente, Educação, Ministério Público, entre outros.</a:t>
            </a:r>
          </a:p>
          <a:p>
            <a:pPr marL="548640" indent="-411480" algn="just" eaLnBrk="1" fontAlgn="auto" hangingPunct="1">
              <a:lnSpc>
                <a:spcPct val="80000"/>
              </a:lnSpc>
              <a:spcAft>
                <a:spcPts val="0"/>
              </a:spcAft>
              <a:buClr>
                <a:schemeClr val="tx1">
                  <a:shade val="95000"/>
                </a:schemeClr>
              </a:buClr>
              <a:buFont typeface="Wingdings" pitchFamily="2" charset="2"/>
              <a:buNone/>
              <a:defRPr/>
            </a:pPr>
            <a:endParaRPr lang="pt-BR" sz="2400" dirty="0">
              <a:latin typeface="+mj-lt"/>
            </a:endParaRPr>
          </a:p>
          <a:p>
            <a:pPr marL="548640" indent="-411480" eaLnBrk="1" fontAlgn="auto" hangingPunct="1">
              <a:spcAft>
                <a:spcPts val="0"/>
              </a:spcAft>
              <a:buClr>
                <a:schemeClr val="tx1">
                  <a:shade val="95000"/>
                </a:schemeClr>
              </a:buClr>
              <a:buFont typeface="Wingdings" pitchFamily="2" charset="2"/>
              <a:buNone/>
              <a:defRPr/>
            </a:pPr>
            <a:endParaRPr lang="pt-BR" sz="2400" dirty="0">
              <a:latin typeface="+mj-lt"/>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ítulo 1">
            <a:extLst>
              <a:ext uri="{FF2B5EF4-FFF2-40B4-BE49-F238E27FC236}">
                <a16:creationId xmlns:a16="http://schemas.microsoft.com/office/drawing/2014/main" id="{4C19BA47-A954-4428-A7E9-0F8B05FCF55B}"/>
              </a:ext>
            </a:extLst>
          </p:cNvPr>
          <p:cNvSpPr>
            <a:spLocks noGrp="1"/>
          </p:cNvSpPr>
          <p:nvPr>
            <p:ph type="title"/>
          </p:nvPr>
        </p:nvSpPr>
        <p:spPr>
          <a:xfrm>
            <a:off x="457200" y="274638"/>
            <a:ext cx="8229600" cy="796925"/>
          </a:xfrm>
        </p:spPr>
        <p:txBody>
          <a:bodyPr/>
          <a:lstStyle/>
          <a:p>
            <a:pPr eaLnBrk="1" hangingPunct="1"/>
            <a:r>
              <a:rPr lang="pt-BR" altLang="pt-BR" sz="3200">
                <a:solidFill>
                  <a:srgbClr val="FF0000"/>
                </a:solidFill>
              </a:rPr>
              <a:t>Inspeção Sanitária</a:t>
            </a:r>
          </a:p>
        </p:txBody>
      </p:sp>
      <p:sp>
        <p:nvSpPr>
          <p:cNvPr id="3" name="Espaço Reservado para Conteúdo 2">
            <a:extLst>
              <a:ext uri="{FF2B5EF4-FFF2-40B4-BE49-F238E27FC236}">
                <a16:creationId xmlns:a16="http://schemas.microsoft.com/office/drawing/2014/main" id="{9C80108C-47FB-49B5-AE19-E6EA81E097AF}"/>
              </a:ext>
            </a:extLst>
          </p:cNvPr>
          <p:cNvSpPr>
            <a:spLocks noGrp="1"/>
          </p:cNvSpPr>
          <p:nvPr>
            <p:ph idx="1"/>
          </p:nvPr>
        </p:nvSpPr>
        <p:spPr>
          <a:xfrm>
            <a:off x="357188" y="1143000"/>
            <a:ext cx="8643937" cy="5165725"/>
          </a:xfrm>
          <a:ln>
            <a:solidFill>
              <a:schemeClr val="accent1"/>
            </a:solidFill>
          </a:ln>
        </p:spPr>
        <p:txBody>
          <a:bodyPr rtlCol="0">
            <a:noAutofit/>
          </a:bodyPr>
          <a:lstStyle/>
          <a:p>
            <a:pPr marL="548640" indent="-411480" eaLnBrk="1" fontAlgn="auto" hangingPunct="1">
              <a:spcAft>
                <a:spcPts val="0"/>
              </a:spcAft>
              <a:buClr>
                <a:schemeClr val="tx1">
                  <a:shade val="95000"/>
                </a:schemeClr>
              </a:buClr>
              <a:buFont typeface="Wingdings 2"/>
              <a:buNone/>
              <a:defRPr/>
            </a:pPr>
            <a:r>
              <a:rPr lang="pt-BR" sz="2000" b="1" dirty="0">
                <a:solidFill>
                  <a:srgbClr val="FF0000"/>
                </a:solidFill>
                <a:latin typeface="+mj-lt"/>
              </a:rPr>
              <a:t>Definição: </a:t>
            </a:r>
          </a:p>
          <a:p>
            <a:pPr marL="548640" indent="-411480" eaLnBrk="1" fontAlgn="auto" hangingPunct="1">
              <a:spcAft>
                <a:spcPts val="0"/>
              </a:spcAft>
              <a:buClr>
                <a:schemeClr val="tx1">
                  <a:shade val="95000"/>
                </a:schemeClr>
              </a:buClr>
              <a:buFont typeface="Wingdings 2"/>
              <a:buNone/>
              <a:defRPr/>
            </a:pPr>
            <a:r>
              <a:rPr lang="pt-BR" sz="2000" b="1" dirty="0">
                <a:latin typeface="+mj-lt"/>
              </a:rPr>
              <a:t>P</a:t>
            </a:r>
            <a:r>
              <a:rPr lang="pt-BR" sz="2000" dirty="0">
                <a:latin typeface="+mj-lt"/>
              </a:rPr>
              <a:t>rocedimento técnico realizado pela autoridade sanitária com o objetivo de </a:t>
            </a:r>
          </a:p>
          <a:p>
            <a:pPr marL="548640" indent="-411480" eaLnBrk="1" fontAlgn="auto" hangingPunct="1">
              <a:spcAft>
                <a:spcPts val="0"/>
              </a:spcAft>
              <a:buClr>
                <a:schemeClr val="tx1">
                  <a:shade val="95000"/>
                </a:schemeClr>
              </a:buClr>
              <a:buFont typeface="Wingdings 2"/>
              <a:buNone/>
              <a:defRPr/>
            </a:pPr>
            <a:r>
              <a:rPr lang="pt-BR" sz="2000" dirty="0">
                <a:latin typeface="+mj-lt"/>
              </a:rPr>
              <a:t>identificar, avaliar e intervir nos riscos a saúde dos trabalhadores nas diversas</a:t>
            </a:r>
          </a:p>
          <a:p>
            <a:pPr marL="548640" indent="-411480" eaLnBrk="1" fontAlgn="auto" hangingPunct="1">
              <a:spcAft>
                <a:spcPts val="0"/>
              </a:spcAft>
              <a:buClr>
                <a:schemeClr val="tx1">
                  <a:shade val="95000"/>
                </a:schemeClr>
              </a:buClr>
              <a:buFont typeface="Wingdings 2"/>
              <a:buNone/>
              <a:defRPr/>
            </a:pPr>
            <a:r>
              <a:rPr lang="pt-BR" sz="2000" dirty="0">
                <a:latin typeface="+mj-lt"/>
              </a:rPr>
              <a:t>atividades econômicas formais e informais.</a:t>
            </a:r>
          </a:p>
          <a:p>
            <a:pPr marL="548640" indent="-411480" eaLnBrk="1" fontAlgn="auto" hangingPunct="1">
              <a:spcAft>
                <a:spcPts val="0"/>
              </a:spcAft>
              <a:buClr>
                <a:schemeClr val="tx1">
                  <a:shade val="95000"/>
                </a:schemeClr>
              </a:buClr>
              <a:buFont typeface="Wingdings 2"/>
              <a:buNone/>
              <a:defRPr/>
            </a:pPr>
            <a:endParaRPr lang="pt-BR" sz="2000" b="1" dirty="0">
              <a:solidFill>
                <a:srgbClr val="FF0000"/>
              </a:solidFill>
              <a:latin typeface="+mj-lt"/>
            </a:endParaRPr>
          </a:p>
          <a:p>
            <a:pPr marL="548640" indent="-411480" eaLnBrk="1" fontAlgn="auto" hangingPunct="1">
              <a:spcAft>
                <a:spcPts val="0"/>
              </a:spcAft>
              <a:buClr>
                <a:schemeClr val="tx1">
                  <a:shade val="95000"/>
                </a:schemeClr>
              </a:buClr>
              <a:buFont typeface="Wingdings 2"/>
              <a:buNone/>
              <a:defRPr/>
            </a:pPr>
            <a:r>
              <a:rPr lang="pt-BR" sz="2000" b="1" dirty="0">
                <a:solidFill>
                  <a:srgbClr val="FF0000"/>
                </a:solidFill>
                <a:latin typeface="+mj-lt"/>
              </a:rPr>
              <a:t>Operacionalmente as inspeções dividem-se em:</a:t>
            </a:r>
            <a:endParaRPr lang="pt-BR" sz="2000" dirty="0">
              <a:latin typeface="+mj-lt"/>
            </a:endParaRPr>
          </a:p>
          <a:p>
            <a:pPr marL="548640" indent="-411480" eaLnBrk="1" fontAlgn="auto" hangingPunct="1">
              <a:spcAft>
                <a:spcPts val="0"/>
              </a:spcAft>
              <a:buClr>
                <a:schemeClr val="tx1">
                  <a:shade val="95000"/>
                </a:schemeClr>
              </a:buClr>
              <a:buFont typeface="Wingdings 2"/>
              <a:buChar char=""/>
              <a:defRPr/>
            </a:pPr>
            <a:r>
              <a:rPr lang="pt-BR" sz="2000" dirty="0">
                <a:latin typeface="+mj-lt"/>
              </a:rPr>
              <a:t>Inspeções motivadas por denúncia:  visam a verificação de irregularidades/riscos notificados por trabalhadores, munícipes, organizações sociais, órgãos públicos e privados, etc.;</a:t>
            </a:r>
          </a:p>
          <a:p>
            <a:pPr marL="548640" indent="-411480" eaLnBrk="1" fontAlgn="auto" hangingPunct="1">
              <a:spcAft>
                <a:spcPts val="0"/>
              </a:spcAft>
              <a:buClr>
                <a:schemeClr val="tx1">
                  <a:shade val="95000"/>
                </a:schemeClr>
              </a:buClr>
              <a:buFont typeface="Wingdings 2"/>
              <a:buChar char=""/>
              <a:defRPr/>
            </a:pPr>
            <a:r>
              <a:rPr lang="pt-BR" sz="2000" dirty="0">
                <a:latin typeface="+mj-lt"/>
              </a:rPr>
              <a:t>Inspeções programadas: realizadas pelos técnicos da VISAT visando cumprir uma programação prévia, segundo critérios técnicos;</a:t>
            </a:r>
          </a:p>
          <a:p>
            <a:pPr marL="548640" indent="-411480" eaLnBrk="1" fontAlgn="auto" hangingPunct="1">
              <a:spcAft>
                <a:spcPts val="0"/>
              </a:spcAft>
              <a:buClr>
                <a:schemeClr val="tx1">
                  <a:shade val="95000"/>
                </a:schemeClr>
              </a:buClr>
              <a:buFont typeface="Wingdings 2"/>
              <a:buChar char=""/>
              <a:defRPr/>
            </a:pPr>
            <a:r>
              <a:rPr lang="pt-BR" sz="2000" dirty="0">
                <a:latin typeface="+mj-lt"/>
              </a:rPr>
              <a:t>Inspeções decorrentes da notificação epidemiológica de agravos definidos pelo sistema;</a:t>
            </a:r>
          </a:p>
          <a:p>
            <a:pPr marL="548640" indent="-411480" eaLnBrk="1" fontAlgn="auto" hangingPunct="1">
              <a:spcAft>
                <a:spcPts val="0"/>
              </a:spcAft>
              <a:buClr>
                <a:schemeClr val="tx1">
                  <a:shade val="95000"/>
                </a:schemeClr>
              </a:buClr>
              <a:buFont typeface="Wingdings 2"/>
              <a:buChar char=""/>
              <a:defRPr/>
            </a:pPr>
            <a:r>
              <a:rPr lang="pt-BR" sz="2000" dirty="0">
                <a:latin typeface="+mj-lt"/>
              </a:rPr>
              <a:t>Inspeções conjuntas nos setores regulados de VISA.</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ítulo 1">
            <a:extLst>
              <a:ext uri="{FF2B5EF4-FFF2-40B4-BE49-F238E27FC236}">
                <a16:creationId xmlns:a16="http://schemas.microsoft.com/office/drawing/2014/main" id="{72BA2537-C60D-4D2C-B20B-23AEE504677E}"/>
              </a:ext>
            </a:extLst>
          </p:cNvPr>
          <p:cNvSpPr>
            <a:spLocks noGrp="1"/>
          </p:cNvSpPr>
          <p:nvPr>
            <p:ph type="title"/>
          </p:nvPr>
        </p:nvSpPr>
        <p:spPr/>
        <p:txBody>
          <a:bodyPr/>
          <a:lstStyle/>
          <a:p>
            <a:pPr eaLnBrk="1" hangingPunct="1"/>
            <a:r>
              <a:rPr lang="pt-BR" altLang="pt-BR"/>
              <a:t>Metodologia</a:t>
            </a:r>
          </a:p>
        </p:txBody>
      </p:sp>
      <p:sp>
        <p:nvSpPr>
          <p:cNvPr id="3" name="Espaço Reservado para Conteúdo 2">
            <a:extLst>
              <a:ext uri="{FF2B5EF4-FFF2-40B4-BE49-F238E27FC236}">
                <a16:creationId xmlns:a16="http://schemas.microsoft.com/office/drawing/2014/main" id="{FDFB86D5-022B-4245-9411-666F3424C84E}"/>
              </a:ext>
            </a:extLst>
          </p:cNvPr>
          <p:cNvSpPr>
            <a:spLocks noGrp="1"/>
          </p:cNvSpPr>
          <p:nvPr>
            <p:ph idx="1"/>
          </p:nvPr>
        </p:nvSpPr>
        <p:spPr>
          <a:xfrm>
            <a:off x="457200" y="1600200"/>
            <a:ext cx="8401050" cy="4708525"/>
          </a:xfrm>
        </p:spPr>
        <p:txBody>
          <a:bodyPr rtlCol="0">
            <a:normAutofit fontScale="92500"/>
          </a:bodyPr>
          <a:lstStyle/>
          <a:p>
            <a:pPr marL="548640" indent="-411480" algn="just" eaLnBrk="1" fontAlgn="auto" hangingPunct="1">
              <a:spcAft>
                <a:spcPts val="0"/>
              </a:spcAft>
              <a:buClr>
                <a:schemeClr val="tx1">
                  <a:shade val="95000"/>
                </a:schemeClr>
              </a:buClr>
              <a:buFont typeface="Wingdings 2"/>
              <a:buChar char=""/>
              <a:defRPr/>
            </a:pPr>
            <a:r>
              <a:rPr lang="pt-BR" sz="2600" dirty="0">
                <a:solidFill>
                  <a:srgbClr val="FF0000"/>
                </a:solidFill>
                <a:latin typeface="Arial Unicode MS" pitchFamily="34" charset="-128"/>
              </a:rPr>
              <a:t>Fase Preparatória-</a:t>
            </a:r>
            <a:r>
              <a:rPr lang="pt-BR" sz="2600" dirty="0">
                <a:latin typeface="Arial Unicode MS" pitchFamily="34" charset="-128"/>
              </a:rPr>
              <a:t> a equipe busca conhecer, com o</a:t>
            </a:r>
          </a:p>
          <a:p>
            <a:pPr marL="548640" indent="-411480" algn="just" eaLnBrk="1" fontAlgn="auto" hangingPunct="1">
              <a:spcAft>
                <a:spcPts val="0"/>
              </a:spcAft>
              <a:buClr>
                <a:schemeClr val="tx1">
                  <a:shade val="95000"/>
                </a:schemeClr>
              </a:buClr>
              <a:buFont typeface="Wingdings 2"/>
              <a:buNone/>
              <a:defRPr/>
            </a:pPr>
            <a:r>
              <a:rPr lang="pt-BR" sz="2600" dirty="0">
                <a:latin typeface="Arial Unicode MS" pitchFamily="34" charset="-128"/>
              </a:rPr>
              <a:t>maior aprofundamento possível, o(s) processo(s), o</a:t>
            </a:r>
          </a:p>
          <a:p>
            <a:pPr marL="548640" indent="-411480" algn="just" eaLnBrk="1" fontAlgn="auto" hangingPunct="1">
              <a:spcAft>
                <a:spcPts val="0"/>
              </a:spcAft>
              <a:buClr>
                <a:schemeClr val="tx1">
                  <a:shade val="95000"/>
                </a:schemeClr>
              </a:buClr>
              <a:buFont typeface="Wingdings 2"/>
              <a:buNone/>
              <a:defRPr/>
            </a:pPr>
            <a:r>
              <a:rPr lang="pt-BR" sz="2600" dirty="0">
                <a:latin typeface="Arial Unicode MS" pitchFamily="34" charset="-128"/>
              </a:rPr>
              <a:t>ambiente e as condições de trabalho do local onde será</a:t>
            </a:r>
          </a:p>
          <a:p>
            <a:pPr marL="548640" indent="-411480" algn="just" eaLnBrk="1" fontAlgn="auto" hangingPunct="1">
              <a:spcAft>
                <a:spcPts val="0"/>
              </a:spcAft>
              <a:buClr>
                <a:schemeClr val="tx1">
                  <a:shade val="95000"/>
                </a:schemeClr>
              </a:buClr>
              <a:buFont typeface="Wingdings 2"/>
              <a:buNone/>
              <a:defRPr/>
            </a:pPr>
            <a:r>
              <a:rPr lang="pt-BR" sz="2600" dirty="0">
                <a:latin typeface="Arial Unicode MS" pitchFamily="34" charset="-128"/>
              </a:rPr>
              <a:t>realizada a ação.</a:t>
            </a:r>
          </a:p>
          <a:p>
            <a:pPr marL="548640" indent="-411480" algn="just" eaLnBrk="1" fontAlgn="auto" hangingPunct="1">
              <a:spcAft>
                <a:spcPts val="0"/>
              </a:spcAft>
              <a:buClr>
                <a:schemeClr val="tx1">
                  <a:shade val="95000"/>
                </a:schemeClr>
              </a:buClr>
              <a:buFont typeface="Wingdings 2"/>
              <a:buNone/>
              <a:defRPr/>
            </a:pPr>
            <a:endParaRPr lang="pt-BR" sz="2600" dirty="0">
              <a:latin typeface="Arial Unicode MS" pitchFamily="34" charset="-128"/>
            </a:endParaRPr>
          </a:p>
          <a:p>
            <a:pPr marL="548640" indent="-411480" algn="just" eaLnBrk="1" fontAlgn="auto" hangingPunct="1">
              <a:spcAft>
                <a:spcPts val="0"/>
              </a:spcAft>
              <a:buClr>
                <a:schemeClr val="tx1">
                  <a:shade val="95000"/>
                </a:schemeClr>
              </a:buClr>
              <a:buFont typeface="Wingdings 2"/>
              <a:buChar char=""/>
              <a:defRPr/>
            </a:pPr>
            <a:r>
              <a:rPr lang="pt-BR" sz="2600" dirty="0">
                <a:solidFill>
                  <a:srgbClr val="FF0000"/>
                </a:solidFill>
                <a:latin typeface="Arial Unicode MS" pitchFamily="34" charset="-128"/>
              </a:rPr>
              <a:t>A intervenção</a:t>
            </a:r>
            <a:r>
              <a:rPr lang="pt-BR" sz="2600" dirty="0">
                <a:latin typeface="Arial Unicode MS" pitchFamily="34" charset="-128"/>
              </a:rPr>
              <a:t> (inspeção/fiscalização sanitária)-</a:t>
            </a:r>
          </a:p>
          <a:p>
            <a:pPr marL="548640" indent="-411480" algn="just" eaLnBrk="1" fontAlgn="auto" hangingPunct="1">
              <a:spcAft>
                <a:spcPts val="0"/>
              </a:spcAft>
              <a:buClr>
                <a:schemeClr val="tx1">
                  <a:shade val="95000"/>
                </a:schemeClr>
              </a:buClr>
              <a:buFont typeface="Wingdings 2"/>
              <a:buNone/>
              <a:defRPr/>
            </a:pPr>
            <a:r>
              <a:rPr lang="pt-BR" sz="2600" dirty="0">
                <a:latin typeface="Arial Unicode MS" pitchFamily="34" charset="-128"/>
              </a:rPr>
              <a:t>considerar não só a observação direta por parte da equipe</a:t>
            </a:r>
          </a:p>
          <a:p>
            <a:pPr marL="548640" indent="-411480" algn="just" eaLnBrk="1" fontAlgn="auto" hangingPunct="1">
              <a:spcAft>
                <a:spcPts val="0"/>
              </a:spcAft>
              <a:buClr>
                <a:schemeClr val="tx1">
                  <a:shade val="95000"/>
                </a:schemeClr>
              </a:buClr>
              <a:buFont typeface="Wingdings 2"/>
              <a:buNone/>
              <a:defRPr/>
            </a:pPr>
            <a:r>
              <a:rPr lang="pt-BR" sz="2600" dirty="0">
                <a:latin typeface="Arial Unicode MS" pitchFamily="34" charset="-128"/>
              </a:rPr>
              <a:t>de situações de risco à saúde como, também, as questões</a:t>
            </a:r>
          </a:p>
          <a:p>
            <a:pPr marL="548640" indent="-411480" algn="just" eaLnBrk="1" fontAlgn="auto" hangingPunct="1">
              <a:spcAft>
                <a:spcPts val="0"/>
              </a:spcAft>
              <a:buClr>
                <a:schemeClr val="tx1">
                  <a:shade val="95000"/>
                </a:schemeClr>
              </a:buClr>
              <a:buFont typeface="Wingdings 2"/>
              <a:buNone/>
              <a:defRPr/>
            </a:pPr>
            <a:r>
              <a:rPr lang="pt-BR" sz="2600" dirty="0">
                <a:latin typeface="Arial Unicode MS" pitchFamily="34" charset="-128"/>
              </a:rPr>
              <a:t>Subjetivas referidas pelos trabalhadores na relação de sua</a:t>
            </a:r>
          </a:p>
          <a:p>
            <a:pPr marL="548640" indent="-411480" algn="just" eaLnBrk="1" fontAlgn="auto" hangingPunct="1">
              <a:spcAft>
                <a:spcPts val="0"/>
              </a:spcAft>
              <a:buClr>
                <a:schemeClr val="tx1">
                  <a:shade val="95000"/>
                </a:schemeClr>
              </a:buClr>
              <a:buFont typeface="Wingdings 2"/>
              <a:buNone/>
              <a:defRPr/>
            </a:pPr>
            <a:r>
              <a:rPr lang="pt-BR" sz="2600" dirty="0">
                <a:latin typeface="Arial Unicode MS" pitchFamily="34" charset="-128"/>
              </a:rPr>
              <a:t>saúde com o trabalho realizado. </a:t>
            </a:r>
          </a:p>
          <a:p>
            <a:pPr marL="548640" indent="-411480" algn="just" eaLnBrk="1" fontAlgn="auto" hangingPunct="1">
              <a:spcAft>
                <a:spcPts val="0"/>
              </a:spcAft>
              <a:buClr>
                <a:schemeClr val="tx1">
                  <a:shade val="95000"/>
                </a:schemeClr>
              </a:buClr>
              <a:buFont typeface="Wingdings 2"/>
              <a:buNone/>
              <a:defRPr/>
            </a:pPr>
            <a:endParaRPr lang="pt-BR" dirty="0">
              <a:latin typeface="Arial Unicode MS" pitchFamily="34" charset="-128"/>
            </a:endParaRPr>
          </a:p>
          <a:p>
            <a:pPr marL="548640" indent="-411480" algn="just" eaLnBrk="1" fontAlgn="auto" hangingPunct="1">
              <a:spcAft>
                <a:spcPts val="0"/>
              </a:spcAft>
              <a:buClr>
                <a:schemeClr val="tx1">
                  <a:shade val="95000"/>
                </a:schemeClr>
              </a:buClr>
              <a:buFont typeface="Wingdings 2"/>
              <a:buChar char=""/>
              <a:defRPr/>
            </a:pPr>
            <a:endParaRPr lang="pt-B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4DBC6F0-93E0-480D-913A-20EB5F901C30}"/>
              </a:ext>
            </a:extLst>
          </p:cNvPr>
          <p:cNvSpPr>
            <a:spLocks noGrp="1"/>
          </p:cNvSpPr>
          <p:nvPr>
            <p:ph idx="1"/>
          </p:nvPr>
        </p:nvSpPr>
        <p:spPr>
          <a:xfrm>
            <a:off x="457200" y="714375"/>
            <a:ext cx="8229600" cy="5594350"/>
          </a:xfrm>
        </p:spPr>
        <p:txBody>
          <a:bodyPr rtlCol="0">
            <a:normAutofit fontScale="85000" lnSpcReduction="10000"/>
          </a:bodyPr>
          <a:lstStyle/>
          <a:p>
            <a:pPr marL="548640" indent="-411480" eaLnBrk="1" fontAlgn="auto" hangingPunct="1">
              <a:lnSpc>
                <a:spcPct val="90000"/>
              </a:lnSpc>
              <a:spcAft>
                <a:spcPts val="0"/>
              </a:spcAft>
              <a:buClr>
                <a:schemeClr val="tx1">
                  <a:shade val="95000"/>
                </a:schemeClr>
              </a:buClr>
              <a:buFont typeface="Wingdings 2"/>
              <a:buChar char=""/>
              <a:defRPr/>
            </a:pPr>
            <a:r>
              <a:rPr lang="pt-BR" dirty="0">
                <a:solidFill>
                  <a:srgbClr val="FF0000"/>
                </a:solidFill>
                <a:latin typeface="Arial Unicode MS" pitchFamily="34" charset="-128"/>
              </a:rPr>
              <a:t>Análise dos processos-</a:t>
            </a:r>
            <a:r>
              <a:rPr lang="pt-BR" dirty="0">
                <a:latin typeface="Arial Unicode MS" pitchFamily="34" charset="-128"/>
              </a:rPr>
              <a:t> Roteiro de Vigilância, construído e aplicado pela equipe, no momento da ação.</a:t>
            </a:r>
          </a:p>
          <a:p>
            <a:pPr marL="548640" indent="-411480" eaLnBrk="1" fontAlgn="auto" hangingPunct="1">
              <a:lnSpc>
                <a:spcPct val="90000"/>
              </a:lnSpc>
              <a:spcAft>
                <a:spcPts val="0"/>
              </a:spcAft>
              <a:buClr>
                <a:schemeClr val="tx1">
                  <a:shade val="95000"/>
                </a:schemeClr>
              </a:buClr>
              <a:buFont typeface="Wingdings 2"/>
              <a:buChar char=""/>
              <a:defRPr/>
            </a:pPr>
            <a:endParaRPr lang="pt-BR" dirty="0">
              <a:latin typeface="Arial Unicode MS" pitchFamily="34" charset="-128"/>
            </a:endParaRPr>
          </a:p>
          <a:p>
            <a:pPr marL="548640" indent="-411480" eaLnBrk="1" fontAlgn="auto" hangingPunct="1">
              <a:lnSpc>
                <a:spcPct val="90000"/>
              </a:lnSpc>
              <a:spcAft>
                <a:spcPts val="0"/>
              </a:spcAft>
              <a:buClr>
                <a:schemeClr val="tx1">
                  <a:shade val="95000"/>
                </a:schemeClr>
              </a:buClr>
              <a:buFont typeface="Wingdings 2"/>
              <a:buChar char=""/>
              <a:defRPr/>
            </a:pPr>
            <a:r>
              <a:rPr lang="pt-BR" dirty="0">
                <a:solidFill>
                  <a:srgbClr val="FF0000"/>
                </a:solidFill>
                <a:latin typeface="Arial Unicode MS" pitchFamily="34" charset="-128"/>
              </a:rPr>
              <a:t>Inquéritos-</a:t>
            </a:r>
            <a:r>
              <a:rPr lang="pt-BR" b="1" dirty="0">
                <a:latin typeface="Arial Unicode MS" pitchFamily="34" charset="-128"/>
              </a:rPr>
              <a:t> </a:t>
            </a:r>
            <a:r>
              <a:rPr lang="pt-BR" dirty="0">
                <a:latin typeface="Arial Unicode MS" pitchFamily="34" charset="-128"/>
              </a:rPr>
              <a:t>podem-se organizar inquéritos, por meio da equipe interdisciplinar e de representantes sindicais e/ou dos trabalhadores, aplicando questionários ao conjunto dos trabalhadores, contemplando a sua percepção da relação entre trabalho e saúde, a morbidade referida (sinais e sintomas objetivos e subjetivos), a vivência com o acidente e o quase acidente de trabalho (incidente crítico), consigo e com os companheiros, e suas sugestões para a transformação do processo, do ambiente e das condições em que o trabalho se realiza. </a:t>
            </a:r>
          </a:p>
          <a:p>
            <a:pPr marL="548640" indent="-411480" eaLnBrk="1" fontAlgn="auto" hangingPunct="1">
              <a:spcAft>
                <a:spcPts val="0"/>
              </a:spcAft>
              <a:buClr>
                <a:schemeClr val="tx1">
                  <a:shade val="95000"/>
                </a:schemeClr>
              </a:buClr>
              <a:buFont typeface="Wingdings 2"/>
              <a:buChar char=""/>
              <a:defRPr/>
            </a:pPr>
            <a:endParaRPr lang="pt-B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2DD3CD9-BBFC-45B5-90CE-3C2CB62DC12A}"/>
              </a:ext>
            </a:extLst>
          </p:cNvPr>
          <p:cNvSpPr>
            <a:spLocks noGrp="1"/>
          </p:cNvSpPr>
          <p:nvPr>
            <p:ph idx="1"/>
          </p:nvPr>
        </p:nvSpPr>
        <p:spPr>
          <a:xfrm>
            <a:off x="457200" y="1000125"/>
            <a:ext cx="8401050" cy="5308600"/>
          </a:xfrm>
        </p:spPr>
        <p:txBody>
          <a:bodyPr rtlCol="0">
            <a:normAutofit/>
          </a:bodyPr>
          <a:lstStyle/>
          <a:p>
            <a:pPr marL="548640" indent="-411480" eaLnBrk="1" fontAlgn="auto" hangingPunct="1">
              <a:spcAft>
                <a:spcPts val="0"/>
              </a:spcAft>
              <a:buClr>
                <a:schemeClr val="tx1">
                  <a:shade val="95000"/>
                </a:schemeClr>
              </a:buClr>
              <a:buFont typeface="Wingdings 2"/>
              <a:buChar char=""/>
              <a:defRPr/>
            </a:pPr>
            <a:r>
              <a:rPr lang="pt-BR" sz="2200" dirty="0">
                <a:solidFill>
                  <a:srgbClr val="FF0000"/>
                </a:solidFill>
                <a:latin typeface="+mj-lt"/>
              </a:rPr>
              <a:t>Mapeamento de riscos - </a:t>
            </a:r>
            <a:r>
              <a:rPr lang="pt-BR" sz="2200" dirty="0">
                <a:latin typeface="+mj-lt"/>
              </a:rPr>
              <a:t>especialmente em casos de</a:t>
            </a:r>
          </a:p>
          <a:p>
            <a:pPr marL="548640" indent="-411480" eaLnBrk="1" fontAlgn="auto" hangingPunct="1">
              <a:spcAft>
                <a:spcPts val="0"/>
              </a:spcAft>
              <a:buClr>
                <a:schemeClr val="tx1">
                  <a:shade val="95000"/>
                </a:schemeClr>
              </a:buClr>
              <a:buFont typeface="Wingdings 2"/>
              <a:buNone/>
              <a:defRPr/>
            </a:pPr>
            <a:r>
              <a:rPr lang="pt-BR" sz="2200" dirty="0">
                <a:latin typeface="+mj-lt"/>
              </a:rPr>
              <a:t>acidentes graves e fatais, é a metodologia de árvore de</a:t>
            </a:r>
          </a:p>
          <a:p>
            <a:pPr marL="548640" indent="-411480" eaLnBrk="1" fontAlgn="auto" hangingPunct="1">
              <a:spcAft>
                <a:spcPts val="0"/>
              </a:spcAft>
              <a:buClr>
                <a:schemeClr val="tx1">
                  <a:shade val="95000"/>
                </a:schemeClr>
              </a:buClr>
              <a:buFont typeface="Wingdings 2"/>
              <a:buNone/>
              <a:defRPr/>
            </a:pPr>
            <a:r>
              <a:rPr lang="pt-BR" sz="2200" dirty="0">
                <a:latin typeface="+mj-lt"/>
              </a:rPr>
              <a:t>causas para a investigação dos fatores determinantes do</a:t>
            </a:r>
          </a:p>
          <a:p>
            <a:pPr marL="548640" indent="-411480" eaLnBrk="1" fontAlgn="auto" hangingPunct="1">
              <a:spcAft>
                <a:spcPts val="0"/>
              </a:spcAft>
              <a:buClr>
                <a:schemeClr val="tx1">
                  <a:shade val="95000"/>
                </a:schemeClr>
              </a:buClr>
              <a:buFont typeface="Wingdings 2"/>
              <a:buNone/>
              <a:defRPr/>
            </a:pPr>
            <a:r>
              <a:rPr lang="pt-BR" sz="2200" dirty="0">
                <a:latin typeface="+mj-lt"/>
              </a:rPr>
              <a:t>Evento (publicação posterior).</a:t>
            </a:r>
          </a:p>
          <a:p>
            <a:pPr marL="548640" indent="-411480" eaLnBrk="1" fontAlgn="auto" hangingPunct="1">
              <a:spcAft>
                <a:spcPts val="0"/>
              </a:spcAft>
              <a:buClr>
                <a:schemeClr val="tx1">
                  <a:shade val="95000"/>
                </a:schemeClr>
              </a:buClr>
              <a:buFont typeface="Wingdings 2"/>
              <a:buNone/>
              <a:defRPr/>
            </a:pPr>
            <a:endParaRPr lang="pt-BR" sz="2200" dirty="0">
              <a:solidFill>
                <a:srgbClr val="FF0000"/>
              </a:solidFill>
              <a:latin typeface="+mj-lt"/>
            </a:endParaRPr>
          </a:p>
          <a:p>
            <a:pPr marL="548640" indent="-411480" eaLnBrk="1" fontAlgn="auto" hangingPunct="1">
              <a:spcAft>
                <a:spcPts val="0"/>
              </a:spcAft>
              <a:buClr>
                <a:schemeClr val="tx1">
                  <a:shade val="95000"/>
                </a:schemeClr>
              </a:buClr>
              <a:buFont typeface="Wingdings 2"/>
              <a:buChar char=""/>
              <a:defRPr/>
            </a:pPr>
            <a:r>
              <a:rPr lang="pt-BR" sz="2200" dirty="0">
                <a:solidFill>
                  <a:srgbClr val="FF0000"/>
                </a:solidFill>
                <a:latin typeface="+mj-lt"/>
              </a:rPr>
              <a:t>Informações relativas às atividades e aos processos</a:t>
            </a:r>
          </a:p>
          <a:p>
            <a:pPr marL="548640" indent="-411480" eaLnBrk="1" fontAlgn="auto" hangingPunct="1">
              <a:spcAft>
                <a:spcPts val="0"/>
              </a:spcAft>
              <a:buClr>
                <a:schemeClr val="tx1">
                  <a:shade val="95000"/>
                </a:schemeClr>
              </a:buClr>
              <a:buFont typeface="Wingdings 2"/>
              <a:buNone/>
              <a:defRPr/>
            </a:pPr>
            <a:r>
              <a:rPr lang="pt-BR" sz="2200" dirty="0">
                <a:solidFill>
                  <a:srgbClr val="FF0000"/>
                </a:solidFill>
                <a:latin typeface="+mj-lt"/>
              </a:rPr>
              <a:t>produtivos</a:t>
            </a:r>
            <a:r>
              <a:rPr lang="pt-BR" sz="2200" dirty="0">
                <a:latin typeface="+mj-lt"/>
              </a:rPr>
              <a:t> - deverão ser obtidas à medida que os Estados</a:t>
            </a:r>
          </a:p>
          <a:p>
            <a:pPr marL="548640" indent="-411480" eaLnBrk="1" fontAlgn="auto" hangingPunct="1">
              <a:spcAft>
                <a:spcPts val="0"/>
              </a:spcAft>
              <a:buClr>
                <a:schemeClr val="tx1">
                  <a:shade val="95000"/>
                </a:schemeClr>
              </a:buClr>
              <a:buFont typeface="Wingdings 2"/>
              <a:buNone/>
              <a:defRPr/>
            </a:pPr>
            <a:r>
              <a:rPr lang="pt-BR" sz="2200" dirty="0">
                <a:latin typeface="+mj-lt"/>
              </a:rPr>
              <a:t>e os Municípios executem e implantem as ações de</a:t>
            </a:r>
          </a:p>
          <a:p>
            <a:pPr marL="548640" indent="-411480" eaLnBrk="1" fontAlgn="auto" hangingPunct="1">
              <a:spcAft>
                <a:spcPts val="0"/>
              </a:spcAft>
              <a:buClr>
                <a:schemeClr val="tx1">
                  <a:shade val="95000"/>
                </a:schemeClr>
              </a:buClr>
              <a:buFont typeface="Wingdings 2"/>
              <a:buNone/>
              <a:defRPr/>
            </a:pPr>
            <a:r>
              <a:rPr lang="pt-BR" sz="2200" dirty="0">
                <a:latin typeface="+mj-lt"/>
              </a:rPr>
              <a:t>vigilância. (Cadastros de Estabelecimentos, Relatórios de</a:t>
            </a:r>
          </a:p>
          <a:p>
            <a:pPr marL="548640" indent="-411480" eaLnBrk="1" fontAlgn="auto" hangingPunct="1">
              <a:spcAft>
                <a:spcPts val="0"/>
              </a:spcAft>
              <a:buClr>
                <a:schemeClr val="tx1">
                  <a:shade val="95000"/>
                </a:schemeClr>
              </a:buClr>
              <a:buFont typeface="Wingdings 2"/>
              <a:buNone/>
              <a:defRPr/>
            </a:pPr>
            <a:r>
              <a:rPr lang="pt-BR" sz="2200" dirty="0">
                <a:latin typeface="+mj-lt"/>
              </a:rPr>
              <a:t>Inspeção,Termos de Notificação e Fichas de Vigilância).</a:t>
            </a:r>
          </a:p>
          <a:p>
            <a:pPr marL="548640" indent="-411480" eaLnBrk="1" fontAlgn="auto" hangingPunct="1">
              <a:spcAft>
                <a:spcPts val="0"/>
              </a:spcAft>
              <a:buClr>
                <a:schemeClr val="tx1">
                  <a:shade val="95000"/>
                </a:schemeClr>
              </a:buClr>
              <a:buFont typeface="Wingdings 2"/>
              <a:buChar char=""/>
              <a:defRPr/>
            </a:pPr>
            <a:endParaRPr lang="pt-BR" sz="2200" dirty="0">
              <a:latin typeface="+mj-lt"/>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4961449E-7FF9-48DD-B6C6-50908880086F}"/>
              </a:ext>
            </a:extLst>
          </p:cNvPr>
          <p:cNvSpPr>
            <a:spLocks noGrp="1"/>
          </p:cNvSpPr>
          <p:nvPr>
            <p:ph type="title"/>
          </p:nvPr>
        </p:nvSpPr>
        <p:spPr/>
        <p:txBody>
          <a:bodyPr/>
          <a:lstStyle/>
          <a:p>
            <a:pPr eaLnBrk="1" hangingPunct="1"/>
            <a:r>
              <a:rPr lang="pt-BR" altLang="pt-BR" sz="3600">
                <a:ea typeface="Arial Unicode MS" pitchFamily="34" charset="-128"/>
              </a:rPr>
              <a:t>Metodologia </a:t>
            </a:r>
          </a:p>
        </p:txBody>
      </p:sp>
      <p:sp>
        <p:nvSpPr>
          <p:cNvPr id="26627" name="Rectangle 3">
            <a:extLst>
              <a:ext uri="{FF2B5EF4-FFF2-40B4-BE49-F238E27FC236}">
                <a16:creationId xmlns:a16="http://schemas.microsoft.com/office/drawing/2014/main" id="{9CE1BA44-7D62-47FF-A328-4D4B24F4656C}"/>
              </a:ext>
            </a:extLst>
          </p:cNvPr>
          <p:cNvSpPr>
            <a:spLocks noGrp="1" noChangeArrowheads="1"/>
          </p:cNvSpPr>
          <p:nvPr>
            <p:ph idx="1"/>
          </p:nvPr>
        </p:nvSpPr>
        <p:spPr>
          <a:xfrm>
            <a:off x="304800" y="1600200"/>
            <a:ext cx="8534400" cy="4525963"/>
          </a:xfrm>
        </p:spPr>
        <p:txBody>
          <a:bodyPr rtlCol="0">
            <a:normAutofit/>
          </a:bodyPr>
          <a:lstStyle/>
          <a:p>
            <a:pPr marL="548640" indent="-411480" eaLnBrk="1" fontAlgn="auto" hangingPunct="1">
              <a:spcAft>
                <a:spcPts val="0"/>
              </a:spcAft>
              <a:buClr>
                <a:schemeClr val="tx1">
                  <a:shade val="95000"/>
                </a:schemeClr>
              </a:buClr>
              <a:buFont typeface="Wingdings 2"/>
              <a:buNone/>
              <a:defRPr/>
            </a:pPr>
            <a:r>
              <a:rPr lang="pt-BR" sz="2600" dirty="0">
                <a:solidFill>
                  <a:srgbClr val="FF0000"/>
                </a:solidFill>
                <a:latin typeface="+mj-lt"/>
              </a:rPr>
              <a:t>Fase Preparatória</a:t>
            </a:r>
            <a:endParaRPr lang="pt-BR" sz="2600" dirty="0">
              <a:latin typeface="+mj-lt"/>
            </a:endParaRPr>
          </a:p>
          <a:p>
            <a:pPr marL="548640" indent="-411480" eaLnBrk="1" fontAlgn="auto" hangingPunct="1">
              <a:spcBef>
                <a:spcPct val="60000"/>
              </a:spcBef>
              <a:spcAft>
                <a:spcPts val="0"/>
              </a:spcAft>
              <a:buClr>
                <a:schemeClr val="tx1">
                  <a:shade val="95000"/>
                </a:schemeClr>
              </a:buClr>
              <a:buFont typeface="Wingdings 2"/>
              <a:buChar char=""/>
              <a:defRPr/>
            </a:pPr>
            <a:r>
              <a:rPr lang="pt-BR" sz="2600" dirty="0">
                <a:latin typeface="+mj-lt"/>
              </a:rPr>
              <a:t>Definir equipe multidisciplinar</a:t>
            </a:r>
          </a:p>
          <a:p>
            <a:pPr marL="548640" indent="-411480" eaLnBrk="1" fontAlgn="auto" hangingPunct="1">
              <a:spcBef>
                <a:spcPct val="60000"/>
              </a:spcBef>
              <a:spcAft>
                <a:spcPts val="0"/>
              </a:spcAft>
              <a:buClr>
                <a:schemeClr val="tx1">
                  <a:shade val="95000"/>
                </a:schemeClr>
              </a:buClr>
              <a:buFont typeface="Wingdings 2"/>
              <a:buChar char=""/>
              <a:defRPr/>
            </a:pPr>
            <a:r>
              <a:rPr lang="pt-BR" sz="2600" dirty="0">
                <a:latin typeface="+mj-lt"/>
              </a:rPr>
              <a:t>Realizar levantamento bibliográfico sobre a atividade a ser investigada</a:t>
            </a:r>
          </a:p>
          <a:p>
            <a:pPr marL="548640" indent="-411480" eaLnBrk="1" fontAlgn="auto" hangingPunct="1">
              <a:spcBef>
                <a:spcPct val="60000"/>
              </a:spcBef>
              <a:spcAft>
                <a:spcPts val="0"/>
              </a:spcAft>
              <a:buClr>
                <a:schemeClr val="tx1">
                  <a:shade val="95000"/>
                </a:schemeClr>
              </a:buClr>
              <a:buFont typeface="Wingdings 2"/>
              <a:buChar char=""/>
              <a:defRPr/>
            </a:pPr>
            <a:r>
              <a:rPr lang="pt-BR" sz="2600" dirty="0">
                <a:latin typeface="+mj-lt"/>
              </a:rPr>
              <a:t>Identificar os riscos relacionados com as atividades desenvolvidas nos locais a serem inspecionados</a:t>
            </a:r>
          </a:p>
          <a:p>
            <a:pPr marL="548640" indent="-411480" eaLnBrk="1" fontAlgn="auto" hangingPunct="1">
              <a:spcBef>
                <a:spcPct val="60000"/>
              </a:spcBef>
              <a:spcAft>
                <a:spcPts val="0"/>
              </a:spcAft>
              <a:buClr>
                <a:schemeClr val="tx1">
                  <a:shade val="95000"/>
                </a:schemeClr>
              </a:buClr>
              <a:buFont typeface="Wingdings 2"/>
              <a:buChar char=""/>
              <a:defRPr/>
            </a:pPr>
            <a:r>
              <a:rPr lang="pt-BR" sz="2600" dirty="0">
                <a:latin typeface="+mj-lt"/>
              </a:rPr>
              <a:t>Ler relatórios técnicos de VISAT com riscos similares</a:t>
            </a:r>
          </a:p>
          <a:p>
            <a:pPr marL="548640" indent="-411480" eaLnBrk="1" fontAlgn="auto" hangingPunct="1">
              <a:spcBef>
                <a:spcPct val="60000"/>
              </a:spcBef>
              <a:spcAft>
                <a:spcPts val="0"/>
              </a:spcAft>
              <a:buClr>
                <a:schemeClr val="tx1">
                  <a:shade val="95000"/>
                </a:schemeClr>
              </a:buClr>
              <a:buFont typeface="Wingdings 2"/>
              <a:buChar char=""/>
              <a:defRPr/>
            </a:pPr>
            <a:r>
              <a:rPr lang="pt-BR" sz="2600" dirty="0">
                <a:latin typeface="+mj-lt"/>
              </a:rPr>
              <a:t>Estudar a legislação pertinente (nacional e internacional)</a:t>
            </a:r>
          </a:p>
          <a:p>
            <a:pPr marL="548640" indent="-411480" eaLnBrk="1" fontAlgn="auto" hangingPunct="1">
              <a:spcAft>
                <a:spcPts val="0"/>
              </a:spcAft>
              <a:buClr>
                <a:schemeClr val="tx1">
                  <a:shade val="95000"/>
                </a:schemeClr>
              </a:buClr>
              <a:buFont typeface="Wingdings 2"/>
              <a:buNone/>
              <a:defRPr/>
            </a:pPr>
            <a:endParaRPr lang="pt-BR" sz="2600" dirty="0">
              <a:solidFill>
                <a:srgbClr val="FF0000"/>
              </a:solidFill>
              <a:latin typeface="+mj-lt"/>
            </a:endParaRPr>
          </a:p>
          <a:p>
            <a:pPr marL="548640" indent="-411480" eaLnBrk="1" fontAlgn="auto" hangingPunct="1">
              <a:spcAft>
                <a:spcPts val="0"/>
              </a:spcAft>
              <a:buClr>
                <a:schemeClr val="tx1">
                  <a:shade val="95000"/>
                </a:schemeClr>
              </a:buClr>
              <a:buFont typeface="Wingdings 2"/>
              <a:buChar char=""/>
              <a:defRPr/>
            </a:pPr>
            <a:endParaRPr lang="pt-BR" sz="2600" dirty="0">
              <a:solidFill>
                <a:srgbClr val="FF0000"/>
              </a:solidFill>
              <a:latin typeface="+mj-lt"/>
            </a:endParaRPr>
          </a:p>
          <a:p>
            <a:pPr marL="548640" indent="-411480" eaLnBrk="1" fontAlgn="auto" hangingPunct="1">
              <a:spcAft>
                <a:spcPts val="0"/>
              </a:spcAft>
              <a:buClr>
                <a:schemeClr val="tx1">
                  <a:shade val="95000"/>
                </a:schemeClr>
              </a:buClr>
              <a:buFontTx/>
              <a:buNone/>
              <a:defRPr/>
            </a:pPr>
            <a:endParaRPr lang="pt-BR" sz="2400" dirty="0">
              <a:latin typeface="Arial Unicode MS" pitchFamily="34" charset="-128"/>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7C164543-20D7-4005-A245-E3D582FD98A6}"/>
              </a:ext>
            </a:extLst>
          </p:cNvPr>
          <p:cNvSpPr>
            <a:spLocks noGrp="1"/>
          </p:cNvSpPr>
          <p:nvPr>
            <p:ph idx="1"/>
          </p:nvPr>
        </p:nvSpPr>
        <p:spPr/>
        <p:txBody>
          <a:bodyPr rtlCol="0">
            <a:normAutofit/>
          </a:bodyPr>
          <a:lstStyle/>
          <a:p>
            <a:pPr marL="548640" indent="-411480" eaLnBrk="1" fontAlgn="auto" hangingPunct="1">
              <a:spcBef>
                <a:spcPct val="60000"/>
              </a:spcBef>
              <a:spcAft>
                <a:spcPts val="0"/>
              </a:spcAft>
              <a:buClr>
                <a:schemeClr val="tx1">
                  <a:shade val="95000"/>
                </a:schemeClr>
              </a:buClr>
              <a:buFont typeface="Wingdings 2"/>
              <a:buChar char=""/>
              <a:defRPr/>
            </a:pPr>
            <a:r>
              <a:rPr lang="pt-BR" sz="2200" dirty="0">
                <a:latin typeface="+mj-lt"/>
              </a:rPr>
              <a:t>Discutir com o sindicato sobre condições de trabalho na empresa objeto da investigação</a:t>
            </a:r>
          </a:p>
          <a:p>
            <a:pPr marL="548640" indent="-411480" eaLnBrk="1" fontAlgn="auto" hangingPunct="1">
              <a:spcBef>
                <a:spcPct val="60000"/>
              </a:spcBef>
              <a:spcAft>
                <a:spcPts val="0"/>
              </a:spcAft>
              <a:buClr>
                <a:schemeClr val="tx1">
                  <a:shade val="95000"/>
                </a:schemeClr>
              </a:buClr>
              <a:buFont typeface="Wingdings 2"/>
              <a:buChar char=""/>
              <a:defRPr/>
            </a:pPr>
            <a:r>
              <a:rPr lang="pt-BR" sz="2200" dirty="0">
                <a:latin typeface="+mj-lt"/>
              </a:rPr>
              <a:t>Elaborar roteiro de inspeção (</a:t>
            </a:r>
            <a:r>
              <a:rPr lang="pt-BR" sz="2200" i="1" dirty="0" err="1">
                <a:latin typeface="+mj-lt"/>
              </a:rPr>
              <a:t>check-list</a:t>
            </a:r>
            <a:r>
              <a:rPr lang="pt-BR" sz="2200" dirty="0">
                <a:latin typeface="+mj-lt"/>
              </a:rPr>
              <a:t>)</a:t>
            </a:r>
          </a:p>
          <a:p>
            <a:pPr marL="548640" indent="-411480" eaLnBrk="1" fontAlgn="auto" hangingPunct="1">
              <a:spcBef>
                <a:spcPct val="60000"/>
              </a:spcBef>
              <a:spcAft>
                <a:spcPts val="0"/>
              </a:spcAft>
              <a:buClr>
                <a:schemeClr val="tx1">
                  <a:shade val="95000"/>
                </a:schemeClr>
              </a:buClr>
              <a:buFont typeface="Wingdings 2"/>
              <a:buChar char=""/>
              <a:defRPr/>
            </a:pPr>
            <a:r>
              <a:rPr lang="pt-BR" sz="2200" dirty="0">
                <a:latin typeface="+mj-lt"/>
              </a:rPr>
              <a:t>Estudar a conveniência de requerer/solicitar a participação de outros órgãos/serviços que possuem interfaces em ST: associações, secretarias da administração pública, MTE/DRT, MP, ONGs </a:t>
            </a:r>
            <a:r>
              <a:rPr lang="pt-BR" sz="2200" dirty="0" err="1">
                <a:latin typeface="+mj-lt"/>
              </a:rPr>
              <a:t>etc</a:t>
            </a:r>
            <a:endParaRPr lang="pt-BR" sz="2200" dirty="0">
              <a:latin typeface="+mj-lt"/>
            </a:endParaRPr>
          </a:p>
          <a:p>
            <a:pPr marL="548640" indent="-411480" eaLnBrk="1" fontAlgn="auto" hangingPunct="1">
              <a:spcBef>
                <a:spcPct val="60000"/>
              </a:spcBef>
              <a:spcAft>
                <a:spcPts val="0"/>
              </a:spcAft>
              <a:buClr>
                <a:schemeClr val="tx1">
                  <a:shade val="95000"/>
                </a:schemeClr>
              </a:buClr>
              <a:buFont typeface="Wingdings 2"/>
              <a:buChar char=""/>
              <a:defRPr/>
            </a:pPr>
            <a:r>
              <a:rPr lang="pt-BR" sz="2200" dirty="0">
                <a:latin typeface="+mj-lt"/>
              </a:rPr>
              <a:t>Utilizar de recursos audiovisuais na inspeção: máquinas fotográficas, filmadoras, gravadores...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tângulo 6">
            <a:extLst>
              <a:ext uri="{FF2B5EF4-FFF2-40B4-BE49-F238E27FC236}">
                <a16:creationId xmlns:a16="http://schemas.microsoft.com/office/drawing/2014/main" id="{C602FFE3-1E14-44CB-BCA9-8FA5F2A2C702}"/>
              </a:ext>
            </a:extLst>
          </p:cNvPr>
          <p:cNvSpPr/>
          <p:nvPr/>
        </p:nvSpPr>
        <p:spPr>
          <a:xfrm>
            <a:off x="500063" y="4357688"/>
            <a:ext cx="8001000" cy="642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sp>
        <p:nvSpPr>
          <p:cNvPr id="4" name="Retângulo 3">
            <a:extLst>
              <a:ext uri="{FF2B5EF4-FFF2-40B4-BE49-F238E27FC236}">
                <a16:creationId xmlns:a16="http://schemas.microsoft.com/office/drawing/2014/main" id="{2F693E20-1A4E-4FFC-86D4-1C696A193974}"/>
              </a:ext>
            </a:extLst>
          </p:cNvPr>
          <p:cNvSpPr/>
          <p:nvPr/>
        </p:nvSpPr>
        <p:spPr>
          <a:xfrm>
            <a:off x="1571625" y="2643188"/>
            <a:ext cx="6072188" cy="178593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a:p>
        </p:txBody>
      </p:sp>
      <p:sp>
        <p:nvSpPr>
          <p:cNvPr id="5" name="Seta para baixo 4">
            <a:extLst>
              <a:ext uri="{FF2B5EF4-FFF2-40B4-BE49-F238E27FC236}">
                <a16:creationId xmlns:a16="http://schemas.microsoft.com/office/drawing/2014/main" id="{73B1BDF6-39FD-48B1-A8B1-5C8B0DEC664E}"/>
              </a:ext>
            </a:extLst>
          </p:cNvPr>
          <p:cNvSpPr/>
          <p:nvPr/>
        </p:nvSpPr>
        <p:spPr>
          <a:xfrm>
            <a:off x="4357688" y="5143500"/>
            <a:ext cx="285750" cy="42862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pt-BR" dirty="0">
              <a:solidFill>
                <a:srgbClr val="FF0000"/>
              </a:solidFill>
            </a:endParaRPr>
          </a:p>
        </p:txBody>
      </p:sp>
      <p:sp>
        <p:nvSpPr>
          <p:cNvPr id="3" name="Espaço Reservado para Conteúdo 2">
            <a:extLst>
              <a:ext uri="{FF2B5EF4-FFF2-40B4-BE49-F238E27FC236}">
                <a16:creationId xmlns:a16="http://schemas.microsoft.com/office/drawing/2014/main" id="{693F434C-E08F-48FF-88E7-AC8689CD6979}"/>
              </a:ext>
            </a:extLst>
          </p:cNvPr>
          <p:cNvSpPr>
            <a:spLocks noGrp="1"/>
          </p:cNvSpPr>
          <p:nvPr>
            <p:ph idx="1"/>
          </p:nvPr>
        </p:nvSpPr>
        <p:spPr>
          <a:xfrm>
            <a:off x="457200" y="500063"/>
            <a:ext cx="8229600" cy="5808662"/>
          </a:xfrm>
        </p:spPr>
        <p:txBody>
          <a:bodyPr rtlCol="0">
            <a:normAutofit/>
          </a:bodyPr>
          <a:lstStyle/>
          <a:p>
            <a:pPr marL="548640" indent="-411480" eaLnBrk="1" fontAlgn="auto" hangingPunct="1">
              <a:spcAft>
                <a:spcPts val="0"/>
              </a:spcAft>
              <a:buClr>
                <a:schemeClr val="tx1">
                  <a:shade val="95000"/>
                </a:schemeClr>
              </a:buClr>
              <a:buFont typeface="Wingdings 2"/>
              <a:buChar char=""/>
              <a:defRPr/>
            </a:pPr>
            <a:r>
              <a:rPr lang="pt-BR" sz="2200" dirty="0">
                <a:solidFill>
                  <a:srgbClr val="FF0000"/>
                </a:solidFill>
                <a:latin typeface="+mj-lt"/>
              </a:rPr>
              <a:t>A intervenção</a:t>
            </a:r>
            <a:r>
              <a:rPr lang="pt-BR" sz="2200" dirty="0">
                <a:latin typeface="+mj-lt"/>
              </a:rPr>
              <a:t> (inspeção/fiscalização sanitária)- </a:t>
            </a:r>
          </a:p>
          <a:p>
            <a:pPr marL="548640" indent="-411480" algn="just" eaLnBrk="1" fontAlgn="auto" hangingPunct="1">
              <a:spcAft>
                <a:spcPts val="0"/>
              </a:spcAft>
              <a:buClr>
                <a:schemeClr val="tx1">
                  <a:shade val="95000"/>
                </a:schemeClr>
              </a:buClr>
              <a:buFont typeface="Wingdings 2"/>
              <a:buNone/>
              <a:defRPr/>
            </a:pPr>
            <a:r>
              <a:rPr lang="pt-BR" sz="2000" dirty="0">
                <a:latin typeface="+mj-lt"/>
              </a:rPr>
              <a:t>Considerar não só a observação direta por parte da equipe, de</a:t>
            </a:r>
          </a:p>
          <a:p>
            <a:pPr marL="548640" indent="-411480" algn="just" eaLnBrk="1" fontAlgn="auto" hangingPunct="1">
              <a:spcAft>
                <a:spcPts val="0"/>
              </a:spcAft>
              <a:buClr>
                <a:schemeClr val="tx1">
                  <a:shade val="95000"/>
                </a:schemeClr>
              </a:buClr>
              <a:buFont typeface="Wingdings 2"/>
              <a:buNone/>
              <a:defRPr/>
            </a:pPr>
            <a:r>
              <a:rPr lang="pt-BR" sz="2000" dirty="0">
                <a:latin typeface="+mj-lt"/>
              </a:rPr>
              <a:t>situações de risco à saúde como, também, as questões</a:t>
            </a:r>
          </a:p>
          <a:p>
            <a:pPr marL="548640" indent="-411480" algn="just" eaLnBrk="1" fontAlgn="auto" hangingPunct="1">
              <a:spcAft>
                <a:spcPts val="0"/>
              </a:spcAft>
              <a:buClr>
                <a:schemeClr val="tx1">
                  <a:shade val="95000"/>
                </a:schemeClr>
              </a:buClr>
              <a:buFont typeface="Wingdings 2"/>
              <a:buNone/>
              <a:defRPr/>
            </a:pPr>
            <a:r>
              <a:rPr lang="pt-BR" sz="2000" dirty="0">
                <a:latin typeface="+mj-lt"/>
              </a:rPr>
              <a:t>subjetivas referidas pelos trabalhadores na relação de sua</a:t>
            </a:r>
          </a:p>
          <a:p>
            <a:pPr marL="548640" indent="-411480" algn="just" eaLnBrk="1" fontAlgn="auto" hangingPunct="1">
              <a:spcAft>
                <a:spcPts val="0"/>
              </a:spcAft>
              <a:buClr>
                <a:schemeClr val="tx1">
                  <a:shade val="95000"/>
                </a:schemeClr>
              </a:buClr>
              <a:buFont typeface="Wingdings 2"/>
              <a:buNone/>
              <a:defRPr/>
            </a:pPr>
            <a:r>
              <a:rPr lang="pt-BR" sz="2000" dirty="0">
                <a:latin typeface="+mj-lt"/>
              </a:rPr>
              <a:t>saúde com o trabalho realizado. </a:t>
            </a:r>
          </a:p>
          <a:p>
            <a:pPr marL="457200" indent="-457200" algn="ctr" eaLnBrk="1" fontAlgn="auto" hangingPunct="1">
              <a:spcAft>
                <a:spcPts val="0"/>
              </a:spcAft>
              <a:buClr>
                <a:schemeClr val="tx1">
                  <a:shade val="95000"/>
                </a:schemeClr>
              </a:buClr>
              <a:buFont typeface="Wingdings" pitchFamily="2" charset="2"/>
              <a:buNone/>
              <a:defRPr/>
            </a:pPr>
            <a:endParaRPr lang="pt-BR" sz="2000" dirty="0">
              <a:solidFill>
                <a:srgbClr val="FFFF00"/>
              </a:solidFill>
              <a:latin typeface="+mj-lt"/>
            </a:endParaRPr>
          </a:p>
          <a:p>
            <a:pPr marL="457200" indent="-457200" algn="ctr" eaLnBrk="1" fontAlgn="auto" hangingPunct="1">
              <a:spcAft>
                <a:spcPts val="0"/>
              </a:spcAft>
              <a:buClr>
                <a:schemeClr val="tx1">
                  <a:shade val="95000"/>
                </a:schemeClr>
              </a:buClr>
              <a:buFont typeface="Wingdings" pitchFamily="2" charset="2"/>
              <a:buNone/>
              <a:defRPr/>
            </a:pPr>
            <a:r>
              <a:rPr lang="pt-BR" sz="2000" dirty="0">
                <a:solidFill>
                  <a:schemeClr val="tx1">
                    <a:lumMod val="95000"/>
                  </a:schemeClr>
                </a:solidFill>
                <a:latin typeface="+mj-lt"/>
              </a:rPr>
              <a:t>identificação / reconhecimento dos riscos</a:t>
            </a:r>
          </a:p>
          <a:p>
            <a:pPr marL="457200" indent="-457200" algn="ctr" eaLnBrk="1" fontAlgn="auto" hangingPunct="1">
              <a:spcAft>
                <a:spcPts val="0"/>
              </a:spcAft>
              <a:buClr>
                <a:schemeClr val="tx1">
                  <a:shade val="95000"/>
                </a:schemeClr>
              </a:buClr>
              <a:buFont typeface="Wingdings" pitchFamily="2" charset="2"/>
              <a:buNone/>
              <a:defRPr/>
            </a:pPr>
            <a:r>
              <a:rPr lang="pt-BR" sz="2000" dirty="0">
                <a:solidFill>
                  <a:schemeClr val="tx1">
                    <a:lumMod val="95000"/>
                  </a:schemeClr>
                </a:solidFill>
                <a:latin typeface="+mj-lt"/>
              </a:rPr>
              <a:t>à saúde do trabalhador e ao meio ambiente</a:t>
            </a:r>
          </a:p>
          <a:p>
            <a:pPr marL="457200" indent="-457200" algn="ctr" eaLnBrk="1" fontAlgn="auto" hangingPunct="1">
              <a:spcAft>
                <a:spcPts val="0"/>
              </a:spcAft>
              <a:buClr>
                <a:schemeClr val="tx1">
                  <a:shade val="95000"/>
                </a:schemeClr>
              </a:buClr>
              <a:buFont typeface="Wingdings" pitchFamily="2" charset="2"/>
              <a:buNone/>
              <a:defRPr/>
            </a:pPr>
            <a:r>
              <a:rPr lang="pt-BR" sz="2000" dirty="0">
                <a:solidFill>
                  <a:schemeClr val="tx1">
                    <a:lumMod val="95000"/>
                  </a:schemeClr>
                </a:solidFill>
                <a:latin typeface="+mj-lt"/>
              </a:rPr>
              <a:t>por</a:t>
            </a:r>
          </a:p>
          <a:p>
            <a:pPr marL="457200" indent="-457200" algn="ctr" eaLnBrk="1" fontAlgn="auto" hangingPunct="1">
              <a:spcAft>
                <a:spcPts val="0"/>
              </a:spcAft>
              <a:buClr>
                <a:schemeClr val="tx1">
                  <a:shade val="95000"/>
                </a:schemeClr>
              </a:buClr>
              <a:buFont typeface="Wingdings" pitchFamily="2" charset="2"/>
              <a:buNone/>
              <a:defRPr/>
            </a:pPr>
            <a:r>
              <a:rPr lang="pt-BR" sz="2000" dirty="0">
                <a:solidFill>
                  <a:schemeClr val="tx1">
                    <a:lumMod val="95000"/>
                  </a:schemeClr>
                </a:solidFill>
                <a:latin typeface="+mj-lt"/>
              </a:rPr>
              <a:t>setor/posto de trabalho/atividade/função</a:t>
            </a:r>
            <a:endParaRPr lang="pt-BR" sz="2000" b="1" dirty="0">
              <a:solidFill>
                <a:schemeClr val="tx1">
                  <a:lumMod val="95000"/>
                </a:schemeClr>
              </a:solidFill>
              <a:latin typeface="+mj-lt"/>
            </a:endParaRPr>
          </a:p>
          <a:p>
            <a:pPr marL="457200" indent="-457200" algn="ctr" eaLnBrk="1" fontAlgn="auto" hangingPunct="1">
              <a:spcAft>
                <a:spcPts val="0"/>
              </a:spcAft>
              <a:buClr>
                <a:schemeClr val="tx1">
                  <a:shade val="95000"/>
                </a:schemeClr>
              </a:buClr>
              <a:buFont typeface="Wingdings" pitchFamily="2" charset="2"/>
              <a:buNone/>
              <a:defRPr/>
            </a:pPr>
            <a:endParaRPr lang="pt-BR" sz="2000" i="1" dirty="0">
              <a:solidFill>
                <a:schemeClr val="tx1">
                  <a:lumMod val="95000"/>
                </a:schemeClr>
              </a:solidFill>
              <a:latin typeface="+mj-lt"/>
            </a:endParaRPr>
          </a:p>
          <a:p>
            <a:pPr marL="457200" indent="-457200" algn="ctr" eaLnBrk="1" fontAlgn="auto" hangingPunct="1">
              <a:spcAft>
                <a:spcPts val="0"/>
              </a:spcAft>
              <a:buClr>
                <a:schemeClr val="tx1">
                  <a:shade val="95000"/>
                </a:schemeClr>
              </a:buClr>
              <a:buFont typeface="Wingdings" pitchFamily="2" charset="2"/>
              <a:buNone/>
              <a:defRPr/>
            </a:pPr>
            <a:r>
              <a:rPr lang="pt-BR" sz="2000" i="1" dirty="0">
                <a:solidFill>
                  <a:schemeClr val="tx1">
                    <a:lumMod val="95000"/>
                  </a:schemeClr>
                </a:solidFill>
                <a:latin typeface="+mj-lt"/>
              </a:rPr>
              <a:t>(“fala” da empresa + “fala” do trabalhador + observação direta)</a:t>
            </a:r>
          </a:p>
          <a:p>
            <a:pPr marL="457200" indent="-457200" algn="ctr" eaLnBrk="1" fontAlgn="auto" hangingPunct="1">
              <a:spcAft>
                <a:spcPts val="0"/>
              </a:spcAft>
              <a:buClr>
                <a:schemeClr val="tx1">
                  <a:shade val="95000"/>
                </a:schemeClr>
              </a:buClr>
              <a:buFont typeface="Wingdings" pitchFamily="2" charset="2"/>
              <a:buNone/>
              <a:defRPr/>
            </a:pPr>
            <a:endParaRPr lang="pt-BR" sz="2000" i="1" dirty="0">
              <a:solidFill>
                <a:schemeClr val="tx1">
                  <a:lumMod val="95000"/>
                </a:schemeClr>
              </a:solidFill>
              <a:latin typeface="+mj-lt"/>
            </a:endParaRPr>
          </a:p>
          <a:p>
            <a:pPr marL="457200" indent="-457200" algn="ctr" eaLnBrk="1" fontAlgn="auto" hangingPunct="1">
              <a:spcAft>
                <a:spcPts val="0"/>
              </a:spcAft>
              <a:buClr>
                <a:schemeClr val="tx1">
                  <a:shade val="95000"/>
                </a:schemeClr>
              </a:buClr>
              <a:buFont typeface="Wingdings" pitchFamily="2" charset="2"/>
              <a:buNone/>
              <a:defRPr/>
            </a:pPr>
            <a:endParaRPr lang="pt-BR" sz="2000" i="1" dirty="0">
              <a:solidFill>
                <a:schemeClr val="tx1">
                  <a:lumMod val="95000"/>
                </a:schemeClr>
              </a:solidFill>
              <a:latin typeface="+mj-lt"/>
            </a:endParaRPr>
          </a:p>
          <a:p>
            <a:pPr marL="457200" indent="-457200" algn="ctr" eaLnBrk="1" fontAlgn="auto" hangingPunct="1">
              <a:spcAft>
                <a:spcPts val="0"/>
              </a:spcAft>
              <a:buClr>
                <a:schemeClr val="tx1">
                  <a:shade val="95000"/>
                </a:schemeClr>
              </a:buClr>
              <a:buFont typeface="Wingdings 2"/>
              <a:buNone/>
              <a:defRPr/>
            </a:pPr>
            <a:r>
              <a:rPr lang="pt-BR" sz="2000" dirty="0">
                <a:solidFill>
                  <a:schemeClr val="tx1">
                    <a:lumMod val="95000"/>
                  </a:schemeClr>
                </a:solidFill>
                <a:latin typeface="+mj-lt"/>
              </a:rPr>
              <a:t>INTERVENÇÃO NOS PROBLEMAS SANITÁRIOS</a:t>
            </a:r>
          </a:p>
          <a:p>
            <a:pPr marL="457200" indent="-457200" algn="ctr" eaLnBrk="1" fontAlgn="auto" hangingPunct="1">
              <a:spcAft>
                <a:spcPts val="0"/>
              </a:spcAft>
              <a:buClr>
                <a:schemeClr val="tx1">
                  <a:shade val="95000"/>
                </a:schemeClr>
              </a:buClr>
              <a:buFont typeface="Wingdings" pitchFamily="2" charset="2"/>
              <a:buNone/>
              <a:defRPr/>
            </a:pPr>
            <a:endParaRPr lang="pt-BR" sz="2000" i="1" dirty="0">
              <a:solidFill>
                <a:schemeClr val="tx1">
                  <a:lumMod val="95000"/>
                </a:schemeClr>
              </a:solidFill>
              <a:latin typeface="+mj-lt"/>
            </a:endParaRPr>
          </a:p>
          <a:p>
            <a:pPr marL="548640" indent="-411480" eaLnBrk="1" fontAlgn="auto" hangingPunct="1">
              <a:spcAft>
                <a:spcPts val="0"/>
              </a:spcAft>
              <a:buClr>
                <a:schemeClr val="tx1">
                  <a:shade val="95000"/>
                </a:schemeClr>
              </a:buClr>
              <a:buFont typeface="Wingdings 2"/>
              <a:buChar char=""/>
              <a:defRPr/>
            </a:pPr>
            <a:endParaRPr lang="pt-BR" dirty="0">
              <a:solidFill>
                <a:schemeClr val="tx1">
                  <a:lumMod val="95000"/>
                </a:schemeClr>
              </a:solidFill>
              <a:latin typeface="+mj-l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ítulo 1">
            <a:extLst>
              <a:ext uri="{FF2B5EF4-FFF2-40B4-BE49-F238E27FC236}">
                <a16:creationId xmlns:a16="http://schemas.microsoft.com/office/drawing/2014/main" id="{47CDED9E-10C1-4476-845A-C23D468F4D6F}"/>
              </a:ext>
            </a:extLst>
          </p:cNvPr>
          <p:cNvSpPr>
            <a:spLocks noGrp="1"/>
          </p:cNvSpPr>
          <p:nvPr>
            <p:ph type="title"/>
          </p:nvPr>
        </p:nvSpPr>
        <p:spPr/>
        <p:txBody>
          <a:bodyPr/>
          <a:lstStyle/>
          <a:p>
            <a:pPr eaLnBrk="1" hangingPunct="1"/>
            <a:r>
              <a:rPr lang="pt-BR" altLang="pt-BR" sz="2200">
                <a:solidFill>
                  <a:srgbClr val="FF0000"/>
                </a:solidFill>
              </a:rPr>
              <a:t>INSPEÇÃO SANITÁRIA NOS LOCAIS DE TRABALHO</a:t>
            </a:r>
          </a:p>
        </p:txBody>
      </p:sp>
      <p:sp>
        <p:nvSpPr>
          <p:cNvPr id="3" name="Espaço Reservado para Conteúdo 2">
            <a:extLst>
              <a:ext uri="{FF2B5EF4-FFF2-40B4-BE49-F238E27FC236}">
                <a16:creationId xmlns:a16="http://schemas.microsoft.com/office/drawing/2014/main" id="{A9C43F7B-E9B0-4EBD-A30F-3EDABE2F43CD}"/>
              </a:ext>
            </a:extLst>
          </p:cNvPr>
          <p:cNvSpPr>
            <a:spLocks noGrp="1"/>
          </p:cNvSpPr>
          <p:nvPr>
            <p:ph idx="1"/>
          </p:nvPr>
        </p:nvSpPr>
        <p:spPr>
          <a:xfrm>
            <a:off x="457200" y="1357313"/>
            <a:ext cx="8229600" cy="4951412"/>
          </a:xfrm>
        </p:spPr>
        <p:txBody>
          <a:bodyPr rtlCol="0">
            <a:noAutofit/>
          </a:bodyPr>
          <a:lstStyle/>
          <a:p>
            <a:pPr marL="457200" indent="-457200" algn="ctr" eaLnBrk="1" fontAlgn="auto" hangingPunct="1">
              <a:spcAft>
                <a:spcPct val="100000"/>
              </a:spcAft>
              <a:buClr>
                <a:schemeClr val="tx1">
                  <a:shade val="95000"/>
                </a:schemeClr>
              </a:buClr>
              <a:buFontTx/>
              <a:buChar char="-"/>
              <a:defRPr/>
            </a:pPr>
            <a:r>
              <a:rPr lang="pt-BR" sz="2200" dirty="0">
                <a:latin typeface="+mj-lt"/>
              </a:rPr>
              <a:t>identificação e reconhecimento dos riscos por setor/posto de trabalho/atividade/função –</a:t>
            </a:r>
          </a:p>
          <a:p>
            <a:pPr marL="457200" indent="-457200" algn="just" eaLnBrk="1" fontAlgn="auto" hangingPunct="1">
              <a:spcAft>
                <a:spcPct val="30000"/>
              </a:spcAft>
              <a:buClr>
                <a:schemeClr val="tx1">
                  <a:shade val="95000"/>
                </a:schemeClr>
              </a:buClr>
              <a:buFont typeface="Wingdings 2"/>
              <a:buNone/>
              <a:defRPr/>
            </a:pPr>
            <a:r>
              <a:rPr lang="pt-BR" sz="2200" u="sng" dirty="0">
                <a:latin typeface="+mj-lt"/>
              </a:rPr>
              <a:t> físicos</a:t>
            </a:r>
            <a:r>
              <a:rPr lang="pt-BR" sz="2200" dirty="0">
                <a:latin typeface="+mj-lt"/>
              </a:rPr>
              <a:t> - temperatura, umidade, ventilação, ruído, vibração, radiação, iluminação, pressão</a:t>
            </a:r>
          </a:p>
          <a:p>
            <a:pPr marL="457200" indent="-457200" algn="just" eaLnBrk="1" fontAlgn="auto" hangingPunct="1">
              <a:spcAft>
                <a:spcPct val="30000"/>
              </a:spcAft>
              <a:buClr>
                <a:schemeClr val="tx1">
                  <a:shade val="95000"/>
                </a:schemeClr>
              </a:buClr>
              <a:buFont typeface="Wingdings 2"/>
              <a:buNone/>
              <a:defRPr/>
            </a:pPr>
            <a:endParaRPr lang="pt-BR" sz="2200" dirty="0">
              <a:latin typeface="+mj-lt"/>
            </a:endParaRPr>
          </a:p>
          <a:p>
            <a:pPr marL="457200" indent="-457200" algn="just" eaLnBrk="1" fontAlgn="auto" hangingPunct="1">
              <a:spcAft>
                <a:spcPct val="30000"/>
              </a:spcAft>
              <a:buClr>
                <a:schemeClr val="tx1">
                  <a:shade val="95000"/>
                </a:schemeClr>
              </a:buClr>
              <a:buFont typeface="Wingdings 2"/>
              <a:buNone/>
              <a:defRPr/>
            </a:pPr>
            <a:r>
              <a:rPr lang="pt-BR" sz="2200" dirty="0">
                <a:latin typeface="+mj-lt"/>
              </a:rPr>
              <a:t> </a:t>
            </a:r>
            <a:r>
              <a:rPr lang="pt-BR" sz="2200" u="sng" dirty="0">
                <a:latin typeface="+mj-lt"/>
              </a:rPr>
              <a:t>químicos</a:t>
            </a:r>
            <a:r>
              <a:rPr lang="pt-BR" sz="2200" dirty="0">
                <a:latin typeface="+mj-lt"/>
              </a:rPr>
              <a:t> - solventes, poeiras, agrotóxicos, metais pesados, outros produtos tóxicos</a:t>
            </a:r>
          </a:p>
          <a:p>
            <a:pPr marL="457200" indent="-457200" algn="just" eaLnBrk="1" fontAlgn="auto" hangingPunct="1">
              <a:spcAft>
                <a:spcPct val="30000"/>
              </a:spcAft>
              <a:buClr>
                <a:schemeClr val="tx1">
                  <a:shade val="95000"/>
                </a:schemeClr>
              </a:buClr>
              <a:buFont typeface="Wingdings 2"/>
              <a:buNone/>
              <a:defRPr/>
            </a:pPr>
            <a:endParaRPr lang="pt-BR" sz="2200" dirty="0">
              <a:latin typeface="+mj-lt"/>
            </a:endParaRPr>
          </a:p>
          <a:p>
            <a:pPr marL="457200" indent="-457200" algn="just" eaLnBrk="1" fontAlgn="auto" hangingPunct="1">
              <a:spcAft>
                <a:spcPct val="30000"/>
              </a:spcAft>
              <a:buClr>
                <a:schemeClr val="tx1">
                  <a:shade val="95000"/>
                </a:schemeClr>
              </a:buClr>
              <a:buFont typeface="Wingdings 2"/>
              <a:buNone/>
              <a:defRPr/>
            </a:pPr>
            <a:r>
              <a:rPr lang="pt-BR" sz="2200" dirty="0">
                <a:latin typeface="+mj-lt"/>
              </a:rPr>
              <a:t> </a:t>
            </a:r>
            <a:r>
              <a:rPr lang="pt-BR" sz="2200" u="sng" dirty="0">
                <a:latin typeface="+mj-lt"/>
              </a:rPr>
              <a:t>biológicos</a:t>
            </a:r>
            <a:r>
              <a:rPr lang="pt-BR" sz="2200" dirty="0">
                <a:latin typeface="+mj-lt"/>
              </a:rPr>
              <a:t> - bactérias, vírus, fungos, parasitas, protozoários, animais peçonhentos, artrópodes,  roedores</a:t>
            </a:r>
          </a:p>
          <a:p>
            <a:pPr marL="457200" indent="-457200" eaLnBrk="1" fontAlgn="auto" hangingPunct="1">
              <a:spcAft>
                <a:spcPct val="30000"/>
              </a:spcAft>
              <a:buClr>
                <a:schemeClr val="tx1">
                  <a:shade val="95000"/>
                </a:schemeClr>
              </a:buClr>
              <a:buFont typeface="Wingdings 2"/>
              <a:buChar char=""/>
              <a:defRPr/>
            </a:pPr>
            <a:endParaRPr lang="pt-BR" sz="2200" b="1" dirty="0">
              <a:solidFill>
                <a:srgbClr val="FFFF00"/>
              </a:solidFill>
              <a:latin typeface="+mj-l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ítulo 1">
            <a:extLst>
              <a:ext uri="{FF2B5EF4-FFF2-40B4-BE49-F238E27FC236}">
                <a16:creationId xmlns:a16="http://schemas.microsoft.com/office/drawing/2014/main" id="{B25E52ED-F74A-4FE0-A876-9B90337D407F}"/>
              </a:ext>
            </a:extLst>
          </p:cNvPr>
          <p:cNvSpPr>
            <a:spLocks noGrp="1"/>
          </p:cNvSpPr>
          <p:nvPr>
            <p:ph type="title"/>
          </p:nvPr>
        </p:nvSpPr>
        <p:spPr/>
        <p:txBody>
          <a:bodyPr/>
          <a:lstStyle/>
          <a:p>
            <a:pPr eaLnBrk="1" hangingPunct="1"/>
            <a:r>
              <a:rPr lang="pt-BR" altLang="pt-BR" sz="2800">
                <a:solidFill>
                  <a:srgbClr val="0070C0"/>
                </a:solidFill>
              </a:rPr>
              <a:t>O QUE É SAÚDE?</a:t>
            </a:r>
          </a:p>
        </p:txBody>
      </p:sp>
      <p:sp>
        <p:nvSpPr>
          <p:cNvPr id="3" name="Espaço Reservado para Conteúdo 2">
            <a:extLst>
              <a:ext uri="{FF2B5EF4-FFF2-40B4-BE49-F238E27FC236}">
                <a16:creationId xmlns:a16="http://schemas.microsoft.com/office/drawing/2014/main" id="{0C84EBBE-9C52-43E2-BCC3-89941BAF4484}"/>
              </a:ext>
            </a:extLst>
          </p:cNvPr>
          <p:cNvSpPr>
            <a:spLocks noGrp="1"/>
          </p:cNvSpPr>
          <p:nvPr>
            <p:ph idx="1"/>
          </p:nvPr>
        </p:nvSpPr>
        <p:spPr/>
        <p:txBody>
          <a:bodyPr rtlCol="0">
            <a:normAutofit fontScale="92500" lnSpcReduction="20000"/>
          </a:bodyPr>
          <a:lstStyle/>
          <a:p>
            <a:pPr marL="548640" indent="-411480" eaLnBrk="1" fontAlgn="auto" hangingPunct="1">
              <a:lnSpc>
                <a:spcPct val="80000"/>
              </a:lnSpc>
              <a:spcAft>
                <a:spcPts val="0"/>
              </a:spcAft>
              <a:buClr>
                <a:schemeClr val="tx1">
                  <a:shade val="95000"/>
                </a:schemeClr>
              </a:buClr>
              <a:buFont typeface="Wingdings 2"/>
              <a:buChar char=""/>
              <a:defRPr/>
            </a:pPr>
            <a:endParaRPr lang="pt-BR" b="1" dirty="0">
              <a:solidFill>
                <a:srgbClr val="FFFF00"/>
              </a:solidFill>
              <a:latin typeface="Verdana" pitchFamily="34" charset="0"/>
              <a:ea typeface="Arial Unicode MS" pitchFamily="34" charset="-128"/>
              <a:cs typeface="Arial Unicode MS" pitchFamily="34" charset="-128"/>
            </a:endParaRPr>
          </a:p>
          <a:p>
            <a:pPr marL="548640" indent="-411480" eaLnBrk="1" fontAlgn="auto" hangingPunct="1">
              <a:lnSpc>
                <a:spcPct val="80000"/>
              </a:lnSpc>
              <a:spcAft>
                <a:spcPts val="0"/>
              </a:spcAft>
              <a:buClr>
                <a:schemeClr val="tx1">
                  <a:shade val="95000"/>
                </a:schemeClr>
              </a:buClr>
              <a:buFont typeface="Wingdings 2"/>
              <a:buNone/>
              <a:defRPr/>
            </a:pPr>
            <a:r>
              <a:rPr lang="pt-BR" sz="2400" b="1" dirty="0">
                <a:solidFill>
                  <a:srgbClr val="0070C0"/>
                </a:solidFill>
                <a:latin typeface="+mj-lt"/>
                <a:ea typeface="Arial Unicode MS" pitchFamily="34" charset="-128"/>
                <a:cs typeface="Arial Unicode MS" pitchFamily="34" charset="-128"/>
              </a:rPr>
              <a:t>ALGUNS FATORES DETERMINANTES/CONDICIONANTES</a:t>
            </a:r>
          </a:p>
          <a:p>
            <a:pPr marL="548640" indent="-411480" eaLnBrk="1" fontAlgn="auto" hangingPunct="1">
              <a:lnSpc>
                <a:spcPct val="80000"/>
              </a:lnSpc>
              <a:spcAft>
                <a:spcPts val="0"/>
              </a:spcAft>
              <a:buClr>
                <a:schemeClr val="tx1">
                  <a:shade val="95000"/>
                </a:schemeClr>
              </a:buClr>
              <a:buFont typeface="Wingdings 2"/>
              <a:buChar char=""/>
              <a:defRPr/>
            </a:pPr>
            <a:endParaRPr lang="pt-BR" sz="2400" b="1" dirty="0">
              <a:solidFill>
                <a:srgbClr val="FFFF00"/>
              </a:solidFill>
              <a:latin typeface="Verdana" pitchFamily="34" charset="0"/>
              <a:ea typeface="Arial Unicode MS" pitchFamily="34" charset="-128"/>
              <a:cs typeface="Arial Unicode MS" pitchFamily="34" charset="-128"/>
            </a:endParaRPr>
          </a:p>
          <a:p>
            <a:pPr marL="548640" indent="-411480" algn="just" eaLnBrk="1" fontAlgn="auto" hangingPunct="1">
              <a:lnSpc>
                <a:spcPct val="80000"/>
              </a:lnSpc>
              <a:spcAft>
                <a:spcPts val="0"/>
              </a:spcAft>
              <a:buClr>
                <a:schemeClr val="tx1">
                  <a:shade val="95000"/>
                </a:schemeClr>
              </a:buClr>
              <a:buFont typeface="Wingdings 2"/>
              <a:buChar char=""/>
              <a:defRPr/>
            </a:pPr>
            <a:r>
              <a:rPr lang="pt-BR" b="1" dirty="0">
                <a:solidFill>
                  <a:srgbClr val="FFFF00"/>
                </a:solidFill>
                <a:latin typeface="Verdana" pitchFamily="34" charset="0"/>
                <a:ea typeface="Arial Unicode MS" pitchFamily="34" charset="-128"/>
                <a:cs typeface="Arial Unicode MS" pitchFamily="34" charset="-128"/>
              </a:rPr>
              <a:t> </a:t>
            </a:r>
            <a:r>
              <a:rPr lang="pt-BR" sz="2600" dirty="0">
                <a:latin typeface="+mj-lt"/>
                <a:ea typeface="Arial Unicode MS" pitchFamily="34" charset="-128"/>
                <a:cs typeface="Arial Unicode MS" pitchFamily="34" charset="-128"/>
              </a:rPr>
              <a:t>Alimentação</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Moradia</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Saneamento básico</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Meio ambiente</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Trabalho</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Renda</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Educação</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Transporte</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Lazer</a:t>
            </a:r>
          </a:p>
          <a:p>
            <a:pPr marL="548640" indent="-411480" algn="just" eaLnBrk="1" fontAlgn="auto" hangingPunct="1">
              <a:lnSpc>
                <a:spcPct val="80000"/>
              </a:lnSpc>
              <a:spcAft>
                <a:spcPts val="0"/>
              </a:spcAft>
              <a:buClr>
                <a:schemeClr val="tx1">
                  <a:shade val="95000"/>
                </a:schemeClr>
              </a:buClr>
              <a:buFont typeface="Wingdings 2"/>
              <a:buChar char=""/>
              <a:defRPr/>
            </a:pPr>
            <a:r>
              <a:rPr lang="pt-BR" sz="2600" dirty="0">
                <a:latin typeface="+mj-lt"/>
                <a:ea typeface="Arial Unicode MS" pitchFamily="34" charset="-128"/>
                <a:cs typeface="Arial Unicode MS" pitchFamily="34" charset="-128"/>
              </a:rPr>
              <a:t> Acesso aos bens e serv</a:t>
            </a:r>
            <a:r>
              <a:rPr lang="pt-BR" dirty="0">
                <a:latin typeface="+mj-lt"/>
                <a:ea typeface="Arial Unicode MS" pitchFamily="34" charset="-128"/>
                <a:cs typeface="Arial Unicode MS" pitchFamily="34" charset="-128"/>
              </a:rPr>
              <a:t>iços essenciais</a:t>
            </a:r>
          </a:p>
          <a:p>
            <a:pPr marL="548640" indent="-411480" algn="r" eaLnBrk="1" fontAlgn="auto" hangingPunct="1">
              <a:lnSpc>
                <a:spcPct val="80000"/>
              </a:lnSpc>
              <a:spcAft>
                <a:spcPts val="0"/>
              </a:spcAft>
              <a:buClr>
                <a:schemeClr val="tx1">
                  <a:shade val="95000"/>
                </a:schemeClr>
              </a:buClr>
              <a:buFont typeface="Wingdings 2"/>
              <a:buChar char=""/>
              <a:defRPr/>
            </a:pPr>
            <a:endParaRPr lang="pt-BR" sz="2400" b="1" dirty="0">
              <a:latin typeface="Verdana" pitchFamily="34" charset="0"/>
              <a:ea typeface="Arial Unicode MS" pitchFamily="34" charset="-128"/>
              <a:cs typeface="Arial Unicode MS" pitchFamily="34" charset="-128"/>
            </a:endParaRPr>
          </a:p>
          <a:p>
            <a:pPr marL="548640" indent="-411480" algn="r" eaLnBrk="1" fontAlgn="auto" hangingPunct="1">
              <a:lnSpc>
                <a:spcPct val="80000"/>
              </a:lnSpc>
              <a:spcAft>
                <a:spcPts val="0"/>
              </a:spcAft>
              <a:buClr>
                <a:schemeClr val="tx1">
                  <a:shade val="95000"/>
                </a:schemeClr>
              </a:buClr>
              <a:buFont typeface="Wingdings 2"/>
              <a:buChar char=""/>
              <a:defRPr/>
            </a:pPr>
            <a:r>
              <a:rPr lang="pt-BR" sz="2000" dirty="0">
                <a:latin typeface="Verdana" pitchFamily="34" charset="0"/>
                <a:ea typeface="Arial Unicode MS" pitchFamily="34" charset="-128"/>
                <a:cs typeface="Arial Unicode MS" pitchFamily="34" charset="-128"/>
              </a:rPr>
              <a:t>(LOS: Lei 8080/90)</a:t>
            </a:r>
          </a:p>
          <a:p>
            <a:pPr marL="548640" indent="-411480" eaLnBrk="1" fontAlgn="auto" hangingPunct="1">
              <a:spcAft>
                <a:spcPts val="0"/>
              </a:spcAft>
              <a:buClr>
                <a:schemeClr val="tx1">
                  <a:shade val="95000"/>
                </a:schemeClr>
              </a:buClr>
              <a:buFont typeface="Wingdings 2"/>
              <a:buChar char=""/>
              <a:defRPr/>
            </a:pPr>
            <a:endParaRPr lang="pt-B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ítulo 1">
            <a:extLst>
              <a:ext uri="{FF2B5EF4-FFF2-40B4-BE49-F238E27FC236}">
                <a16:creationId xmlns:a16="http://schemas.microsoft.com/office/drawing/2014/main" id="{78938E2D-661A-44BD-B192-8D701F7A63A9}"/>
              </a:ext>
            </a:extLst>
          </p:cNvPr>
          <p:cNvSpPr>
            <a:spLocks noGrp="1"/>
          </p:cNvSpPr>
          <p:nvPr>
            <p:ph type="title"/>
          </p:nvPr>
        </p:nvSpPr>
        <p:spPr/>
        <p:txBody>
          <a:bodyPr/>
          <a:lstStyle/>
          <a:p>
            <a:pPr eaLnBrk="1" hangingPunct="1"/>
            <a:r>
              <a:rPr lang="pt-BR" altLang="pt-BR" sz="2200">
                <a:solidFill>
                  <a:srgbClr val="FF0000"/>
                </a:solidFill>
              </a:rPr>
              <a:t>INSPEÇÃO SANITÁRIA NOS LOCAIS DE TRABALHO</a:t>
            </a:r>
            <a:endParaRPr lang="pt-BR" altLang="pt-BR" sz="2200"/>
          </a:p>
        </p:txBody>
      </p:sp>
      <p:sp>
        <p:nvSpPr>
          <p:cNvPr id="3" name="Espaço Reservado para Conteúdo 2">
            <a:extLst>
              <a:ext uri="{FF2B5EF4-FFF2-40B4-BE49-F238E27FC236}">
                <a16:creationId xmlns:a16="http://schemas.microsoft.com/office/drawing/2014/main" id="{13FA3200-3019-40B6-8F38-D11B97BEE3B1}"/>
              </a:ext>
            </a:extLst>
          </p:cNvPr>
          <p:cNvSpPr>
            <a:spLocks noGrp="1"/>
          </p:cNvSpPr>
          <p:nvPr>
            <p:ph idx="1"/>
          </p:nvPr>
        </p:nvSpPr>
        <p:spPr/>
        <p:txBody>
          <a:bodyPr rtlCol="0">
            <a:normAutofit fontScale="70000" lnSpcReduction="20000"/>
          </a:bodyPr>
          <a:lstStyle/>
          <a:p>
            <a:pPr marL="457200" indent="-457200" algn="ctr" eaLnBrk="1" fontAlgn="auto" hangingPunct="1">
              <a:spcAft>
                <a:spcPct val="100000"/>
              </a:spcAft>
              <a:buClr>
                <a:schemeClr val="tx1">
                  <a:shade val="95000"/>
                </a:schemeClr>
              </a:buClr>
              <a:buFont typeface="Wingdings" pitchFamily="2" charset="2"/>
              <a:buNone/>
              <a:defRPr/>
            </a:pPr>
            <a:r>
              <a:rPr lang="pt-BR" dirty="0">
                <a:latin typeface="+mj-lt"/>
              </a:rPr>
              <a:t>identificação e reconhecimento dos riscos- </a:t>
            </a:r>
          </a:p>
          <a:p>
            <a:pPr marL="457200" indent="-457200" eaLnBrk="1" fontAlgn="auto" hangingPunct="1">
              <a:spcAft>
                <a:spcPct val="30000"/>
              </a:spcAft>
              <a:buClr>
                <a:schemeClr val="tx1">
                  <a:shade val="95000"/>
                </a:schemeClr>
              </a:buClr>
              <a:buFont typeface="Wingdings 2"/>
              <a:buChar char=""/>
              <a:defRPr/>
            </a:pPr>
            <a:endParaRPr lang="pt-BR" u="sng" dirty="0">
              <a:latin typeface="+mj-lt"/>
            </a:endParaRPr>
          </a:p>
          <a:p>
            <a:pPr marL="457200" indent="-457200" eaLnBrk="1" fontAlgn="auto" hangingPunct="1">
              <a:spcAft>
                <a:spcPct val="30000"/>
              </a:spcAft>
              <a:buClr>
                <a:schemeClr val="tx1">
                  <a:shade val="95000"/>
                </a:schemeClr>
              </a:buClr>
              <a:buFont typeface="Wingdings 2"/>
              <a:buNone/>
              <a:defRPr/>
            </a:pPr>
            <a:r>
              <a:rPr lang="pt-BR" u="sng" dirty="0">
                <a:latin typeface="+mj-lt"/>
              </a:rPr>
              <a:t>decorrentes da organização do trabalho</a:t>
            </a:r>
            <a:r>
              <a:rPr lang="pt-BR" dirty="0">
                <a:latin typeface="+mj-lt"/>
              </a:rPr>
              <a:t> - esforço físico, postura inadequada, movimento repetitivo, ritmo, monotonia, outras situações causadoras de estresse físico ou psíquico </a:t>
            </a:r>
          </a:p>
          <a:p>
            <a:pPr marL="457200" indent="-457200" eaLnBrk="1" fontAlgn="auto" hangingPunct="1">
              <a:spcAft>
                <a:spcPct val="30000"/>
              </a:spcAft>
              <a:buClr>
                <a:schemeClr val="tx1">
                  <a:shade val="95000"/>
                </a:schemeClr>
              </a:buClr>
              <a:buFont typeface="Wingdings 2"/>
              <a:buChar char=""/>
              <a:defRPr/>
            </a:pPr>
            <a:endParaRPr lang="pt-BR" dirty="0">
              <a:latin typeface="+mj-lt"/>
            </a:endParaRPr>
          </a:p>
          <a:p>
            <a:pPr marL="457200" indent="-457200" eaLnBrk="1" fontAlgn="auto" hangingPunct="1">
              <a:spcAft>
                <a:spcPct val="30000"/>
              </a:spcAft>
              <a:buClr>
                <a:schemeClr val="tx1">
                  <a:shade val="95000"/>
                </a:schemeClr>
              </a:buClr>
              <a:buFont typeface="Wingdings 2"/>
              <a:buNone/>
              <a:defRPr/>
            </a:pPr>
            <a:r>
              <a:rPr lang="pt-BR" u="sng" dirty="0">
                <a:latin typeface="+mj-lt"/>
              </a:rPr>
              <a:t>de acidentes</a:t>
            </a:r>
            <a:r>
              <a:rPr lang="pt-BR" dirty="0">
                <a:latin typeface="+mj-lt"/>
              </a:rPr>
              <a:t> - sinalização e equipamentos de segurança, manutenção preventiva, instalações elétricas, probabilidade de incêndio, explosão, corrosão, arranjo físico inadequado, máquinas e equipamentos sem proteção, ferramentas inadequadas ou defeituosas, trabalho em altura</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ítulo 1">
            <a:extLst>
              <a:ext uri="{FF2B5EF4-FFF2-40B4-BE49-F238E27FC236}">
                <a16:creationId xmlns:a16="http://schemas.microsoft.com/office/drawing/2014/main" id="{7F3B4DD7-C4B1-4A1F-B1EB-16D1CC7B29FC}"/>
              </a:ext>
            </a:extLst>
          </p:cNvPr>
          <p:cNvSpPr>
            <a:spLocks noGrp="1"/>
          </p:cNvSpPr>
          <p:nvPr>
            <p:ph type="title"/>
          </p:nvPr>
        </p:nvSpPr>
        <p:spPr/>
        <p:txBody>
          <a:bodyPr/>
          <a:lstStyle/>
          <a:p>
            <a:pPr eaLnBrk="1" hangingPunct="1"/>
            <a:r>
              <a:rPr lang="pt-BR" altLang="pt-BR" sz="2200">
                <a:solidFill>
                  <a:srgbClr val="FF0000"/>
                </a:solidFill>
              </a:rPr>
              <a:t>INSPEÇÃO SANITÁRIA NOS LOCAIS DE TRABALHO</a:t>
            </a:r>
            <a:endParaRPr lang="pt-BR" altLang="pt-BR" sz="2200"/>
          </a:p>
        </p:txBody>
      </p:sp>
      <p:sp>
        <p:nvSpPr>
          <p:cNvPr id="3" name="Espaço Reservado para Conteúdo 2">
            <a:extLst>
              <a:ext uri="{FF2B5EF4-FFF2-40B4-BE49-F238E27FC236}">
                <a16:creationId xmlns:a16="http://schemas.microsoft.com/office/drawing/2014/main" id="{B7F5F08D-8A13-4784-9F3A-33AB618D48FC}"/>
              </a:ext>
            </a:extLst>
          </p:cNvPr>
          <p:cNvSpPr>
            <a:spLocks noGrp="1"/>
          </p:cNvSpPr>
          <p:nvPr>
            <p:ph idx="1"/>
          </p:nvPr>
        </p:nvSpPr>
        <p:spPr/>
        <p:txBody>
          <a:bodyPr rtlCol="0">
            <a:noAutofit/>
          </a:bodyPr>
          <a:lstStyle/>
          <a:p>
            <a:pPr marL="457200" indent="-457200" algn="ctr" eaLnBrk="1" fontAlgn="auto" hangingPunct="1">
              <a:spcAft>
                <a:spcPct val="100000"/>
              </a:spcAft>
              <a:buClr>
                <a:schemeClr val="tx1">
                  <a:shade val="95000"/>
                </a:schemeClr>
              </a:buClr>
              <a:buFont typeface="Wingdings" pitchFamily="2" charset="2"/>
              <a:buNone/>
              <a:defRPr/>
            </a:pPr>
            <a:r>
              <a:rPr lang="pt-BR" sz="2200" dirty="0">
                <a:latin typeface="+mj-lt"/>
              </a:rPr>
              <a:t>- identificação e reconhecimento dos riscos-</a:t>
            </a:r>
            <a:r>
              <a:rPr lang="pt-BR" sz="2200" b="1" dirty="0">
                <a:latin typeface="+mj-lt"/>
              </a:rPr>
              <a:t> </a:t>
            </a:r>
          </a:p>
          <a:p>
            <a:pPr marL="457200" indent="-457200" algn="ctr" eaLnBrk="1" fontAlgn="auto" hangingPunct="1">
              <a:spcAft>
                <a:spcPts val="0"/>
              </a:spcAft>
              <a:buClr>
                <a:schemeClr val="tx1">
                  <a:shade val="95000"/>
                </a:schemeClr>
              </a:buClr>
              <a:buFont typeface="Wingdings 2"/>
              <a:buNone/>
              <a:defRPr/>
            </a:pPr>
            <a:r>
              <a:rPr lang="pt-BR" sz="2200" dirty="0">
                <a:latin typeface="+mj-lt"/>
              </a:rPr>
              <a:t>observar medidas de controle adotadas: </a:t>
            </a:r>
          </a:p>
          <a:p>
            <a:pPr marL="457200" indent="-457200" algn="ctr" eaLnBrk="1" fontAlgn="auto" hangingPunct="1">
              <a:spcAft>
                <a:spcPts val="0"/>
              </a:spcAft>
              <a:buClr>
                <a:schemeClr val="tx1">
                  <a:shade val="95000"/>
                </a:schemeClr>
              </a:buClr>
              <a:buFont typeface="Wingdings 2"/>
              <a:buChar char=""/>
              <a:defRPr/>
            </a:pPr>
            <a:endParaRPr lang="pt-BR" sz="2200" dirty="0">
              <a:latin typeface="+mj-lt"/>
            </a:endParaRPr>
          </a:p>
          <a:p>
            <a:pPr marL="457200" indent="-457200" algn="ctr" eaLnBrk="1" fontAlgn="auto" hangingPunct="1">
              <a:spcAft>
                <a:spcPts val="0"/>
              </a:spcAft>
              <a:buClr>
                <a:schemeClr val="tx1">
                  <a:shade val="95000"/>
                </a:schemeClr>
              </a:buClr>
              <a:buFont typeface="Wingdings 2"/>
              <a:buNone/>
              <a:defRPr/>
            </a:pPr>
            <a:r>
              <a:rPr lang="pt-BR" sz="2200" dirty="0">
                <a:latin typeface="+mj-lt"/>
              </a:rPr>
              <a:t>EPC- Equipamento de Proteção Coletiva/edificação</a:t>
            </a:r>
          </a:p>
          <a:p>
            <a:pPr marL="457200" indent="-457200" algn="ctr" eaLnBrk="1" fontAlgn="auto" hangingPunct="1">
              <a:spcAft>
                <a:spcPts val="0"/>
              </a:spcAft>
              <a:buClr>
                <a:schemeClr val="tx1">
                  <a:shade val="95000"/>
                </a:schemeClr>
              </a:buClr>
              <a:buFont typeface="Wingdings 2"/>
              <a:buChar char=""/>
              <a:defRPr/>
            </a:pPr>
            <a:endParaRPr lang="pt-BR" sz="2200" dirty="0">
              <a:latin typeface="+mj-lt"/>
            </a:endParaRPr>
          </a:p>
          <a:p>
            <a:pPr marL="457200" indent="-457200" algn="ctr" eaLnBrk="1" fontAlgn="auto" hangingPunct="1">
              <a:spcAft>
                <a:spcPts val="0"/>
              </a:spcAft>
              <a:buClr>
                <a:schemeClr val="tx1">
                  <a:shade val="95000"/>
                </a:schemeClr>
              </a:buClr>
              <a:buFont typeface="Wingdings 2"/>
              <a:buNone/>
              <a:defRPr/>
            </a:pPr>
            <a:r>
              <a:rPr lang="pt-BR" sz="2200" dirty="0">
                <a:latin typeface="+mj-lt"/>
              </a:rPr>
              <a:t>e/ou</a:t>
            </a:r>
          </a:p>
          <a:p>
            <a:pPr marL="457200" indent="-457200" algn="ctr" eaLnBrk="1" fontAlgn="auto" hangingPunct="1">
              <a:spcAft>
                <a:spcPts val="0"/>
              </a:spcAft>
              <a:buClr>
                <a:schemeClr val="tx1">
                  <a:shade val="95000"/>
                </a:schemeClr>
              </a:buClr>
              <a:buFont typeface="Wingdings 2"/>
              <a:buChar char=""/>
              <a:defRPr/>
            </a:pPr>
            <a:endParaRPr lang="pt-BR" sz="2200" dirty="0">
              <a:latin typeface="+mj-lt"/>
            </a:endParaRPr>
          </a:p>
          <a:p>
            <a:pPr marL="457200" indent="-457200" algn="ctr" eaLnBrk="1" fontAlgn="auto" hangingPunct="1">
              <a:spcAft>
                <a:spcPts val="0"/>
              </a:spcAft>
              <a:buClr>
                <a:schemeClr val="tx1">
                  <a:shade val="95000"/>
                </a:schemeClr>
              </a:buClr>
              <a:buFont typeface="Wingdings 2"/>
              <a:buNone/>
              <a:defRPr/>
            </a:pPr>
            <a:r>
              <a:rPr lang="pt-BR" sz="2200" dirty="0">
                <a:latin typeface="+mj-lt"/>
              </a:rPr>
              <a:t>EPI- Equipamento de Proteção Individual</a:t>
            </a:r>
          </a:p>
          <a:p>
            <a:pPr marL="457200" indent="-457200" algn="ctr" eaLnBrk="1" fontAlgn="auto" hangingPunct="1">
              <a:spcAft>
                <a:spcPts val="0"/>
              </a:spcAft>
              <a:buClr>
                <a:schemeClr val="tx1">
                  <a:shade val="95000"/>
                </a:schemeClr>
              </a:buClr>
              <a:buFont typeface="Wingdings 2"/>
              <a:buNone/>
              <a:defRPr/>
            </a:pPr>
            <a:r>
              <a:rPr lang="pt-BR" sz="2200" dirty="0">
                <a:latin typeface="+mj-lt"/>
              </a:rPr>
              <a:t>(na impossibilidade de adoção de medidas de </a:t>
            </a:r>
          </a:p>
          <a:p>
            <a:pPr marL="457200" indent="-457200" algn="ctr" eaLnBrk="1" fontAlgn="auto" hangingPunct="1">
              <a:spcAft>
                <a:spcPts val="0"/>
              </a:spcAft>
              <a:buClr>
                <a:schemeClr val="tx1">
                  <a:shade val="95000"/>
                </a:schemeClr>
              </a:buClr>
              <a:buFont typeface="Wingdings 2"/>
              <a:buNone/>
              <a:defRPr/>
            </a:pPr>
            <a:r>
              <a:rPr lang="pt-BR" sz="2200" dirty="0">
                <a:latin typeface="+mj-lt"/>
              </a:rPr>
              <a:t>proteção coletiva)</a:t>
            </a:r>
          </a:p>
          <a:p>
            <a:pPr marL="548640" indent="-411480" eaLnBrk="1" fontAlgn="auto" hangingPunct="1">
              <a:spcAft>
                <a:spcPts val="0"/>
              </a:spcAft>
              <a:buClr>
                <a:schemeClr val="tx1">
                  <a:shade val="95000"/>
                </a:schemeClr>
              </a:buClr>
              <a:buFont typeface="Wingdings 2"/>
              <a:buChar char=""/>
              <a:defRPr/>
            </a:pPr>
            <a:endParaRPr lang="pt-BR" sz="2200" dirty="0">
              <a:latin typeface="+mj-lt"/>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ítulo 1">
            <a:extLst>
              <a:ext uri="{FF2B5EF4-FFF2-40B4-BE49-F238E27FC236}">
                <a16:creationId xmlns:a16="http://schemas.microsoft.com/office/drawing/2014/main" id="{F1E41609-7101-4DCC-BF75-C99FAA6B4375}"/>
              </a:ext>
            </a:extLst>
          </p:cNvPr>
          <p:cNvSpPr>
            <a:spLocks noGrp="1"/>
          </p:cNvSpPr>
          <p:nvPr>
            <p:ph type="title"/>
          </p:nvPr>
        </p:nvSpPr>
        <p:spPr/>
        <p:txBody>
          <a:bodyPr/>
          <a:lstStyle/>
          <a:p>
            <a:pPr eaLnBrk="1" hangingPunct="1"/>
            <a:r>
              <a:rPr lang="pt-BR" altLang="pt-BR" sz="2200">
                <a:solidFill>
                  <a:srgbClr val="FF0000"/>
                </a:solidFill>
              </a:rPr>
              <a:t>INSPEÇÃO SANITÁRIA NOS LOCAIS DE TRABALHO</a:t>
            </a:r>
            <a:endParaRPr lang="pt-BR" altLang="pt-BR" sz="2200"/>
          </a:p>
        </p:txBody>
      </p:sp>
      <p:sp>
        <p:nvSpPr>
          <p:cNvPr id="3" name="Espaço Reservado para Conteúdo 2">
            <a:extLst>
              <a:ext uri="{FF2B5EF4-FFF2-40B4-BE49-F238E27FC236}">
                <a16:creationId xmlns:a16="http://schemas.microsoft.com/office/drawing/2014/main" id="{70E71C7B-EB3B-4DC2-8155-3F2D67513292}"/>
              </a:ext>
            </a:extLst>
          </p:cNvPr>
          <p:cNvSpPr>
            <a:spLocks noGrp="1"/>
          </p:cNvSpPr>
          <p:nvPr>
            <p:ph idx="1"/>
          </p:nvPr>
        </p:nvSpPr>
        <p:spPr/>
        <p:txBody>
          <a:bodyPr rtlCol="0">
            <a:noAutofit/>
          </a:bodyPr>
          <a:lstStyle/>
          <a:p>
            <a:pPr marL="457200" indent="-457200" algn="ctr" eaLnBrk="1" fontAlgn="auto" hangingPunct="1">
              <a:spcAft>
                <a:spcPts val="0"/>
              </a:spcAft>
              <a:buClr>
                <a:schemeClr val="tx1">
                  <a:shade val="95000"/>
                </a:schemeClr>
              </a:buClr>
              <a:buFont typeface="Wingdings" pitchFamily="2" charset="2"/>
              <a:buNone/>
              <a:defRPr/>
            </a:pPr>
            <a:r>
              <a:rPr lang="pt-BR" sz="2200" dirty="0">
                <a:latin typeface="+mj-lt"/>
              </a:rPr>
              <a:t>- verificar as condições de higiene e conforto, </a:t>
            </a:r>
          </a:p>
          <a:p>
            <a:pPr marL="457200" indent="-457200" algn="ctr" eaLnBrk="1" fontAlgn="auto" hangingPunct="1">
              <a:spcAft>
                <a:spcPts val="0"/>
              </a:spcAft>
              <a:buClr>
                <a:schemeClr val="tx1">
                  <a:shade val="95000"/>
                </a:schemeClr>
              </a:buClr>
              <a:buFont typeface="Wingdings" pitchFamily="2" charset="2"/>
              <a:buNone/>
              <a:defRPr/>
            </a:pPr>
            <a:r>
              <a:rPr lang="pt-BR" sz="2200" dirty="0">
                <a:latin typeface="+mj-lt"/>
              </a:rPr>
              <a:t>observando a adequação do número de trabalhadores</a:t>
            </a:r>
          </a:p>
          <a:p>
            <a:pPr marL="457200" indent="-457200" algn="ctr" eaLnBrk="1" fontAlgn="auto" hangingPunct="1">
              <a:spcAft>
                <a:spcPts val="0"/>
              </a:spcAft>
              <a:buClr>
                <a:schemeClr val="tx1">
                  <a:shade val="95000"/>
                </a:schemeClr>
              </a:buClr>
              <a:buFont typeface="Wingdings" pitchFamily="2" charset="2"/>
              <a:buNone/>
              <a:defRPr/>
            </a:pPr>
            <a:r>
              <a:rPr lang="pt-BR" sz="2200" dirty="0">
                <a:latin typeface="+mj-lt"/>
              </a:rPr>
              <a:t>aos seguintes equipamentos –</a:t>
            </a:r>
          </a:p>
          <a:p>
            <a:pPr marL="457200" indent="-457200" eaLnBrk="1" fontAlgn="auto" hangingPunct="1">
              <a:spcAft>
                <a:spcPct val="30000"/>
              </a:spcAft>
              <a:buClr>
                <a:schemeClr val="tx1">
                  <a:shade val="95000"/>
                </a:schemeClr>
              </a:buClr>
              <a:buFont typeface="Wingdings 2"/>
              <a:buNone/>
              <a:defRPr/>
            </a:pPr>
            <a:r>
              <a:rPr lang="pt-BR" sz="2200" b="1" dirty="0">
                <a:latin typeface="+mj-lt"/>
              </a:rPr>
              <a:t> </a:t>
            </a:r>
            <a:r>
              <a:rPr lang="pt-BR" sz="2200" u="sng" dirty="0">
                <a:latin typeface="+mj-lt"/>
              </a:rPr>
              <a:t>vestiários</a:t>
            </a:r>
            <a:r>
              <a:rPr lang="pt-BR" sz="2200" dirty="0">
                <a:latin typeface="+mj-lt"/>
              </a:rPr>
              <a:t> - masculino e feminino; armários; condições de higiene, limpeza e organização; revestimento de pisos, paredes e tetos; iluminação; ventilação </a:t>
            </a:r>
          </a:p>
          <a:p>
            <a:pPr marL="457200" indent="-457200" eaLnBrk="1" fontAlgn="auto" hangingPunct="1">
              <a:spcAft>
                <a:spcPct val="30000"/>
              </a:spcAft>
              <a:buClr>
                <a:schemeClr val="tx1">
                  <a:shade val="95000"/>
                </a:schemeClr>
              </a:buClr>
              <a:buFont typeface="Wingdings 2"/>
              <a:buNone/>
              <a:defRPr/>
            </a:pPr>
            <a:r>
              <a:rPr lang="pt-BR" sz="2200" u="sng" dirty="0">
                <a:latin typeface="+mj-lt"/>
              </a:rPr>
              <a:t>instalações sanitárias</a:t>
            </a:r>
            <a:r>
              <a:rPr lang="pt-BR" sz="2200" dirty="0">
                <a:latin typeface="+mj-lt"/>
              </a:rPr>
              <a:t> - masculino e feminino; condições de higiene, limpeza e organização; separados por </a:t>
            </a:r>
            <a:r>
              <a:rPr lang="pt-BR" sz="2200" dirty="0" err="1">
                <a:latin typeface="+mj-lt"/>
              </a:rPr>
              <a:t>box</a:t>
            </a:r>
            <a:r>
              <a:rPr lang="pt-BR" sz="2200" dirty="0">
                <a:latin typeface="+mj-lt"/>
              </a:rPr>
              <a:t> e com portas; vasos sanitários (assento, válvula de descarga); papel higiênico; recipientes para lixo com tampa; mictórios </a:t>
            </a:r>
          </a:p>
          <a:p>
            <a:pPr marL="457200" indent="-457200" eaLnBrk="1" fontAlgn="auto" hangingPunct="1">
              <a:spcAft>
                <a:spcPct val="30000"/>
              </a:spcAft>
              <a:buClr>
                <a:schemeClr val="tx1">
                  <a:shade val="95000"/>
                </a:schemeClr>
              </a:buClr>
              <a:buFont typeface="Wingdings 2"/>
              <a:buNone/>
              <a:defRPr/>
            </a:pPr>
            <a:r>
              <a:rPr lang="pt-BR" sz="2200" b="1" dirty="0">
                <a:latin typeface="+mj-lt"/>
              </a:rPr>
              <a:t>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ítulo 1">
            <a:extLst>
              <a:ext uri="{FF2B5EF4-FFF2-40B4-BE49-F238E27FC236}">
                <a16:creationId xmlns:a16="http://schemas.microsoft.com/office/drawing/2014/main" id="{DD44C1CE-05A2-4BFE-B63E-67366E864D98}"/>
              </a:ext>
            </a:extLst>
          </p:cNvPr>
          <p:cNvSpPr>
            <a:spLocks noGrp="1"/>
          </p:cNvSpPr>
          <p:nvPr>
            <p:ph type="title"/>
          </p:nvPr>
        </p:nvSpPr>
        <p:spPr>
          <a:xfrm>
            <a:off x="714375" y="428625"/>
            <a:ext cx="8229600" cy="582613"/>
          </a:xfrm>
        </p:spPr>
        <p:txBody>
          <a:bodyPr/>
          <a:lstStyle/>
          <a:p>
            <a:pPr eaLnBrk="1" hangingPunct="1"/>
            <a:r>
              <a:rPr lang="pt-BR" altLang="pt-BR" sz="2200">
                <a:solidFill>
                  <a:srgbClr val="FF0000"/>
                </a:solidFill>
              </a:rPr>
              <a:t>INSPEÇÃO SANITÁRIA NOS LOCAIS DE TRABALHO</a:t>
            </a:r>
          </a:p>
        </p:txBody>
      </p:sp>
      <p:sp>
        <p:nvSpPr>
          <p:cNvPr id="3" name="Espaço Reservado para Conteúdo 2">
            <a:extLst>
              <a:ext uri="{FF2B5EF4-FFF2-40B4-BE49-F238E27FC236}">
                <a16:creationId xmlns:a16="http://schemas.microsoft.com/office/drawing/2014/main" id="{548AFD31-91B4-41AD-84EE-5D3466211FEC}"/>
              </a:ext>
            </a:extLst>
          </p:cNvPr>
          <p:cNvSpPr>
            <a:spLocks noGrp="1"/>
          </p:cNvSpPr>
          <p:nvPr>
            <p:ph idx="1"/>
          </p:nvPr>
        </p:nvSpPr>
        <p:spPr>
          <a:xfrm>
            <a:off x="214313" y="1214438"/>
            <a:ext cx="8643937" cy="5094287"/>
          </a:xfrm>
        </p:spPr>
        <p:txBody>
          <a:bodyPr rtlCol="0">
            <a:noAutofit/>
          </a:bodyPr>
          <a:lstStyle/>
          <a:p>
            <a:pPr marL="457200" indent="-457200" algn="ctr" eaLnBrk="1" fontAlgn="auto" hangingPunct="1">
              <a:spcAft>
                <a:spcPts val="0"/>
              </a:spcAft>
              <a:buClr>
                <a:schemeClr val="tx1">
                  <a:shade val="95000"/>
                </a:schemeClr>
              </a:buClr>
              <a:buFont typeface="Wingdings" pitchFamily="2" charset="2"/>
              <a:buNone/>
              <a:defRPr/>
            </a:pPr>
            <a:r>
              <a:rPr lang="pt-BR" sz="2200" dirty="0">
                <a:solidFill>
                  <a:srgbClr val="FFFF00"/>
                </a:solidFill>
                <a:latin typeface="+mj-lt"/>
              </a:rPr>
              <a:t>- </a:t>
            </a:r>
            <a:r>
              <a:rPr lang="pt-BR" sz="2200" dirty="0">
                <a:latin typeface="+mj-lt"/>
              </a:rPr>
              <a:t>verificar as condições de higiene e conforto, </a:t>
            </a:r>
          </a:p>
          <a:p>
            <a:pPr marL="457200" indent="-457200" algn="ctr" eaLnBrk="1" fontAlgn="auto" hangingPunct="1">
              <a:spcAft>
                <a:spcPts val="0"/>
              </a:spcAft>
              <a:buClr>
                <a:schemeClr val="tx1">
                  <a:shade val="95000"/>
                </a:schemeClr>
              </a:buClr>
              <a:buFont typeface="Wingdings" pitchFamily="2" charset="2"/>
              <a:buNone/>
              <a:defRPr/>
            </a:pPr>
            <a:r>
              <a:rPr lang="pt-BR" sz="2200" dirty="0">
                <a:latin typeface="+mj-lt"/>
              </a:rPr>
              <a:t>observando a adequação do número de trabalhadores</a:t>
            </a:r>
          </a:p>
          <a:p>
            <a:pPr marL="457200" indent="-457200" algn="ctr" eaLnBrk="1" fontAlgn="auto" hangingPunct="1">
              <a:spcAft>
                <a:spcPts val="0"/>
              </a:spcAft>
              <a:buClr>
                <a:schemeClr val="tx1">
                  <a:shade val="95000"/>
                </a:schemeClr>
              </a:buClr>
              <a:buFont typeface="Wingdings" pitchFamily="2" charset="2"/>
              <a:buNone/>
              <a:defRPr/>
            </a:pPr>
            <a:r>
              <a:rPr lang="pt-BR" sz="2200" dirty="0">
                <a:latin typeface="+mj-lt"/>
              </a:rPr>
              <a:t>aos seguintes equipamentos -</a:t>
            </a:r>
          </a:p>
          <a:p>
            <a:pPr marL="457200" indent="-457200" eaLnBrk="1" fontAlgn="auto" hangingPunct="1">
              <a:spcAft>
                <a:spcPts val="0"/>
              </a:spcAft>
              <a:buClr>
                <a:schemeClr val="tx1">
                  <a:shade val="95000"/>
                </a:schemeClr>
              </a:buClr>
              <a:buFont typeface="Wingdings 2"/>
              <a:buChar char=""/>
              <a:defRPr/>
            </a:pPr>
            <a:endParaRPr lang="pt-BR" sz="2200" dirty="0">
              <a:latin typeface="+mj-lt"/>
            </a:endParaRPr>
          </a:p>
          <a:p>
            <a:pPr marL="457200" indent="-457200" eaLnBrk="1" fontAlgn="auto" hangingPunct="1">
              <a:spcAft>
                <a:spcPct val="30000"/>
              </a:spcAft>
              <a:buClr>
                <a:schemeClr val="tx1">
                  <a:shade val="95000"/>
                </a:schemeClr>
              </a:buClr>
              <a:buFont typeface="Wingdings 2"/>
              <a:buNone/>
              <a:defRPr/>
            </a:pPr>
            <a:r>
              <a:rPr lang="pt-BR" sz="2200" dirty="0">
                <a:latin typeface="+mj-lt"/>
              </a:rPr>
              <a:t>chuveiros - separados por </a:t>
            </a:r>
            <a:r>
              <a:rPr lang="pt-BR" sz="2200" dirty="0" err="1">
                <a:latin typeface="+mj-lt"/>
              </a:rPr>
              <a:t>box</a:t>
            </a:r>
            <a:r>
              <a:rPr lang="pt-BR" sz="2200" dirty="0">
                <a:latin typeface="+mj-lt"/>
              </a:rPr>
              <a:t> e com portas; condições de funcionamento, higiene e limpeza; revestimento de pisos e paredes; aquecimento da água; ventilação; iluminação</a:t>
            </a:r>
          </a:p>
          <a:p>
            <a:pPr marL="457200" indent="-457200" eaLnBrk="1" fontAlgn="auto" hangingPunct="1">
              <a:spcAft>
                <a:spcPts val="0"/>
              </a:spcAft>
              <a:buClr>
                <a:schemeClr val="tx1">
                  <a:shade val="95000"/>
                </a:schemeClr>
              </a:buClr>
              <a:buFont typeface="Wingdings 2"/>
              <a:buNone/>
              <a:defRPr/>
            </a:pPr>
            <a:r>
              <a:rPr lang="pt-BR" sz="2200" dirty="0">
                <a:latin typeface="+mj-lt"/>
              </a:rPr>
              <a:t>refeitório - bebedouros com água potável; copos descartáveis</a:t>
            </a:r>
          </a:p>
          <a:p>
            <a:pPr marL="457200" indent="-457200" eaLnBrk="1" fontAlgn="auto" hangingPunct="1">
              <a:spcAft>
                <a:spcPts val="0"/>
              </a:spcAft>
              <a:buClr>
                <a:schemeClr val="tx1">
                  <a:shade val="95000"/>
                </a:schemeClr>
              </a:buClr>
              <a:buFont typeface="Wingdings 2"/>
              <a:buNone/>
              <a:defRPr/>
            </a:pPr>
            <a:r>
              <a:rPr lang="pt-BR" sz="2200" dirty="0">
                <a:latin typeface="+mj-lt"/>
              </a:rPr>
              <a:t>lavatórios - com sabonete e toalhas descartáveis; revestimento de pisos, paredes e tetos; iluminação; ventilação; condições de higiene, limpeza e organização; fornecimento de refeições; sistema de aquecimento das refeições</a:t>
            </a:r>
          </a:p>
          <a:p>
            <a:pPr marL="548640" indent="-411480" eaLnBrk="1" fontAlgn="auto" hangingPunct="1">
              <a:spcAft>
                <a:spcPts val="0"/>
              </a:spcAft>
              <a:buClr>
                <a:schemeClr val="tx1">
                  <a:shade val="95000"/>
                </a:schemeClr>
              </a:buClr>
              <a:buFont typeface="Wingdings 2"/>
              <a:buChar char=""/>
              <a:defRPr/>
            </a:pPr>
            <a:endParaRPr lang="pt-BR" sz="2200" dirty="0">
              <a:latin typeface="+mj-l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ítulo 1">
            <a:extLst>
              <a:ext uri="{FF2B5EF4-FFF2-40B4-BE49-F238E27FC236}">
                <a16:creationId xmlns:a16="http://schemas.microsoft.com/office/drawing/2014/main" id="{41E051F6-631F-4A65-91E8-8B856F668752}"/>
              </a:ext>
            </a:extLst>
          </p:cNvPr>
          <p:cNvSpPr>
            <a:spLocks noGrp="1"/>
          </p:cNvSpPr>
          <p:nvPr>
            <p:ph type="title"/>
          </p:nvPr>
        </p:nvSpPr>
        <p:spPr/>
        <p:txBody>
          <a:bodyPr/>
          <a:lstStyle/>
          <a:p>
            <a:pPr eaLnBrk="1" hangingPunct="1"/>
            <a:r>
              <a:rPr lang="pt-BR" altLang="pt-BR" sz="2200">
                <a:solidFill>
                  <a:srgbClr val="FF0000"/>
                </a:solidFill>
              </a:rPr>
              <a:t>INSPEÇÃO SANITÁRIA NOS LOCAIS DE TRABALHO</a:t>
            </a:r>
            <a:endParaRPr lang="pt-BR" altLang="pt-BR" sz="2200"/>
          </a:p>
        </p:txBody>
      </p:sp>
      <p:sp>
        <p:nvSpPr>
          <p:cNvPr id="3" name="Espaço Reservado para Conteúdo 2">
            <a:extLst>
              <a:ext uri="{FF2B5EF4-FFF2-40B4-BE49-F238E27FC236}">
                <a16:creationId xmlns:a16="http://schemas.microsoft.com/office/drawing/2014/main" id="{F8811435-3942-47EE-B38E-BA4C3E0B97CF}"/>
              </a:ext>
            </a:extLst>
          </p:cNvPr>
          <p:cNvSpPr>
            <a:spLocks noGrp="1"/>
          </p:cNvSpPr>
          <p:nvPr>
            <p:ph idx="1"/>
          </p:nvPr>
        </p:nvSpPr>
        <p:spPr/>
        <p:txBody>
          <a:bodyPr rtlCol="0">
            <a:normAutofit fontScale="92500" lnSpcReduction="20000"/>
          </a:bodyPr>
          <a:lstStyle/>
          <a:p>
            <a:pPr marL="457200" indent="-457200" algn="ctr" eaLnBrk="1" fontAlgn="auto" hangingPunct="1">
              <a:spcAft>
                <a:spcPts val="0"/>
              </a:spcAft>
              <a:buClr>
                <a:schemeClr val="tx1">
                  <a:shade val="95000"/>
                </a:schemeClr>
              </a:buClr>
              <a:buFont typeface="Wingdings" pitchFamily="2" charset="2"/>
              <a:buNone/>
              <a:defRPr/>
            </a:pPr>
            <a:r>
              <a:rPr lang="pt-BR" sz="2600" dirty="0">
                <a:latin typeface="+mj-lt"/>
              </a:rPr>
              <a:t>- verificar as condições de higiene e conforto, </a:t>
            </a:r>
          </a:p>
          <a:p>
            <a:pPr marL="457200" indent="-457200" algn="ctr" eaLnBrk="1" fontAlgn="auto" hangingPunct="1">
              <a:spcAft>
                <a:spcPts val="0"/>
              </a:spcAft>
              <a:buClr>
                <a:schemeClr val="tx1">
                  <a:shade val="95000"/>
                </a:schemeClr>
              </a:buClr>
              <a:buFont typeface="Wingdings" pitchFamily="2" charset="2"/>
              <a:buNone/>
              <a:defRPr/>
            </a:pPr>
            <a:r>
              <a:rPr lang="pt-BR" sz="2600" dirty="0">
                <a:latin typeface="+mj-lt"/>
              </a:rPr>
              <a:t>observando a adequação do número de trabalhadores</a:t>
            </a:r>
          </a:p>
          <a:p>
            <a:pPr marL="457200" indent="-457200" algn="ctr" eaLnBrk="1" fontAlgn="auto" hangingPunct="1">
              <a:spcAft>
                <a:spcPts val="0"/>
              </a:spcAft>
              <a:buClr>
                <a:schemeClr val="tx1">
                  <a:shade val="95000"/>
                </a:schemeClr>
              </a:buClr>
              <a:buFont typeface="Wingdings" pitchFamily="2" charset="2"/>
              <a:buNone/>
              <a:defRPr/>
            </a:pPr>
            <a:r>
              <a:rPr lang="pt-BR" sz="2600" dirty="0">
                <a:latin typeface="+mj-lt"/>
              </a:rPr>
              <a:t>aos seguintes equipamentos -</a:t>
            </a:r>
          </a:p>
          <a:p>
            <a:pPr marL="457200" indent="-457200" algn="ctr" eaLnBrk="1" fontAlgn="auto" hangingPunct="1">
              <a:spcAft>
                <a:spcPts val="0"/>
              </a:spcAft>
              <a:buClr>
                <a:schemeClr val="tx1">
                  <a:shade val="95000"/>
                </a:schemeClr>
              </a:buClr>
              <a:buFont typeface="Wingdings" pitchFamily="2" charset="2"/>
              <a:buNone/>
              <a:defRPr/>
            </a:pPr>
            <a:endParaRPr lang="pt-BR" sz="2600" dirty="0">
              <a:latin typeface="+mj-lt"/>
            </a:endParaRPr>
          </a:p>
          <a:p>
            <a:pPr marL="457200" indent="-457200" eaLnBrk="1" fontAlgn="auto" hangingPunct="1">
              <a:spcAft>
                <a:spcPts val="0"/>
              </a:spcAft>
              <a:buClr>
                <a:schemeClr val="tx1">
                  <a:shade val="95000"/>
                </a:schemeClr>
              </a:buClr>
              <a:buFont typeface="Wingdings 2"/>
              <a:buNone/>
              <a:defRPr/>
            </a:pPr>
            <a:endParaRPr lang="pt-BR" sz="2600" b="1" dirty="0">
              <a:latin typeface="+mj-lt"/>
            </a:endParaRPr>
          </a:p>
          <a:p>
            <a:pPr marL="457200" indent="-457200" eaLnBrk="1" fontAlgn="auto" hangingPunct="1">
              <a:spcAft>
                <a:spcPts val="0"/>
              </a:spcAft>
              <a:buClr>
                <a:schemeClr val="tx1">
                  <a:shade val="95000"/>
                </a:schemeClr>
              </a:buClr>
              <a:buFont typeface="Wingdings 2"/>
              <a:buNone/>
              <a:defRPr/>
            </a:pPr>
            <a:r>
              <a:rPr lang="pt-BR" sz="2600" u="sng" dirty="0">
                <a:latin typeface="+mj-lt"/>
              </a:rPr>
              <a:t>copa/cozinha</a:t>
            </a:r>
            <a:r>
              <a:rPr lang="pt-BR" sz="2600" dirty="0">
                <a:latin typeface="+mj-lt"/>
              </a:rPr>
              <a:t> - condições de higiene, limpeza e organização; revestimento de pisos, paredes e tetos; ventilação; iluminação; bebedouro; pia; condições das instalações hidráulico-sanitárias; recipientes para lixo com tampa</a:t>
            </a:r>
          </a:p>
          <a:p>
            <a:pPr marL="457200" indent="-457200" eaLnBrk="1" fontAlgn="auto" hangingPunct="1">
              <a:spcAft>
                <a:spcPts val="0"/>
              </a:spcAft>
              <a:buClr>
                <a:schemeClr val="tx1">
                  <a:shade val="95000"/>
                </a:schemeClr>
              </a:buClr>
              <a:buFont typeface="Wingdings 2"/>
              <a:buChar char=""/>
              <a:defRPr/>
            </a:pPr>
            <a:endParaRPr lang="pt-BR" sz="2600" dirty="0">
              <a:latin typeface="+mj-lt"/>
            </a:endParaRPr>
          </a:p>
          <a:p>
            <a:pPr marL="457200" indent="-457200" eaLnBrk="1" fontAlgn="auto" hangingPunct="1">
              <a:spcAft>
                <a:spcPts val="0"/>
              </a:spcAft>
              <a:buClr>
                <a:schemeClr val="tx1">
                  <a:shade val="95000"/>
                </a:schemeClr>
              </a:buClr>
              <a:buFont typeface="Wingdings 2"/>
              <a:buNone/>
              <a:defRPr/>
            </a:pPr>
            <a:r>
              <a:rPr lang="pt-BR" sz="2600" u="sng" dirty="0">
                <a:latin typeface="+mj-lt"/>
              </a:rPr>
              <a:t>áreas de lazer e de descanso</a:t>
            </a:r>
            <a:r>
              <a:rPr lang="pt-BR" sz="2600" dirty="0">
                <a:latin typeface="+mj-lt"/>
              </a:rPr>
              <a:t> - iluminação; ventilação; condições de higiene, limpeza e organização</a:t>
            </a:r>
          </a:p>
          <a:p>
            <a:pPr marL="548640" indent="-411480" eaLnBrk="1" fontAlgn="auto" hangingPunct="1">
              <a:spcAft>
                <a:spcPts val="0"/>
              </a:spcAft>
              <a:buClr>
                <a:schemeClr val="tx1">
                  <a:shade val="95000"/>
                </a:schemeClr>
              </a:buClr>
              <a:buFont typeface="Wingdings 2"/>
              <a:buChar char=""/>
              <a:defRPr/>
            </a:pPr>
            <a:endParaRPr lang="pt-B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ítulo 1">
            <a:extLst>
              <a:ext uri="{FF2B5EF4-FFF2-40B4-BE49-F238E27FC236}">
                <a16:creationId xmlns:a16="http://schemas.microsoft.com/office/drawing/2014/main" id="{781E3056-7071-4916-8A4C-6B4F37E6F2D2}"/>
              </a:ext>
            </a:extLst>
          </p:cNvPr>
          <p:cNvSpPr>
            <a:spLocks noGrp="1"/>
          </p:cNvSpPr>
          <p:nvPr>
            <p:ph type="title"/>
          </p:nvPr>
        </p:nvSpPr>
        <p:spPr/>
        <p:txBody>
          <a:bodyPr/>
          <a:lstStyle/>
          <a:p>
            <a:pPr eaLnBrk="1" hangingPunct="1"/>
            <a:r>
              <a:rPr lang="pt-BR" altLang="pt-BR" sz="2200">
                <a:solidFill>
                  <a:srgbClr val="FF0000"/>
                </a:solidFill>
              </a:rPr>
              <a:t>INSPEÇÃO SANITÁRIA NOS LOCAIS DE TRABALHO</a:t>
            </a:r>
            <a:endParaRPr lang="pt-BR" altLang="pt-BR" sz="2200"/>
          </a:p>
        </p:txBody>
      </p:sp>
      <p:sp>
        <p:nvSpPr>
          <p:cNvPr id="3" name="Espaço Reservado para Conteúdo 2">
            <a:extLst>
              <a:ext uri="{FF2B5EF4-FFF2-40B4-BE49-F238E27FC236}">
                <a16:creationId xmlns:a16="http://schemas.microsoft.com/office/drawing/2014/main" id="{D534C20B-376C-4FD3-A140-A8B229637506}"/>
              </a:ext>
            </a:extLst>
          </p:cNvPr>
          <p:cNvSpPr>
            <a:spLocks noGrp="1"/>
          </p:cNvSpPr>
          <p:nvPr>
            <p:ph idx="1"/>
          </p:nvPr>
        </p:nvSpPr>
        <p:spPr/>
        <p:txBody>
          <a:bodyPr rtlCol="0">
            <a:normAutofit fontScale="70000" lnSpcReduction="20000"/>
          </a:bodyPr>
          <a:lstStyle/>
          <a:p>
            <a:pPr marL="457200" indent="-457200" algn="ctr" eaLnBrk="1" fontAlgn="auto" hangingPunct="1">
              <a:spcAft>
                <a:spcPts val="0"/>
              </a:spcAft>
              <a:buClr>
                <a:schemeClr val="tx1">
                  <a:shade val="95000"/>
                </a:schemeClr>
              </a:buClr>
              <a:buFont typeface="Wingdings 2"/>
              <a:buNone/>
              <a:defRPr/>
            </a:pPr>
            <a:r>
              <a:rPr lang="pt-BR" dirty="0">
                <a:latin typeface="+mj-lt"/>
              </a:rPr>
              <a:t>- verificação, na empresa, sobre a admissão de </a:t>
            </a:r>
          </a:p>
          <a:p>
            <a:pPr marL="457200" indent="-457200" algn="ctr" eaLnBrk="1" fontAlgn="auto" hangingPunct="1">
              <a:spcAft>
                <a:spcPts val="0"/>
              </a:spcAft>
              <a:buClr>
                <a:schemeClr val="tx1">
                  <a:shade val="95000"/>
                </a:schemeClr>
              </a:buClr>
              <a:buFont typeface="Wingdings 2"/>
              <a:buNone/>
              <a:defRPr/>
            </a:pPr>
            <a:r>
              <a:rPr lang="pt-BR" dirty="0">
                <a:latin typeface="+mj-lt"/>
              </a:rPr>
              <a:t>trabalhadores portadores de deficiência -</a:t>
            </a:r>
            <a:r>
              <a:rPr lang="pt-BR" b="1" dirty="0">
                <a:latin typeface="+mj-lt"/>
              </a:rPr>
              <a:t> </a:t>
            </a:r>
          </a:p>
          <a:p>
            <a:pPr marL="457200" indent="-457200" algn="ctr" eaLnBrk="1" fontAlgn="auto" hangingPunct="1">
              <a:spcAft>
                <a:spcPts val="0"/>
              </a:spcAft>
              <a:buClr>
                <a:schemeClr val="tx1">
                  <a:shade val="95000"/>
                </a:schemeClr>
              </a:buClr>
              <a:buFont typeface="Wingdings 2"/>
              <a:buChar char=""/>
              <a:defRPr/>
            </a:pPr>
            <a:endParaRPr lang="pt-BR" b="1" dirty="0">
              <a:latin typeface="+mj-lt"/>
            </a:endParaRPr>
          </a:p>
          <a:p>
            <a:pPr marL="457200" indent="-457200" algn="ctr" eaLnBrk="1" fontAlgn="auto" hangingPunct="1">
              <a:spcAft>
                <a:spcPts val="0"/>
              </a:spcAft>
              <a:buClr>
                <a:schemeClr val="tx1">
                  <a:shade val="95000"/>
                </a:schemeClr>
              </a:buClr>
              <a:buFont typeface="Wingdings 2"/>
              <a:buChar char=""/>
              <a:defRPr/>
            </a:pPr>
            <a:endParaRPr lang="pt-BR" b="1" dirty="0">
              <a:latin typeface="+mj-lt"/>
            </a:endParaRPr>
          </a:p>
          <a:p>
            <a:pPr marL="457200" indent="-457200" eaLnBrk="1" fontAlgn="auto" hangingPunct="1">
              <a:spcAft>
                <a:spcPts val="0"/>
              </a:spcAft>
              <a:buClr>
                <a:schemeClr val="tx1">
                  <a:shade val="95000"/>
                </a:schemeClr>
              </a:buClr>
              <a:buFont typeface="Wingdings 2"/>
              <a:buNone/>
              <a:defRPr/>
            </a:pPr>
            <a:r>
              <a:rPr lang="pt-BR" b="1" dirty="0">
                <a:latin typeface="+mj-lt"/>
              </a:rPr>
              <a:t> </a:t>
            </a:r>
            <a:r>
              <a:rPr lang="pt-BR" u="sng" dirty="0">
                <a:latin typeface="+mj-lt"/>
              </a:rPr>
              <a:t>Categoria da deficiência</a:t>
            </a:r>
            <a:r>
              <a:rPr lang="pt-BR" dirty="0">
                <a:latin typeface="+mj-lt"/>
              </a:rPr>
              <a:t> -  física, auditiva, visual, múltipla, mental</a:t>
            </a:r>
          </a:p>
          <a:p>
            <a:pPr marL="457200" indent="-457200" eaLnBrk="1" fontAlgn="auto" hangingPunct="1">
              <a:spcAft>
                <a:spcPts val="0"/>
              </a:spcAft>
              <a:buClr>
                <a:schemeClr val="tx1">
                  <a:shade val="95000"/>
                </a:schemeClr>
              </a:buClr>
              <a:buFont typeface="Wingdings 2"/>
              <a:buChar char=""/>
              <a:defRPr/>
            </a:pPr>
            <a:endParaRPr lang="pt-BR" dirty="0">
              <a:latin typeface="+mj-lt"/>
            </a:endParaRPr>
          </a:p>
          <a:p>
            <a:pPr marL="457200" indent="-457200" eaLnBrk="1" fontAlgn="auto" hangingPunct="1">
              <a:spcAft>
                <a:spcPts val="0"/>
              </a:spcAft>
              <a:buClr>
                <a:schemeClr val="tx1">
                  <a:shade val="95000"/>
                </a:schemeClr>
              </a:buClr>
              <a:buFont typeface="Wingdings 2"/>
              <a:buNone/>
              <a:defRPr/>
            </a:pPr>
            <a:r>
              <a:rPr lang="pt-BR" dirty="0">
                <a:latin typeface="+mj-lt"/>
              </a:rPr>
              <a:t> </a:t>
            </a:r>
            <a:r>
              <a:rPr lang="pt-BR" u="sng" dirty="0">
                <a:latin typeface="+mj-lt"/>
              </a:rPr>
              <a:t>Nº de trabalhadores</a:t>
            </a:r>
            <a:r>
              <a:rPr lang="pt-BR" dirty="0">
                <a:latin typeface="+mj-lt"/>
              </a:rPr>
              <a:t> - funções e atividades exercidas</a:t>
            </a:r>
          </a:p>
          <a:p>
            <a:pPr marL="457200" indent="-457200" eaLnBrk="1" fontAlgn="auto" hangingPunct="1">
              <a:spcAft>
                <a:spcPts val="0"/>
              </a:spcAft>
              <a:buClr>
                <a:schemeClr val="tx1">
                  <a:shade val="95000"/>
                </a:schemeClr>
              </a:buClr>
              <a:buFont typeface="Wingdings 2"/>
              <a:buNone/>
              <a:defRPr/>
            </a:pPr>
            <a:r>
              <a:rPr lang="pt-BR" dirty="0">
                <a:latin typeface="+mj-lt"/>
              </a:rPr>
              <a:t> </a:t>
            </a:r>
          </a:p>
          <a:p>
            <a:pPr marL="457200" indent="-457200" eaLnBrk="1" fontAlgn="auto" hangingPunct="1">
              <a:spcAft>
                <a:spcPts val="0"/>
              </a:spcAft>
              <a:buClr>
                <a:schemeClr val="tx1">
                  <a:shade val="95000"/>
                </a:schemeClr>
              </a:buClr>
              <a:buFont typeface="Wingdings 2"/>
              <a:buNone/>
              <a:defRPr/>
            </a:pPr>
            <a:r>
              <a:rPr lang="pt-BR" u="sng" dirty="0">
                <a:latin typeface="+mj-lt"/>
              </a:rPr>
              <a:t>Condições do ambiente de trabalho adaptado às necessidades do trabalhador portador de deficiência </a:t>
            </a:r>
            <a:r>
              <a:rPr lang="pt-BR" dirty="0">
                <a:latin typeface="+mj-lt"/>
              </a:rPr>
              <a:t>-  piso antiderrapante, rampa, escada com corrimão, sinalização, sanitário, vestiário, elevador, bebedouro, mobiliário, equipamento, entre outros</a:t>
            </a:r>
          </a:p>
          <a:p>
            <a:pPr marL="457200" indent="-457200" eaLnBrk="1" fontAlgn="auto" hangingPunct="1">
              <a:spcAft>
                <a:spcPts val="0"/>
              </a:spcAft>
              <a:buClr>
                <a:schemeClr val="tx1">
                  <a:shade val="95000"/>
                </a:schemeClr>
              </a:buClr>
              <a:buFont typeface="Wingdings 2"/>
              <a:buChar char=""/>
              <a:defRPr/>
            </a:pPr>
            <a:endParaRPr lang="pt-BR" dirty="0">
              <a:latin typeface="Verdana" pitchFamily="34" charset="0"/>
            </a:endParaRPr>
          </a:p>
          <a:p>
            <a:pPr marL="548640" indent="-411480" eaLnBrk="1" fontAlgn="auto" hangingPunct="1">
              <a:spcAft>
                <a:spcPts val="0"/>
              </a:spcAft>
              <a:buClr>
                <a:schemeClr val="tx1">
                  <a:shade val="95000"/>
                </a:schemeClr>
              </a:buClr>
              <a:buFont typeface="Wingdings 2"/>
              <a:buChar char=""/>
              <a:defRPr/>
            </a:pPr>
            <a:endParaRPr lang="pt-B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ítulo 1">
            <a:extLst>
              <a:ext uri="{FF2B5EF4-FFF2-40B4-BE49-F238E27FC236}">
                <a16:creationId xmlns:a16="http://schemas.microsoft.com/office/drawing/2014/main" id="{1A60FF2E-B1D1-4513-9810-DDFC5D4CF153}"/>
              </a:ext>
            </a:extLst>
          </p:cNvPr>
          <p:cNvSpPr>
            <a:spLocks noGrp="1"/>
          </p:cNvSpPr>
          <p:nvPr>
            <p:ph type="title"/>
          </p:nvPr>
        </p:nvSpPr>
        <p:spPr>
          <a:xfrm>
            <a:off x="457200" y="274638"/>
            <a:ext cx="8229600" cy="796925"/>
          </a:xfrm>
        </p:spPr>
        <p:txBody>
          <a:bodyPr/>
          <a:lstStyle/>
          <a:p>
            <a:pPr eaLnBrk="1" hangingPunct="1"/>
            <a:r>
              <a:rPr lang="pt-BR" altLang="pt-BR" sz="2200">
                <a:solidFill>
                  <a:srgbClr val="FF0000"/>
                </a:solidFill>
              </a:rPr>
              <a:t>INSPEÇÃO SANITÁRIA NOS LOCAIS DE TRABALHO</a:t>
            </a:r>
            <a:endParaRPr lang="pt-BR" altLang="pt-BR" sz="2200"/>
          </a:p>
        </p:txBody>
      </p:sp>
      <p:sp>
        <p:nvSpPr>
          <p:cNvPr id="3" name="Espaço Reservado para Conteúdo 2">
            <a:extLst>
              <a:ext uri="{FF2B5EF4-FFF2-40B4-BE49-F238E27FC236}">
                <a16:creationId xmlns:a16="http://schemas.microsoft.com/office/drawing/2014/main" id="{DE633235-E24B-452E-9BF3-5F949E25219A}"/>
              </a:ext>
            </a:extLst>
          </p:cNvPr>
          <p:cNvSpPr>
            <a:spLocks noGrp="1"/>
          </p:cNvSpPr>
          <p:nvPr>
            <p:ph idx="1"/>
          </p:nvPr>
        </p:nvSpPr>
        <p:spPr>
          <a:xfrm>
            <a:off x="457200" y="1143000"/>
            <a:ext cx="8229600" cy="5429250"/>
          </a:xfrm>
        </p:spPr>
        <p:txBody>
          <a:bodyPr rtlCol="0">
            <a:noAutofit/>
          </a:bodyPr>
          <a:lstStyle/>
          <a:p>
            <a:pPr marL="457200" indent="-457200" algn="ctr" eaLnBrk="1" fontAlgn="auto" hangingPunct="1">
              <a:spcAft>
                <a:spcPct val="100000"/>
              </a:spcAft>
              <a:buClr>
                <a:schemeClr val="tx1">
                  <a:shade val="95000"/>
                </a:schemeClr>
              </a:buClr>
              <a:buFontTx/>
              <a:buChar char="-"/>
              <a:defRPr/>
            </a:pPr>
            <a:r>
              <a:rPr lang="pt-BR" sz="1800" dirty="0">
                <a:latin typeface="+mj-lt"/>
              </a:rPr>
              <a:t>verificação das condições ambientais em relação a –</a:t>
            </a:r>
          </a:p>
          <a:p>
            <a:pPr marL="457200" indent="-457200" eaLnBrk="1" fontAlgn="auto" hangingPunct="1">
              <a:spcAft>
                <a:spcPct val="30000"/>
              </a:spcAft>
              <a:buClr>
                <a:schemeClr val="tx1">
                  <a:shade val="95000"/>
                </a:schemeClr>
              </a:buClr>
              <a:buFont typeface="Wingdings 2"/>
              <a:buNone/>
              <a:defRPr/>
            </a:pPr>
            <a:r>
              <a:rPr lang="pt-BR" sz="1800" b="1" dirty="0">
                <a:latin typeface="+mj-lt"/>
              </a:rPr>
              <a:t> </a:t>
            </a:r>
            <a:r>
              <a:rPr lang="pt-BR" sz="1800" dirty="0">
                <a:latin typeface="+mj-lt"/>
              </a:rPr>
              <a:t>* eliminação de resíduos sólidos, líquidos e gasosos (poluição do ar, solo e água) e formas de tratamento;</a:t>
            </a:r>
          </a:p>
          <a:p>
            <a:pPr marL="457200" indent="-457200" eaLnBrk="1" fontAlgn="auto" hangingPunct="1">
              <a:spcAft>
                <a:spcPct val="30000"/>
              </a:spcAft>
              <a:buClr>
                <a:schemeClr val="tx1">
                  <a:shade val="95000"/>
                </a:schemeClr>
              </a:buClr>
              <a:buFont typeface="Wingdings 2"/>
              <a:buNone/>
              <a:defRPr/>
            </a:pPr>
            <a:r>
              <a:rPr lang="pt-BR" sz="1800" dirty="0">
                <a:latin typeface="+mj-lt"/>
              </a:rPr>
              <a:t> * poluição sonora (ruído externo), provocando transtornos à comunidade local;</a:t>
            </a:r>
          </a:p>
          <a:p>
            <a:pPr marL="457200" indent="-457200" eaLnBrk="1" fontAlgn="auto" hangingPunct="1">
              <a:spcAft>
                <a:spcPct val="30000"/>
              </a:spcAft>
              <a:buClr>
                <a:schemeClr val="tx1">
                  <a:shade val="95000"/>
                </a:schemeClr>
              </a:buClr>
              <a:buFont typeface="Wingdings 2"/>
              <a:buNone/>
              <a:defRPr/>
            </a:pPr>
            <a:r>
              <a:rPr lang="pt-BR" sz="1800" dirty="0">
                <a:latin typeface="+mj-lt"/>
              </a:rPr>
              <a:t> * limpeza de filtros e descartes;</a:t>
            </a:r>
          </a:p>
          <a:p>
            <a:pPr marL="457200" indent="-457200" eaLnBrk="1" fontAlgn="auto" hangingPunct="1">
              <a:spcAft>
                <a:spcPct val="30000"/>
              </a:spcAft>
              <a:buClr>
                <a:schemeClr val="tx1">
                  <a:shade val="95000"/>
                </a:schemeClr>
              </a:buClr>
              <a:buFont typeface="Wingdings 2"/>
              <a:buNone/>
              <a:defRPr/>
            </a:pPr>
            <a:r>
              <a:rPr lang="pt-BR" sz="1800" dirty="0">
                <a:latin typeface="+mj-lt"/>
              </a:rPr>
              <a:t> * coleta de amostras do ambiente de trabalho (produtos, substâncias químicas, resíduos, água, matérias-primas, </a:t>
            </a:r>
            <a:r>
              <a:rPr lang="pt-BR" sz="1800" dirty="0" err="1">
                <a:latin typeface="+mj-lt"/>
              </a:rPr>
              <a:t>etc</a:t>
            </a:r>
            <a:r>
              <a:rPr lang="pt-BR" sz="1800" dirty="0">
                <a:latin typeface="+mj-lt"/>
              </a:rPr>
              <a:t>) para análise laboratorial;</a:t>
            </a:r>
          </a:p>
          <a:p>
            <a:pPr marL="457200" indent="-457200" eaLnBrk="1" fontAlgn="auto" hangingPunct="1">
              <a:spcAft>
                <a:spcPct val="30000"/>
              </a:spcAft>
              <a:buClr>
                <a:schemeClr val="tx1">
                  <a:shade val="95000"/>
                </a:schemeClr>
              </a:buClr>
              <a:buFont typeface="Wingdings 2"/>
              <a:buNone/>
              <a:defRPr/>
            </a:pPr>
            <a:r>
              <a:rPr lang="pt-BR" sz="1800" dirty="0">
                <a:latin typeface="+mj-lt"/>
              </a:rPr>
              <a:t> * solicitação de medições (na suspeita da existência de riscos adicionais);</a:t>
            </a:r>
          </a:p>
          <a:p>
            <a:pPr marL="457200" indent="-457200" eaLnBrk="1" fontAlgn="auto" hangingPunct="1">
              <a:spcAft>
                <a:spcPct val="30000"/>
              </a:spcAft>
              <a:buClr>
                <a:schemeClr val="tx1">
                  <a:shade val="95000"/>
                </a:schemeClr>
              </a:buClr>
              <a:buFont typeface="Wingdings 2"/>
              <a:buNone/>
              <a:defRPr/>
            </a:pPr>
            <a:r>
              <a:rPr lang="pt-BR" sz="1800" dirty="0">
                <a:latin typeface="+mj-lt"/>
              </a:rPr>
              <a:t> * consulta ao Mapa de Riscos e/ou Pesquisa/Enquete junto aos trabalhadores (Manual de Boas Práticas x Trabalho prescrito/Trabalho Realizado) </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7798C9A-18E6-403C-A55A-F66860610DA5}"/>
              </a:ext>
            </a:extLst>
          </p:cNvPr>
          <p:cNvSpPr>
            <a:spLocks noGrp="1"/>
          </p:cNvSpPr>
          <p:nvPr>
            <p:ph type="title"/>
          </p:nvPr>
        </p:nvSpPr>
        <p:spPr>
          <a:xfrm>
            <a:off x="914400" y="357188"/>
            <a:ext cx="7515225" cy="714375"/>
          </a:xfrm>
        </p:spPr>
        <p:txBody>
          <a:bodyPr rtlCol="0">
            <a:normAutofit fontScale="90000"/>
          </a:bodyPr>
          <a:lstStyle/>
          <a:p>
            <a:pPr eaLnBrk="1" fontAlgn="auto" hangingPunct="1">
              <a:spcAft>
                <a:spcPts val="0"/>
              </a:spcAft>
              <a:defRPr/>
            </a:pPr>
            <a:r>
              <a:rPr lang="pt-BR" sz="2200" dirty="0">
                <a:solidFill>
                  <a:srgbClr val="FF0000"/>
                </a:solidFill>
              </a:rPr>
              <a:t>ANÁLISE/AVALIAÇÃO DAS AÇÕES DE VISAT</a:t>
            </a:r>
            <a:br>
              <a:rPr lang="pt-BR" sz="2200" dirty="0">
                <a:solidFill>
                  <a:srgbClr val="FF0000"/>
                </a:solidFill>
              </a:rPr>
            </a:br>
            <a:endParaRPr lang="pt-BR" sz="2200" dirty="0">
              <a:solidFill>
                <a:srgbClr val="FF0000"/>
              </a:solidFill>
            </a:endParaRPr>
          </a:p>
        </p:txBody>
      </p:sp>
      <p:sp>
        <p:nvSpPr>
          <p:cNvPr id="3" name="Espaço Reservado para Conteúdo 2">
            <a:extLst>
              <a:ext uri="{FF2B5EF4-FFF2-40B4-BE49-F238E27FC236}">
                <a16:creationId xmlns:a16="http://schemas.microsoft.com/office/drawing/2014/main" id="{3BF84299-BFDD-4CFB-B3DC-EA402F5B09BF}"/>
              </a:ext>
            </a:extLst>
          </p:cNvPr>
          <p:cNvSpPr>
            <a:spLocks noGrp="1"/>
          </p:cNvSpPr>
          <p:nvPr>
            <p:ph idx="1"/>
          </p:nvPr>
        </p:nvSpPr>
        <p:spPr>
          <a:xfrm>
            <a:off x="457200" y="1000125"/>
            <a:ext cx="8229600" cy="5308600"/>
          </a:xfrm>
        </p:spPr>
        <p:txBody>
          <a:bodyPr rtlCol="0">
            <a:normAutofit fontScale="70000" lnSpcReduction="20000"/>
          </a:bodyPr>
          <a:lstStyle/>
          <a:p>
            <a:pPr marL="457200" indent="-457200" algn="ctr" eaLnBrk="1" fontAlgn="auto" hangingPunct="1">
              <a:spcAft>
                <a:spcPct val="100000"/>
              </a:spcAft>
              <a:buClr>
                <a:schemeClr val="tx1">
                  <a:shade val="95000"/>
                </a:schemeClr>
              </a:buClr>
              <a:buFont typeface="Wingdings" pitchFamily="2" charset="2"/>
              <a:buNone/>
              <a:defRPr/>
            </a:pPr>
            <a:r>
              <a:rPr lang="pt-BR" sz="3100" dirty="0">
                <a:solidFill>
                  <a:srgbClr val="FFFF00"/>
                </a:solidFill>
                <a:latin typeface="+mj-lt"/>
              </a:rPr>
              <a:t>- </a:t>
            </a:r>
            <a:r>
              <a:rPr lang="pt-BR" sz="3100" dirty="0">
                <a:latin typeface="+mj-lt"/>
              </a:rPr>
              <a:t>a partir das informações coletadas (análise documental, inspeção, depoimentos, registro audiovisual), a equipe deverá - </a:t>
            </a:r>
          </a:p>
          <a:p>
            <a:pPr marL="457200" indent="-457200" eaLnBrk="1" fontAlgn="auto" hangingPunct="1">
              <a:spcAft>
                <a:spcPct val="30000"/>
              </a:spcAft>
              <a:buClr>
                <a:schemeClr val="tx1">
                  <a:shade val="95000"/>
                </a:schemeClr>
              </a:buClr>
              <a:buFontTx/>
              <a:buChar char="•"/>
              <a:defRPr/>
            </a:pPr>
            <a:r>
              <a:rPr lang="pt-BR" sz="3100" dirty="0">
                <a:latin typeface="+mj-lt"/>
              </a:rPr>
              <a:t>analisar os resultados das amostras laboratoriais coletadas e das medições</a:t>
            </a:r>
          </a:p>
          <a:p>
            <a:pPr marL="457200" indent="-457200" eaLnBrk="1" fontAlgn="auto" hangingPunct="1">
              <a:spcAft>
                <a:spcPct val="30000"/>
              </a:spcAft>
              <a:buClr>
                <a:schemeClr val="tx1">
                  <a:shade val="95000"/>
                </a:schemeClr>
              </a:buClr>
              <a:buFontTx/>
              <a:buChar char="•"/>
              <a:defRPr/>
            </a:pPr>
            <a:r>
              <a:rPr lang="pt-BR" sz="3100" dirty="0">
                <a:latin typeface="+mj-lt"/>
              </a:rPr>
              <a:t>elaborar relatórios de vistoria, indicando irregularidades e solicitando medidas de eliminação, correção, controle e prevenção</a:t>
            </a:r>
          </a:p>
          <a:p>
            <a:pPr marL="457200" indent="-457200" eaLnBrk="1" fontAlgn="auto" hangingPunct="1">
              <a:spcAft>
                <a:spcPct val="30000"/>
              </a:spcAft>
              <a:buClr>
                <a:schemeClr val="tx1">
                  <a:shade val="95000"/>
                </a:schemeClr>
              </a:buClr>
              <a:buFontTx/>
              <a:buChar char="•"/>
              <a:defRPr/>
            </a:pPr>
            <a:r>
              <a:rPr lang="pt-BR" sz="3100" dirty="0">
                <a:latin typeface="+mj-lt"/>
              </a:rPr>
              <a:t>utilizar instrumentos administrativos legais como termos, autos de infração e de imposição de penalidade, embargos, interdições (Código Sanitário)</a:t>
            </a:r>
          </a:p>
          <a:p>
            <a:pPr marL="457200" indent="-457200" eaLnBrk="1" fontAlgn="auto" hangingPunct="1">
              <a:spcAft>
                <a:spcPct val="30000"/>
              </a:spcAft>
              <a:buClr>
                <a:schemeClr val="tx1">
                  <a:shade val="95000"/>
                </a:schemeClr>
              </a:buClr>
              <a:buFontTx/>
              <a:buChar char="•"/>
              <a:defRPr/>
            </a:pPr>
            <a:r>
              <a:rPr lang="pt-BR" sz="3100" dirty="0">
                <a:latin typeface="+mj-lt"/>
              </a:rPr>
              <a:t>propor ações educativas a serem desenvolvidas nos locais de trabalho</a:t>
            </a:r>
          </a:p>
          <a:p>
            <a:pPr marL="457200" indent="-457200" eaLnBrk="1" fontAlgn="auto" hangingPunct="1">
              <a:spcAft>
                <a:spcPct val="30000"/>
              </a:spcAft>
              <a:buClr>
                <a:schemeClr val="tx1">
                  <a:shade val="95000"/>
                </a:schemeClr>
              </a:buClr>
              <a:buFontTx/>
              <a:buChar char="•"/>
              <a:defRPr/>
            </a:pPr>
            <a:r>
              <a:rPr lang="pt-BR" sz="3100" dirty="0">
                <a:latin typeface="+mj-lt"/>
              </a:rPr>
              <a:t>discutir assistência aos trabalhadores adoecidos ou com suspeita</a:t>
            </a:r>
          </a:p>
          <a:p>
            <a:pPr marL="548640" indent="-411480" eaLnBrk="1" fontAlgn="auto" hangingPunct="1">
              <a:spcAft>
                <a:spcPts val="0"/>
              </a:spcAft>
              <a:buClr>
                <a:schemeClr val="tx1">
                  <a:shade val="95000"/>
                </a:schemeClr>
              </a:buClr>
              <a:buFont typeface="Wingdings 2"/>
              <a:buChar char=""/>
              <a:defRPr/>
            </a:pPr>
            <a:endParaRPr lang="pt-B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 Box 2">
            <a:extLst>
              <a:ext uri="{FF2B5EF4-FFF2-40B4-BE49-F238E27FC236}">
                <a16:creationId xmlns:a16="http://schemas.microsoft.com/office/drawing/2014/main" id="{4E559935-7F64-4B7F-8565-93BA0403ADCC}"/>
              </a:ext>
            </a:extLst>
          </p:cNvPr>
          <p:cNvSpPr txBox="1">
            <a:spLocks noChangeArrowheads="1"/>
          </p:cNvSpPr>
          <p:nvPr/>
        </p:nvSpPr>
        <p:spPr bwMode="auto">
          <a:xfrm>
            <a:off x="519113" y="496888"/>
            <a:ext cx="7797800" cy="5794375"/>
          </a:xfrm>
          <a:prstGeom prst="rect">
            <a:avLst/>
          </a:prstGeom>
          <a:noFill/>
          <a:ln w="9525">
            <a:noFill/>
            <a:miter lim="800000"/>
            <a:headEnd/>
            <a:tailEnd/>
          </a:ln>
          <a:effectLst/>
        </p:spPr>
        <p:txBody>
          <a:bodyPr>
            <a:spAutoFit/>
          </a:bodyPr>
          <a:lstStyle/>
          <a:p>
            <a:pPr eaLnBrk="1" fontAlgn="auto" hangingPunct="1">
              <a:spcBef>
                <a:spcPts val="0"/>
              </a:spcBef>
              <a:spcAft>
                <a:spcPts val="0"/>
              </a:spcAft>
              <a:defRPr/>
            </a:pPr>
            <a:r>
              <a:rPr lang="pt-BR" sz="2400" b="1" dirty="0">
                <a:solidFill>
                  <a:srgbClr val="FF0000"/>
                </a:solidFill>
                <a:latin typeface="Arial" charset="0"/>
                <a:cs typeface="+mn-cs"/>
              </a:rPr>
              <a:t>            </a:t>
            </a:r>
            <a:r>
              <a:rPr lang="pt-BR" sz="2800" b="1" u="sng" dirty="0">
                <a:solidFill>
                  <a:srgbClr val="FF0000"/>
                </a:solidFill>
                <a:latin typeface="+mj-lt"/>
                <a:cs typeface="+mn-cs"/>
                <a:hlinkClick r:id="rId2" action="ppaction://hlinkfile"/>
              </a:rPr>
              <a:t>ROTEIRO</a:t>
            </a:r>
            <a:endParaRPr lang="pt-BR" sz="2800" b="1" i="1" u="sng" dirty="0">
              <a:solidFill>
                <a:srgbClr val="FF0000"/>
              </a:solidFill>
              <a:latin typeface="+mj-lt"/>
              <a:cs typeface="+mn-cs"/>
            </a:endParaRPr>
          </a:p>
          <a:p>
            <a:pPr eaLnBrk="1" fontAlgn="auto" hangingPunct="1">
              <a:spcBef>
                <a:spcPts val="0"/>
              </a:spcBef>
              <a:spcAft>
                <a:spcPts val="0"/>
              </a:spcAft>
              <a:defRPr/>
            </a:pPr>
            <a:endParaRPr lang="pt-BR" sz="2000" b="1" i="1" dirty="0">
              <a:solidFill>
                <a:schemeClr val="hlink"/>
              </a:solidFill>
              <a:latin typeface="+mj-lt"/>
              <a:cs typeface="+mn-cs"/>
            </a:endParaRPr>
          </a:p>
          <a:p>
            <a:pPr eaLnBrk="1" fontAlgn="auto" hangingPunct="1">
              <a:spcBef>
                <a:spcPts val="0"/>
              </a:spcBef>
              <a:spcAft>
                <a:spcPts val="0"/>
              </a:spcAft>
              <a:defRPr/>
            </a:pPr>
            <a:endParaRPr lang="pt-BR" sz="2000" b="1" i="1" dirty="0">
              <a:solidFill>
                <a:schemeClr val="hlink"/>
              </a:solidFill>
              <a:latin typeface="Arial" charset="0"/>
              <a:cs typeface="+mn-cs"/>
            </a:endParaRPr>
          </a:p>
          <a:p>
            <a:pPr eaLnBrk="1" fontAlgn="auto" hangingPunct="1">
              <a:spcBef>
                <a:spcPts val="0"/>
              </a:spcBef>
              <a:spcAft>
                <a:spcPts val="0"/>
              </a:spcAft>
              <a:defRPr/>
            </a:pPr>
            <a:r>
              <a:rPr lang="pt-BR" sz="2200" b="1" i="1" dirty="0">
                <a:solidFill>
                  <a:srgbClr val="FF0000"/>
                </a:solidFill>
                <a:latin typeface="+mj-lt"/>
                <a:cs typeface="+mn-cs"/>
              </a:rPr>
              <a:t>Atividades anteriores/Atividade atual</a:t>
            </a:r>
          </a:p>
          <a:p>
            <a:pPr eaLnBrk="1" fontAlgn="auto" hangingPunct="1">
              <a:spcBef>
                <a:spcPct val="35000"/>
              </a:spcBef>
              <a:spcAft>
                <a:spcPts val="0"/>
              </a:spcAft>
              <a:buFontTx/>
              <a:buChar char="•"/>
              <a:defRPr/>
            </a:pPr>
            <a:r>
              <a:rPr lang="pt-BR" sz="2200" b="1" dirty="0">
                <a:latin typeface="+mj-lt"/>
                <a:cs typeface="+mn-cs"/>
              </a:rPr>
              <a:t> Identificação da empresa e do sindicato de trabalhadores (nome e endereço).</a:t>
            </a:r>
          </a:p>
          <a:p>
            <a:pPr eaLnBrk="1" fontAlgn="auto" hangingPunct="1">
              <a:spcBef>
                <a:spcPct val="35000"/>
              </a:spcBef>
              <a:spcAft>
                <a:spcPts val="0"/>
              </a:spcAft>
              <a:defRPr/>
            </a:pPr>
            <a:endParaRPr lang="pt-BR" sz="2200" b="1" dirty="0">
              <a:latin typeface="+mj-lt"/>
              <a:cs typeface="+mn-cs"/>
            </a:endParaRPr>
          </a:p>
          <a:p>
            <a:pPr eaLnBrk="1" fontAlgn="auto" hangingPunct="1">
              <a:spcBef>
                <a:spcPct val="35000"/>
              </a:spcBef>
              <a:spcAft>
                <a:spcPts val="0"/>
              </a:spcAft>
              <a:buFontTx/>
              <a:buChar char="•"/>
              <a:defRPr/>
            </a:pPr>
            <a:r>
              <a:rPr lang="pt-BR" sz="2200" b="1" dirty="0">
                <a:latin typeface="+mj-lt"/>
                <a:cs typeface="+mn-cs"/>
              </a:rPr>
              <a:t> Descrição do processo de produção: matérias-primas, instrumentos e máquinas, processos auxiliares, produto final, subproduto e resíduos,fluxograma de produção.</a:t>
            </a:r>
          </a:p>
          <a:p>
            <a:pPr eaLnBrk="1" fontAlgn="auto" hangingPunct="1">
              <a:spcBef>
                <a:spcPct val="35000"/>
              </a:spcBef>
              <a:spcAft>
                <a:spcPts val="0"/>
              </a:spcAft>
              <a:defRPr/>
            </a:pPr>
            <a:endParaRPr lang="pt-BR" sz="2200" b="1" dirty="0">
              <a:latin typeface="+mj-lt"/>
              <a:cs typeface="+mn-cs"/>
            </a:endParaRPr>
          </a:p>
          <a:p>
            <a:pPr eaLnBrk="1" fontAlgn="auto" hangingPunct="1">
              <a:spcBef>
                <a:spcPct val="35000"/>
              </a:spcBef>
              <a:spcAft>
                <a:spcPts val="0"/>
              </a:spcAft>
              <a:buFontTx/>
              <a:buChar char="•"/>
              <a:defRPr/>
            </a:pPr>
            <a:r>
              <a:rPr lang="pt-BR" sz="2200" b="1" dirty="0">
                <a:latin typeface="+mj-lt"/>
                <a:cs typeface="+mn-cs"/>
              </a:rPr>
              <a:t>Descrição da função ou do posto de trabalho em um dia típico de trabalho: o que faz, como faz, com que faz, quanto faz?</a:t>
            </a:r>
          </a:p>
          <a:p>
            <a:pPr eaLnBrk="1" fontAlgn="auto" hangingPunct="1">
              <a:spcBef>
                <a:spcPts val="0"/>
              </a:spcBef>
              <a:spcAft>
                <a:spcPts val="0"/>
              </a:spcAft>
              <a:defRPr/>
            </a:pPr>
            <a:endParaRPr lang="pt-BR" sz="2200" b="1" dirty="0">
              <a:latin typeface="+mj-lt"/>
              <a:cs typeface="+mn-cs"/>
            </a:endParaRPr>
          </a:p>
          <a:p>
            <a:pPr eaLnBrk="1" fontAlgn="auto" hangingPunct="1">
              <a:spcBef>
                <a:spcPts val="0"/>
              </a:spcBef>
              <a:spcAft>
                <a:spcPts val="0"/>
              </a:spcAft>
              <a:defRPr/>
            </a:pPr>
            <a:endParaRPr lang="pt-BR" sz="2200" dirty="0">
              <a:solidFill>
                <a:schemeClr val="bg1"/>
              </a:solidFill>
              <a:latin typeface="+mj-lt"/>
              <a:cs typeface="+mn-cs"/>
            </a:endParaRP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Text Box 2">
            <a:extLst>
              <a:ext uri="{FF2B5EF4-FFF2-40B4-BE49-F238E27FC236}">
                <a16:creationId xmlns:a16="http://schemas.microsoft.com/office/drawing/2014/main" id="{493BDD20-E72E-4517-8C8E-49E71AD05599}"/>
              </a:ext>
            </a:extLst>
          </p:cNvPr>
          <p:cNvSpPr txBox="1">
            <a:spLocks noChangeArrowheads="1"/>
          </p:cNvSpPr>
          <p:nvPr/>
        </p:nvSpPr>
        <p:spPr bwMode="auto">
          <a:xfrm>
            <a:off x="663575" y="1428750"/>
            <a:ext cx="7796213" cy="4894263"/>
          </a:xfrm>
          <a:prstGeom prst="rect">
            <a:avLst/>
          </a:prstGeom>
          <a:noFill/>
          <a:ln w="9525">
            <a:noFill/>
            <a:miter lim="800000"/>
            <a:headEnd/>
            <a:tailEnd/>
          </a:ln>
          <a:effectLst/>
        </p:spPr>
        <p:txBody>
          <a:bodyPr>
            <a:spAutoFit/>
          </a:bodyPr>
          <a:lstStyle/>
          <a:p>
            <a:pPr algn="just" eaLnBrk="1" fontAlgn="auto" hangingPunct="1">
              <a:spcBef>
                <a:spcPts val="0"/>
              </a:spcBef>
              <a:spcAft>
                <a:spcPts val="0"/>
              </a:spcAft>
              <a:buFontTx/>
              <a:buChar char="•"/>
              <a:defRPr/>
            </a:pPr>
            <a:r>
              <a:rPr lang="pt-BR" sz="2400" b="1" dirty="0">
                <a:solidFill>
                  <a:schemeClr val="bg2"/>
                </a:solidFill>
                <a:latin typeface="Arial" charset="0"/>
                <a:cs typeface="+mn-cs"/>
              </a:rPr>
              <a:t> </a:t>
            </a:r>
            <a:r>
              <a:rPr lang="pt-BR" sz="2400" b="1" dirty="0">
                <a:latin typeface="+mj-lt"/>
                <a:cs typeface="+mn-cs"/>
              </a:rPr>
              <a:t>Descrição do ambiente de trabalho: presença de fatores de risco para a saúde - físicos, químicos, biológicos, ergonômicos, de acidentes. Medidas de proteção coletiva e individual: existência, adequação, utilização e eficácia.</a:t>
            </a:r>
          </a:p>
          <a:p>
            <a:pPr algn="just" eaLnBrk="1" fontAlgn="auto" hangingPunct="1">
              <a:spcBef>
                <a:spcPts val="0"/>
              </a:spcBef>
              <a:spcAft>
                <a:spcPts val="0"/>
              </a:spcAft>
              <a:defRPr/>
            </a:pPr>
            <a:endParaRPr lang="pt-BR" sz="2400" b="1" dirty="0">
              <a:latin typeface="+mj-lt"/>
              <a:cs typeface="+mn-cs"/>
            </a:endParaRPr>
          </a:p>
          <a:p>
            <a:pPr algn="just" eaLnBrk="1" fontAlgn="auto" hangingPunct="1">
              <a:spcBef>
                <a:spcPts val="0"/>
              </a:spcBef>
              <a:spcAft>
                <a:spcPts val="0"/>
              </a:spcAft>
              <a:buFontTx/>
              <a:buChar char="•"/>
              <a:defRPr/>
            </a:pPr>
            <a:r>
              <a:rPr lang="pt-BR" sz="2400" b="1" dirty="0">
                <a:latin typeface="+mj-lt"/>
                <a:cs typeface="+mn-cs"/>
              </a:rPr>
              <a:t> Organização do trabalho: contrato de trabalho, salário, jornada diária, pausas, horas extras, férias, relacionamento com colegas e chefias. Percepção do trabalhador sobre seu trabalho, grau de satisfação, mecanismos de controle do ritmo e da produção.</a:t>
            </a:r>
          </a:p>
        </p:txBody>
      </p:sp>
      <p:sp>
        <p:nvSpPr>
          <p:cNvPr id="45059" name="Text Box 3">
            <a:extLst>
              <a:ext uri="{FF2B5EF4-FFF2-40B4-BE49-F238E27FC236}">
                <a16:creationId xmlns:a16="http://schemas.microsoft.com/office/drawing/2014/main" id="{A7FB2079-BA44-4D96-B87E-D9D9ABFE1973}"/>
              </a:ext>
            </a:extLst>
          </p:cNvPr>
          <p:cNvSpPr txBox="1">
            <a:spLocks noChangeArrowheads="1"/>
          </p:cNvSpPr>
          <p:nvPr/>
        </p:nvSpPr>
        <p:spPr bwMode="auto">
          <a:xfrm>
            <a:off x="571500" y="285750"/>
            <a:ext cx="8104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pt-BR" altLang="pt-BR" sz="2400" b="1">
                <a:solidFill>
                  <a:srgbClr val="FF0000"/>
                </a:solidFill>
                <a:latin typeface="Arial" panose="020B0604020202020204" pitchFamily="34" charset="0"/>
              </a:rPr>
              <a:t>ROTEIRO</a:t>
            </a:r>
            <a:endParaRPr lang="pt-BR" altLang="pt-BR" sz="1400" b="1">
              <a:solidFill>
                <a:srgbClr val="FF0000"/>
              </a:solidFill>
              <a:latin typeface="Arial" panose="020B060402020202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0">
            <a:extLst>
              <a:ext uri="{FF2B5EF4-FFF2-40B4-BE49-F238E27FC236}">
                <a16:creationId xmlns:a16="http://schemas.microsoft.com/office/drawing/2014/main" id="{C31BDCE0-8D88-467E-9271-1E1652AE614B}"/>
              </a:ext>
            </a:extLst>
          </p:cNvPr>
          <p:cNvSpPr>
            <a:spLocks noChangeArrowheads="1"/>
          </p:cNvSpPr>
          <p:nvPr/>
        </p:nvSpPr>
        <p:spPr bwMode="auto">
          <a:xfrm>
            <a:off x="609600" y="990600"/>
            <a:ext cx="8077200" cy="4894263"/>
          </a:xfrm>
          <a:prstGeom prst="rect">
            <a:avLst/>
          </a:prstGeom>
          <a:noFill/>
          <a:ln w="9525">
            <a:noFill/>
            <a:miter lim="800000"/>
            <a:headEnd/>
            <a:tailEnd/>
          </a:ln>
        </p:spPr>
        <p:txBody>
          <a:bodyPr>
            <a:spAutoFit/>
          </a:bodyPr>
          <a:lstStyle/>
          <a:p>
            <a:pPr algn="just" eaLnBrk="1" fontAlgn="auto" hangingPunct="1">
              <a:spcBef>
                <a:spcPts val="0"/>
              </a:spcBef>
              <a:spcAft>
                <a:spcPts val="0"/>
              </a:spcAft>
              <a:defRPr/>
            </a:pPr>
            <a:r>
              <a:rPr lang="pt-BR" sz="2400" b="1" dirty="0">
                <a:solidFill>
                  <a:srgbClr val="FF0000"/>
                </a:solidFill>
                <a:latin typeface="+mj-lt"/>
                <a:ea typeface="Arial Unicode MS" pitchFamily="34" charset="-128"/>
                <a:cs typeface="Arial Unicode MS" pitchFamily="34" charset="-128"/>
              </a:rPr>
              <a:t>Medicina do Trabalho</a:t>
            </a:r>
            <a:r>
              <a:rPr lang="pt-BR" sz="2400" b="1" dirty="0">
                <a:solidFill>
                  <a:srgbClr val="309060"/>
                </a:solidFill>
                <a:latin typeface="+mj-lt"/>
                <a:ea typeface="Arial Unicode MS" pitchFamily="34" charset="-128"/>
                <a:cs typeface="Arial Unicode MS" pitchFamily="34" charset="-128"/>
              </a:rPr>
              <a:t>  </a:t>
            </a:r>
          </a:p>
          <a:p>
            <a:pPr lvl="1" algn="just" eaLnBrk="1" fontAlgn="auto" hangingPunct="1">
              <a:spcBef>
                <a:spcPts val="0"/>
              </a:spcBef>
              <a:spcAft>
                <a:spcPts val="0"/>
              </a:spcAft>
              <a:buFontTx/>
              <a:buChar char="•"/>
              <a:defRPr/>
            </a:pPr>
            <a:r>
              <a:rPr lang="pt-BR" sz="2400" b="1" dirty="0">
                <a:latin typeface="+mj-lt"/>
                <a:ea typeface="Arial Unicode MS" pitchFamily="34" charset="-128"/>
                <a:cs typeface="Arial Unicode MS" pitchFamily="34" charset="-128"/>
              </a:rPr>
              <a:t> centrada na figura do médico, </a:t>
            </a:r>
          </a:p>
          <a:p>
            <a:pPr lvl="1" algn="just" eaLnBrk="1" fontAlgn="auto" hangingPunct="1">
              <a:spcBef>
                <a:spcPts val="0"/>
              </a:spcBef>
              <a:spcAft>
                <a:spcPts val="0"/>
              </a:spcAft>
              <a:buFontTx/>
              <a:buChar char="•"/>
              <a:defRPr/>
            </a:pPr>
            <a:r>
              <a:rPr lang="pt-BR" sz="2400" b="1" dirty="0">
                <a:latin typeface="+mj-lt"/>
                <a:ea typeface="Arial Unicode MS" pitchFamily="34" charset="-128"/>
                <a:cs typeface="Arial Unicode MS" pitchFamily="34" charset="-128"/>
              </a:rPr>
              <a:t> teoria da </a:t>
            </a:r>
            <a:r>
              <a:rPr lang="pt-BR" sz="2400" b="1" dirty="0" err="1">
                <a:latin typeface="+mj-lt"/>
                <a:ea typeface="Arial Unicode MS" pitchFamily="34" charset="-128"/>
                <a:cs typeface="Arial Unicode MS" pitchFamily="34" charset="-128"/>
              </a:rPr>
              <a:t>unicausalidade</a:t>
            </a:r>
            <a:r>
              <a:rPr lang="pt-BR" sz="2400" b="1" dirty="0">
                <a:latin typeface="+mj-lt"/>
                <a:ea typeface="Arial Unicode MS" pitchFamily="34" charset="-128"/>
                <a:cs typeface="Arial Unicode MS" pitchFamily="34" charset="-128"/>
              </a:rPr>
              <a:t> - para cada doença, um agente etiológico.</a:t>
            </a:r>
          </a:p>
          <a:p>
            <a:pPr lvl="1" algn="just" eaLnBrk="1" fontAlgn="auto" hangingPunct="1">
              <a:spcBef>
                <a:spcPts val="0"/>
              </a:spcBef>
              <a:spcAft>
                <a:spcPts val="0"/>
              </a:spcAft>
              <a:buFontTx/>
              <a:buChar char="•"/>
              <a:defRPr/>
            </a:pPr>
            <a:r>
              <a:rPr lang="pt-BR" sz="2400" b="1" dirty="0">
                <a:latin typeface="+mj-lt"/>
                <a:ea typeface="Arial Unicode MS" pitchFamily="34" charset="-128"/>
                <a:cs typeface="Arial Unicode MS" pitchFamily="34" charset="-128"/>
              </a:rPr>
              <a:t> </a:t>
            </a:r>
            <a:r>
              <a:rPr lang="pt-BR" sz="2400" b="1" dirty="0">
                <a:solidFill>
                  <a:srgbClr val="0070C0"/>
                </a:solidFill>
                <a:latin typeface="+mj-lt"/>
                <a:ea typeface="Arial Unicode MS" pitchFamily="34" charset="-128"/>
                <a:cs typeface="Arial Unicode MS" pitchFamily="34" charset="-128"/>
              </a:rPr>
              <a:t>visão eminentemente biológica e individual</a:t>
            </a:r>
          </a:p>
          <a:p>
            <a:pPr lvl="1" algn="just" eaLnBrk="1" fontAlgn="auto" hangingPunct="1">
              <a:spcBef>
                <a:spcPts val="0"/>
              </a:spcBef>
              <a:spcAft>
                <a:spcPts val="0"/>
              </a:spcAft>
              <a:defRPr/>
            </a:pPr>
            <a:endParaRPr lang="pt-BR" sz="2400" b="1" dirty="0">
              <a:latin typeface="+mj-lt"/>
              <a:ea typeface="Arial Unicode MS" pitchFamily="34" charset="-128"/>
              <a:cs typeface="Arial Unicode MS" pitchFamily="34" charset="-128"/>
            </a:endParaRPr>
          </a:p>
          <a:p>
            <a:pPr algn="just" eaLnBrk="1" fontAlgn="auto" hangingPunct="1">
              <a:spcBef>
                <a:spcPts val="0"/>
              </a:spcBef>
              <a:spcAft>
                <a:spcPts val="0"/>
              </a:spcAft>
              <a:defRPr/>
            </a:pPr>
            <a:r>
              <a:rPr lang="pt-BR" sz="2400" b="1" dirty="0">
                <a:solidFill>
                  <a:srgbClr val="FF0000"/>
                </a:solidFill>
                <a:latin typeface="+mj-lt"/>
                <a:ea typeface="Arial Unicode MS" pitchFamily="34" charset="-128"/>
                <a:cs typeface="Arial Unicode MS" pitchFamily="34" charset="-128"/>
              </a:rPr>
              <a:t>Saúde Ocupacional </a:t>
            </a:r>
          </a:p>
          <a:p>
            <a:pPr lvl="1" algn="just" eaLnBrk="1" fontAlgn="auto" hangingPunct="1">
              <a:spcBef>
                <a:spcPts val="0"/>
              </a:spcBef>
              <a:spcAft>
                <a:spcPts val="0"/>
              </a:spcAft>
              <a:buFontTx/>
              <a:buChar char="•"/>
              <a:defRPr/>
            </a:pPr>
            <a:r>
              <a:rPr lang="pt-BR" sz="2400" b="1" dirty="0">
                <a:latin typeface="+mj-lt"/>
                <a:ea typeface="Arial Unicode MS" pitchFamily="34" charset="-128"/>
                <a:cs typeface="Arial Unicode MS" pitchFamily="34" charset="-128"/>
              </a:rPr>
              <a:t> avança numa proposta interdisciplinar, com base na Higiene Industrial </a:t>
            </a:r>
          </a:p>
          <a:p>
            <a:pPr lvl="1" algn="just" eaLnBrk="1" fontAlgn="auto" hangingPunct="1">
              <a:spcBef>
                <a:spcPts val="0"/>
              </a:spcBef>
              <a:spcAft>
                <a:spcPts val="0"/>
              </a:spcAft>
              <a:buFontTx/>
              <a:buChar char="•"/>
              <a:defRPr/>
            </a:pPr>
            <a:r>
              <a:rPr lang="pt-BR" sz="2400" b="1" dirty="0">
                <a:latin typeface="+mj-lt"/>
                <a:ea typeface="Arial Unicode MS" pitchFamily="34" charset="-128"/>
                <a:cs typeface="Arial Unicode MS" pitchFamily="34" charset="-128"/>
              </a:rPr>
              <a:t>incorpora a teoria da </a:t>
            </a:r>
            <a:r>
              <a:rPr lang="pt-BR" sz="2400" b="1" dirty="0" err="1">
                <a:latin typeface="+mj-lt"/>
                <a:ea typeface="Arial Unicode MS" pitchFamily="34" charset="-128"/>
                <a:cs typeface="Arial Unicode MS" pitchFamily="34" charset="-128"/>
              </a:rPr>
              <a:t>multicausalidade</a:t>
            </a:r>
            <a:r>
              <a:rPr lang="pt-BR" sz="2400" b="1" dirty="0">
                <a:latin typeface="+mj-lt"/>
                <a:ea typeface="Arial Unicode MS" pitchFamily="34" charset="-128"/>
                <a:cs typeface="Arial Unicode MS" pitchFamily="34" charset="-128"/>
              </a:rPr>
              <a:t> - na qual um conjunto de fatores de risco (ambientais e biológicos) é considerado na produção da doença.</a:t>
            </a:r>
          </a:p>
          <a:p>
            <a:pPr lvl="1" algn="just" eaLnBrk="1" fontAlgn="auto" hangingPunct="1">
              <a:spcBef>
                <a:spcPts val="0"/>
              </a:spcBef>
              <a:spcAft>
                <a:spcPts val="0"/>
              </a:spcAft>
              <a:buFontTx/>
              <a:buChar char="•"/>
              <a:defRPr/>
            </a:pPr>
            <a:r>
              <a:rPr lang="pt-BR" sz="2400" b="1" dirty="0">
                <a:solidFill>
                  <a:srgbClr val="0070C0"/>
                </a:solidFill>
                <a:latin typeface="+mj-lt"/>
                <a:ea typeface="Arial Unicode MS" pitchFamily="34" charset="-128"/>
                <a:cs typeface="Arial Unicode MS" pitchFamily="34" charset="-128"/>
              </a:rPr>
              <a:t>relação ambiente de trabalho x corpo do trabalhador. </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Text Box 2">
            <a:extLst>
              <a:ext uri="{FF2B5EF4-FFF2-40B4-BE49-F238E27FC236}">
                <a16:creationId xmlns:a16="http://schemas.microsoft.com/office/drawing/2014/main" id="{797ED6C0-D237-48C2-B11E-3A2229D10F0D}"/>
              </a:ext>
            </a:extLst>
          </p:cNvPr>
          <p:cNvSpPr txBox="1">
            <a:spLocks noChangeArrowheads="1"/>
          </p:cNvSpPr>
          <p:nvPr/>
        </p:nvSpPr>
        <p:spPr bwMode="auto">
          <a:xfrm>
            <a:off x="663575" y="642938"/>
            <a:ext cx="7580313" cy="4832350"/>
          </a:xfrm>
          <a:prstGeom prst="rect">
            <a:avLst/>
          </a:prstGeom>
          <a:noFill/>
          <a:ln w="9525">
            <a:noFill/>
            <a:miter lim="800000"/>
            <a:headEnd/>
            <a:tailEnd/>
          </a:ln>
          <a:effectLst/>
        </p:spPr>
        <p:txBody>
          <a:bodyPr>
            <a:spAutoFit/>
          </a:bodyPr>
          <a:lstStyle/>
          <a:p>
            <a:pPr eaLnBrk="1" fontAlgn="auto" hangingPunct="1">
              <a:spcBef>
                <a:spcPts val="0"/>
              </a:spcBef>
              <a:spcAft>
                <a:spcPts val="0"/>
              </a:spcAft>
              <a:buFontTx/>
              <a:buChar char="•"/>
              <a:defRPr/>
            </a:pPr>
            <a:r>
              <a:rPr lang="pt-BR" sz="2000" b="1" dirty="0">
                <a:solidFill>
                  <a:schemeClr val="bg2"/>
                </a:solidFill>
                <a:latin typeface="Arial" charset="0"/>
                <a:cs typeface="+mn-cs"/>
              </a:rPr>
              <a:t> </a:t>
            </a:r>
            <a:r>
              <a:rPr lang="pt-BR" sz="2200" b="1" dirty="0">
                <a:latin typeface="+mj-lt"/>
                <a:cs typeface="+mn-cs"/>
              </a:rPr>
              <a:t>Instalações da empresa: área física, tipo de construção, ventilação e iluminação. Condições de conforto e higiene (banheiros, lavatórios, bebedouros, vestiário, refeitório, lazer, </a:t>
            </a:r>
            <a:r>
              <a:rPr lang="pt-BR" sz="2200" b="1" dirty="0" err="1">
                <a:latin typeface="+mj-lt"/>
                <a:cs typeface="+mn-cs"/>
              </a:rPr>
              <a:t>etc</a:t>
            </a:r>
            <a:r>
              <a:rPr lang="pt-BR" sz="2200" b="1" dirty="0">
                <a:latin typeface="+mj-lt"/>
                <a:cs typeface="+mn-cs"/>
              </a:rPr>
              <a:t>).</a:t>
            </a:r>
          </a:p>
          <a:p>
            <a:pPr eaLnBrk="1" fontAlgn="auto" hangingPunct="1">
              <a:spcBef>
                <a:spcPts val="0"/>
              </a:spcBef>
              <a:spcAft>
                <a:spcPts val="0"/>
              </a:spcAft>
              <a:buFontTx/>
              <a:buChar char="•"/>
              <a:defRPr/>
            </a:pPr>
            <a:endParaRPr lang="pt-BR" sz="2200" b="1" dirty="0">
              <a:latin typeface="+mj-lt"/>
              <a:cs typeface="+mn-cs"/>
            </a:endParaRPr>
          </a:p>
          <a:p>
            <a:pPr eaLnBrk="1" fontAlgn="auto" hangingPunct="1">
              <a:spcBef>
                <a:spcPts val="0"/>
              </a:spcBef>
              <a:spcAft>
                <a:spcPts val="0"/>
              </a:spcAft>
              <a:buFontTx/>
              <a:buChar char="•"/>
              <a:defRPr/>
            </a:pPr>
            <a:r>
              <a:rPr lang="pt-BR" sz="2200" b="1" dirty="0">
                <a:latin typeface="+mj-lt"/>
                <a:cs typeface="+mn-cs"/>
              </a:rPr>
              <a:t> Recursos de saúde: realização de exames </a:t>
            </a:r>
            <a:r>
              <a:rPr lang="pt-BR" sz="2200" b="1" dirty="0" err="1">
                <a:latin typeface="+mj-lt"/>
                <a:cs typeface="+mn-cs"/>
              </a:rPr>
              <a:t>pré-admissional</a:t>
            </a:r>
            <a:r>
              <a:rPr lang="pt-BR" sz="2200" b="1" dirty="0">
                <a:latin typeface="+mj-lt"/>
                <a:cs typeface="+mn-cs"/>
              </a:rPr>
              <a:t>, periódico e </a:t>
            </a:r>
            <a:r>
              <a:rPr lang="pt-BR" sz="2200" b="1" dirty="0" err="1">
                <a:latin typeface="+mj-lt"/>
                <a:cs typeface="+mn-cs"/>
              </a:rPr>
              <a:t>demissional</a:t>
            </a:r>
            <a:r>
              <a:rPr lang="pt-BR" sz="2200" b="1" dirty="0">
                <a:latin typeface="+mj-lt"/>
                <a:cs typeface="+mn-cs"/>
              </a:rPr>
              <a:t>, atuação do SESMT e da CIPA, acesso à informação</a:t>
            </a:r>
          </a:p>
          <a:p>
            <a:pPr eaLnBrk="1" fontAlgn="auto" hangingPunct="1">
              <a:spcBef>
                <a:spcPts val="0"/>
              </a:spcBef>
              <a:spcAft>
                <a:spcPts val="0"/>
              </a:spcAft>
              <a:buFontTx/>
              <a:buChar char="•"/>
              <a:defRPr/>
            </a:pPr>
            <a:endParaRPr lang="pt-BR" sz="2200" b="1" i="1" dirty="0">
              <a:latin typeface="+mj-lt"/>
              <a:cs typeface="+mn-cs"/>
            </a:endParaRPr>
          </a:p>
          <a:p>
            <a:pPr eaLnBrk="1" fontAlgn="auto" hangingPunct="1">
              <a:spcBef>
                <a:spcPts val="0"/>
              </a:spcBef>
              <a:spcAft>
                <a:spcPts val="0"/>
              </a:spcAft>
              <a:defRPr/>
            </a:pPr>
            <a:r>
              <a:rPr lang="pt-BR" sz="2200" b="1" dirty="0">
                <a:latin typeface="+mj-lt"/>
                <a:cs typeface="+mn-cs"/>
              </a:rPr>
              <a:t>(As mesmas questões deverão ser perguntadas sobre as atividades anteriores mais significativas, tanto pela presença de fatores de risco quanto pela duração da exposição)</a:t>
            </a:r>
          </a:p>
          <a:p>
            <a:pPr eaLnBrk="1" fontAlgn="auto" hangingPunct="1">
              <a:spcBef>
                <a:spcPts val="0"/>
              </a:spcBef>
              <a:spcAft>
                <a:spcPts val="0"/>
              </a:spcAft>
              <a:defRPr/>
            </a:pPr>
            <a:endParaRPr lang="pt-BR" sz="2200" b="1" dirty="0">
              <a:latin typeface="+mj-lt"/>
              <a:cs typeface="+mn-cs"/>
            </a:endParaRPr>
          </a:p>
        </p:txBody>
      </p:sp>
      <p:sp>
        <p:nvSpPr>
          <p:cNvPr id="46083" name="Text Box 3">
            <a:extLst>
              <a:ext uri="{FF2B5EF4-FFF2-40B4-BE49-F238E27FC236}">
                <a16:creationId xmlns:a16="http://schemas.microsoft.com/office/drawing/2014/main" id="{D598F6DB-3214-41D1-8A7A-7A4C013C5186}"/>
              </a:ext>
            </a:extLst>
          </p:cNvPr>
          <p:cNvSpPr txBox="1">
            <a:spLocks noChangeArrowheads="1"/>
          </p:cNvSpPr>
          <p:nvPr/>
        </p:nvSpPr>
        <p:spPr bwMode="auto">
          <a:xfrm>
            <a:off x="1600200" y="5683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pt-BR" altLang="pt-BR" sz="1800">
              <a:latin typeface="Arial" panose="020B0604020202020204" pitchFamily="34"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C:\Users\Public\Pictures\Sample Pictures\Tree.jpg">
            <a:extLst>
              <a:ext uri="{FF2B5EF4-FFF2-40B4-BE49-F238E27FC236}">
                <a16:creationId xmlns:a16="http://schemas.microsoft.com/office/drawing/2014/main" id="{BB2FF98E-C830-4EBD-A256-3C7CE70334A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750" y="692150"/>
            <a:ext cx="7993063" cy="5995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7" name="Retângulo 2">
            <a:extLst>
              <a:ext uri="{FF2B5EF4-FFF2-40B4-BE49-F238E27FC236}">
                <a16:creationId xmlns:a16="http://schemas.microsoft.com/office/drawing/2014/main" id="{BD81CCE3-7A7F-4DF8-9351-C93129D914AE}"/>
              </a:ext>
            </a:extLst>
          </p:cNvPr>
          <p:cNvSpPr>
            <a:spLocks noChangeArrowheads="1"/>
          </p:cNvSpPr>
          <p:nvPr/>
        </p:nvSpPr>
        <p:spPr bwMode="auto">
          <a:xfrm>
            <a:off x="684213" y="981075"/>
            <a:ext cx="7704137"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pt-BR" altLang="pt-BR" sz="2400" b="1">
                <a:solidFill>
                  <a:srgbClr val="FF5D5D"/>
                </a:solidFill>
                <a:latin typeface="Arial" panose="020B0604020202020204" pitchFamily="34" charset="0"/>
              </a:rPr>
              <a:t>"Se não houver frutos,</a:t>
            </a:r>
          </a:p>
          <a:p>
            <a:pPr algn="ctr" eaLnBrk="1" hangingPunct="1">
              <a:spcBef>
                <a:spcPct val="0"/>
              </a:spcBef>
              <a:buFontTx/>
              <a:buNone/>
            </a:pPr>
            <a:r>
              <a:rPr lang="pt-BR" altLang="pt-BR" sz="2400" b="1">
                <a:solidFill>
                  <a:srgbClr val="FF5D5D"/>
                </a:solidFill>
                <a:latin typeface="Arial" panose="020B0604020202020204" pitchFamily="34" charset="0"/>
              </a:rPr>
              <a:t>Valeu a beleza das flores... </a:t>
            </a:r>
          </a:p>
          <a:p>
            <a:pPr algn="ctr" eaLnBrk="1" hangingPunct="1">
              <a:spcBef>
                <a:spcPct val="0"/>
              </a:spcBef>
              <a:buFontTx/>
              <a:buNone/>
            </a:pPr>
            <a:r>
              <a:rPr lang="pt-BR" altLang="pt-BR" sz="2400" b="1">
                <a:solidFill>
                  <a:srgbClr val="FF5D5D"/>
                </a:solidFill>
                <a:latin typeface="Arial" panose="020B0604020202020204" pitchFamily="34" charset="0"/>
              </a:rPr>
              <a:t>Se não houver flores, </a:t>
            </a:r>
          </a:p>
          <a:p>
            <a:pPr algn="ctr" eaLnBrk="1" hangingPunct="1">
              <a:spcBef>
                <a:spcPct val="0"/>
              </a:spcBef>
              <a:buFontTx/>
              <a:buNone/>
            </a:pPr>
            <a:r>
              <a:rPr lang="pt-BR" altLang="pt-BR" sz="2400" b="1">
                <a:solidFill>
                  <a:srgbClr val="FF5D5D"/>
                </a:solidFill>
                <a:latin typeface="Arial" panose="020B0604020202020204" pitchFamily="34" charset="0"/>
              </a:rPr>
              <a:t>Valeu a sombra das folhas... </a:t>
            </a:r>
          </a:p>
          <a:p>
            <a:pPr algn="ctr" eaLnBrk="1" hangingPunct="1">
              <a:spcBef>
                <a:spcPct val="0"/>
              </a:spcBef>
              <a:buFontTx/>
              <a:buNone/>
            </a:pPr>
            <a:r>
              <a:rPr lang="pt-BR" altLang="pt-BR" sz="2400" b="1">
                <a:solidFill>
                  <a:srgbClr val="FF5D5D"/>
                </a:solidFill>
                <a:latin typeface="Arial" panose="020B0604020202020204" pitchFamily="34" charset="0"/>
              </a:rPr>
              <a:t>Se não houver folhas, </a:t>
            </a:r>
          </a:p>
          <a:p>
            <a:pPr algn="ctr" eaLnBrk="1" hangingPunct="1">
              <a:spcBef>
                <a:spcPct val="0"/>
              </a:spcBef>
              <a:buFontTx/>
              <a:buNone/>
            </a:pPr>
            <a:r>
              <a:rPr lang="pt-BR" altLang="pt-BR" sz="2400" b="1">
                <a:solidFill>
                  <a:srgbClr val="FF5D5D"/>
                </a:solidFill>
                <a:latin typeface="Arial" panose="020B0604020202020204" pitchFamily="34" charset="0"/>
              </a:rPr>
              <a:t>Valeu a intenção da semente..." “</a:t>
            </a:r>
          </a:p>
          <a:p>
            <a:pPr algn="ctr" eaLnBrk="1" hangingPunct="1">
              <a:spcBef>
                <a:spcPct val="0"/>
              </a:spcBef>
              <a:buFontTx/>
              <a:buNone/>
            </a:pPr>
            <a:endParaRPr lang="pt-BR" altLang="pt-BR" sz="2400" b="1">
              <a:solidFill>
                <a:srgbClr val="FF5D5D"/>
              </a:solidFill>
              <a:latin typeface="Arial" panose="020B0604020202020204" pitchFamily="34" charset="0"/>
            </a:endParaRPr>
          </a:p>
          <a:p>
            <a:pPr algn="ctr" eaLnBrk="1" hangingPunct="1">
              <a:spcBef>
                <a:spcPct val="0"/>
              </a:spcBef>
              <a:buFontTx/>
              <a:buNone/>
            </a:pPr>
            <a:r>
              <a:rPr lang="pt-BR" altLang="pt-BR" sz="2400" b="1">
                <a:solidFill>
                  <a:srgbClr val="FF5D5D"/>
                </a:solidFill>
                <a:latin typeface="Arial" panose="020B0604020202020204" pitchFamily="34" charset="0"/>
              </a:rPr>
              <a:t>O futuro pertence àqueles que acreditam na beleza de seus sonhos.“</a:t>
            </a:r>
          </a:p>
          <a:p>
            <a:pPr algn="ctr" eaLnBrk="1" hangingPunct="1">
              <a:spcBef>
                <a:spcPct val="0"/>
              </a:spcBef>
              <a:buFontTx/>
              <a:buNone/>
            </a:pPr>
            <a:endParaRPr lang="pt-BR" altLang="pt-BR" sz="2400" b="1">
              <a:solidFill>
                <a:srgbClr val="FF5D5D"/>
              </a:solidFill>
              <a:latin typeface="Arial" panose="020B0604020202020204" pitchFamily="34" charset="0"/>
            </a:endParaRPr>
          </a:p>
          <a:p>
            <a:pPr algn="ctr" eaLnBrk="1" hangingPunct="1">
              <a:spcBef>
                <a:spcPct val="0"/>
              </a:spcBef>
              <a:buFontTx/>
              <a:buNone/>
            </a:pPr>
            <a:r>
              <a:rPr lang="pt-BR" altLang="pt-BR" sz="2400" b="1">
                <a:solidFill>
                  <a:srgbClr val="FF5D5D"/>
                </a:solidFill>
                <a:latin typeface="Arial" panose="020B0604020202020204" pitchFamily="34" charset="0"/>
              </a:rPr>
              <a:t>OBRIG</a:t>
            </a:r>
            <a:r>
              <a:rPr lang="pt-BR" altLang="pt-BR" sz="2400" b="1">
                <a:solidFill>
                  <a:srgbClr val="C00000"/>
                </a:solidFill>
                <a:latin typeface="Arial" panose="020B0604020202020204" pitchFamily="34" charset="0"/>
              </a:rPr>
              <a:t>ADA!!!!!!</a:t>
            </a:r>
            <a:endParaRPr lang="pt-BR" altLang="pt-BR" sz="2400">
              <a:solidFill>
                <a:srgbClr val="C00000"/>
              </a:solidFill>
              <a:latin typeface="Arial" panose="020B0604020202020204"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12" descr="DSCI0002">
            <a:extLst>
              <a:ext uri="{FF2B5EF4-FFF2-40B4-BE49-F238E27FC236}">
                <a16:creationId xmlns:a16="http://schemas.microsoft.com/office/drawing/2014/main" id="{2B126A6B-E5BF-4E39-98AC-2BEF5CDB434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428625"/>
            <a:ext cx="7281863" cy="596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tângulo 4">
            <a:extLst>
              <a:ext uri="{FF2B5EF4-FFF2-40B4-BE49-F238E27FC236}">
                <a16:creationId xmlns:a16="http://schemas.microsoft.com/office/drawing/2014/main" id="{B0283F3A-5939-462B-B91F-FB62677567D2}"/>
              </a:ext>
            </a:extLst>
          </p:cNvPr>
          <p:cNvSpPr/>
          <p:nvPr/>
        </p:nvSpPr>
        <p:spPr>
          <a:xfrm>
            <a:off x="1071563" y="5229225"/>
            <a:ext cx="7316787" cy="1477963"/>
          </a:xfrm>
          <a:prstGeom prst="rect">
            <a:avLst/>
          </a:prstGeom>
        </p:spPr>
        <p:txBody>
          <a:bodyPr>
            <a:spAutoFit/>
          </a:bodyPr>
          <a:lstStyle/>
          <a:p>
            <a:pPr algn="ctr" eaLnBrk="1" fontAlgn="auto" hangingPunct="1">
              <a:spcBef>
                <a:spcPts val="0"/>
              </a:spcBef>
              <a:spcAft>
                <a:spcPts val="0"/>
              </a:spcAft>
              <a:defRPr/>
            </a:pPr>
            <a:r>
              <a:rPr lang="pt-BR" b="1" dirty="0">
                <a:effectLst>
                  <a:outerShdw blurRad="38100" dist="38100" dir="2700000" algn="tl">
                    <a:srgbClr val="C0C0C0"/>
                  </a:outerShdw>
                </a:effectLst>
                <a:latin typeface="Tahoma" pitchFamily="34" charset="0"/>
                <a:cs typeface="+mn-cs"/>
              </a:rPr>
              <a:t>Rua Pernambuco, 2464</a:t>
            </a:r>
          </a:p>
          <a:p>
            <a:pPr algn="ctr" eaLnBrk="1" fontAlgn="auto" hangingPunct="1">
              <a:spcBef>
                <a:spcPts val="0"/>
              </a:spcBef>
              <a:spcAft>
                <a:spcPts val="0"/>
              </a:spcAft>
              <a:defRPr/>
            </a:pPr>
            <a:r>
              <a:rPr lang="pt-BR" b="1" dirty="0">
                <a:effectLst>
                  <a:outerShdw blurRad="38100" dist="38100" dir="2700000" algn="tl">
                    <a:srgbClr val="C0C0C0"/>
                  </a:outerShdw>
                </a:effectLst>
                <a:latin typeface="Tahoma" pitchFamily="34" charset="0"/>
                <a:cs typeface="+mn-cs"/>
              </a:rPr>
              <a:t>Bairro Primavera    CEP- 64003-500</a:t>
            </a:r>
          </a:p>
          <a:p>
            <a:pPr algn="ctr" eaLnBrk="1" fontAlgn="auto" hangingPunct="1">
              <a:spcBef>
                <a:spcPts val="0"/>
              </a:spcBef>
              <a:spcAft>
                <a:spcPts val="0"/>
              </a:spcAft>
              <a:defRPr/>
            </a:pPr>
            <a:r>
              <a:rPr lang="pt-BR" b="1" dirty="0">
                <a:effectLst>
                  <a:outerShdw blurRad="38100" dist="38100" dir="2700000" algn="tl">
                    <a:srgbClr val="C0C0C0"/>
                  </a:outerShdw>
                </a:effectLst>
                <a:latin typeface="Tahoma" pitchFamily="34" charset="0"/>
                <a:cs typeface="+mn-cs"/>
              </a:rPr>
              <a:t>Teresina-Piauí</a:t>
            </a:r>
          </a:p>
          <a:p>
            <a:pPr algn="ctr" eaLnBrk="1" fontAlgn="auto" hangingPunct="1">
              <a:spcBef>
                <a:spcPts val="0"/>
              </a:spcBef>
              <a:spcAft>
                <a:spcPts val="0"/>
              </a:spcAft>
              <a:defRPr/>
            </a:pPr>
            <a:r>
              <a:rPr lang="pt-BR" b="1" dirty="0">
                <a:solidFill>
                  <a:srgbClr val="FF6600"/>
                </a:solidFill>
                <a:effectLst>
                  <a:outerShdw blurRad="38100" dist="38100" dir="2700000" algn="tl">
                    <a:srgbClr val="C0C0C0"/>
                  </a:outerShdw>
                </a:effectLst>
                <a:latin typeface="Tahoma" pitchFamily="34" charset="0"/>
                <a:cs typeface="+mn-cs"/>
              </a:rPr>
              <a:t>FONES (86) 3221-1069/ 3217-3782</a:t>
            </a:r>
          </a:p>
          <a:p>
            <a:pPr algn="ctr" eaLnBrk="1" fontAlgn="auto" hangingPunct="1">
              <a:spcBef>
                <a:spcPts val="0"/>
              </a:spcBef>
              <a:spcAft>
                <a:spcPts val="0"/>
              </a:spcAft>
              <a:defRPr/>
            </a:pPr>
            <a:r>
              <a:rPr lang="pt-BR" b="1" dirty="0">
                <a:solidFill>
                  <a:srgbClr val="FF6600"/>
                </a:solidFill>
                <a:effectLst>
                  <a:outerShdw blurRad="38100" dist="38100" dir="2700000" algn="tl">
                    <a:srgbClr val="C0C0C0"/>
                  </a:outerShdw>
                </a:effectLst>
                <a:latin typeface="Tahoma" pitchFamily="34" charset="0"/>
                <a:cs typeface="+mn-cs"/>
              </a:rPr>
              <a:t>E-mail: </a:t>
            </a:r>
            <a:r>
              <a:rPr lang="pt-BR" b="1" dirty="0">
                <a:effectLst>
                  <a:outerShdw blurRad="38100" dist="38100" dir="2700000" algn="tl">
                    <a:srgbClr val="C0C0C0"/>
                  </a:outerShdw>
                </a:effectLst>
                <a:latin typeface="Tahoma" pitchFamily="34" charset="0"/>
                <a:cs typeface="+mn-cs"/>
                <a:hlinkClick r:id="rId3"/>
              </a:rPr>
              <a:t>cerestpiaui@hotmail.com.br</a:t>
            </a:r>
            <a:endParaRPr lang="pt-BR" dirty="0">
              <a:effectLst>
                <a:outerShdw blurRad="38100" dist="38100" dir="2700000" algn="tl">
                  <a:srgbClr val="C0C0C0"/>
                </a:outerShdw>
              </a:effectLst>
              <a:latin typeface="Arial" charset="0"/>
              <a:cs typeface="+mn-cs"/>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ítulo 1">
            <a:extLst>
              <a:ext uri="{FF2B5EF4-FFF2-40B4-BE49-F238E27FC236}">
                <a16:creationId xmlns:a16="http://schemas.microsoft.com/office/drawing/2014/main" id="{DF326D3C-825B-4676-B229-9F3FDC3BBEDA}"/>
              </a:ext>
            </a:extLst>
          </p:cNvPr>
          <p:cNvSpPr>
            <a:spLocks noGrp="1" noChangeArrowheads="1"/>
          </p:cNvSpPr>
          <p:nvPr>
            <p:ph type="title"/>
          </p:nvPr>
        </p:nvSpPr>
        <p:spPr>
          <a:xfrm>
            <a:off x="1023938" y="1370013"/>
            <a:ext cx="7550150" cy="587375"/>
          </a:xfrm>
        </p:spPr>
        <p:txBody>
          <a:bodyPr anchor="b"/>
          <a:lstStyle/>
          <a:p>
            <a:pPr algn="ctr"/>
            <a:r>
              <a:rPr lang="pt-BR" altLang="pt-BR" sz="3600" b="1">
                <a:latin typeface="Arial" panose="020B0604020202020204" pitchFamily="34" charset="0"/>
                <a:cs typeface="Arial" panose="020B0604020202020204" pitchFamily="34" charset="0"/>
              </a:rPr>
              <a:t>CANAIS DE COMUNICAÇÃO</a:t>
            </a:r>
          </a:p>
        </p:txBody>
      </p:sp>
      <p:sp>
        <p:nvSpPr>
          <p:cNvPr id="3" name="Espaço Reservado para Conteúdo 2">
            <a:extLst>
              <a:ext uri="{FF2B5EF4-FFF2-40B4-BE49-F238E27FC236}">
                <a16:creationId xmlns:a16="http://schemas.microsoft.com/office/drawing/2014/main" id="{453949AA-10EA-4E3A-8D5B-F86EAAF70154}"/>
              </a:ext>
            </a:extLst>
          </p:cNvPr>
          <p:cNvSpPr>
            <a:spLocks noGrp="1"/>
          </p:cNvSpPr>
          <p:nvPr>
            <p:ph idx="1"/>
          </p:nvPr>
        </p:nvSpPr>
        <p:spPr>
          <a:xfrm>
            <a:off x="3759200" y="2586038"/>
            <a:ext cx="5129213" cy="2692400"/>
          </a:xfrm>
        </p:spPr>
        <p:txBody>
          <a:bodyPr anchor="ctr">
            <a:noAutofit/>
          </a:bodyPr>
          <a:lstStyle/>
          <a:p>
            <a:pPr marL="0" indent="0" algn="just" fontAlgn="auto">
              <a:spcAft>
                <a:spcPts val="0"/>
              </a:spcAft>
              <a:buClr>
                <a:srgbClr val="6ADEFF"/>
              </a:buClr>
              <a:buFont typeface="Arial" panose="020B0604020202020204" pitchFamily="34" charset="0"/>
              <a:buNone/>
              <a:defRPr/>
            </a:pPr>
            <a:r>
              <a:rPr lang="pt-BR" sz="1875" dirty="0">
                <a:latin typeface="Arial" panose="020B0604020202020204" pitchFamily="34" charset="0"/>
                <a:cs typeface="Arial" panose="020B0604020202020204" pitchFamily="34" charset="0"/>
              </a:rPr>
              <a:t>Endereço: Rua 19 de Novembro, 1865, Bairro: Primavera, Teresina - Piauí</a:t>
            </a:r>
          </a:p>
          <a:p>
            <a:pPr marL="240030" indent="-240030" algn="just" fontAlgn="auto">
              <a:spcAft>
                <a:spcPts val="0"/>
              </a:spcAft>
              <a:buClr>
                <a:srgbClr val="6ADEFF"/>
              </a:buClr>
              <a:buFont typeface="Arial" panose="020B0604020202020204" pitchFamily="34" charset="0"/>
              <a:buNone/>
              <a:defRPr/>
            </a:pPr>
            <a:r>
              <a:rPr lang="pt-BR" sz="1875" dirty="0">
                <a:latin typeface="Arial" panose="020B0604020202020204" pitchFamily="34" charset="0"/>
                <a:cs typeface="Arial" panose="020B0604020202020204" pitchFamily="34" charset="0"/>
              </a:rPr>
              <a:t>Fone: (86) 3216-3662 / 3216-3664  </a:t>
            </a:r>
          </a:p>
          <a:p>
            <a:pPr marL="240030" indent="-240030" algn="just" fontAlgn="auto">
              <a:spcAft>
                <a:spcPts val="0"/>
              </a:spcAft>
              <a:buClr>
                <a:srgbClr val="6ADEFF"/>
              </a:buClr>
              <a:buFont typeface="Arial" panose="020B0604020202020204" pitchFamily="34" charset="0"/>
              <a:buNone/>
              <a:defRPr/>
            </a:pPr>
            <a:r>
              <a:rPr lang="pt-BR" sz="1875" dirty="0">
                <a:latin typeface="Arial" panose="020B0604020202020204" pitchFamily="34" charset="0"/>
                <a:cs typeface="Arial" panose="020B0604020202020204" pitchFamily="34" charset="0"/>
              </a:rPr>
              <a:t>Homepage: </a:t>
            </a:r>
            <a:r>
              <a:rPr lang="pt-BR" sz="1875" b="1" dirty="0">
                <a:latin typeface="Arial" panose="020B0604020202020204" pitchFamily="34" charset="0"/>
                <a:cs typeface="Arial" panose="020B0604020202020204" pitchFamily="34" charset="0"/>
                <a:hlinkClick r:id="rId2"/>
              </a:rPr>
              <a:t>www.saude.pi.gov.br/divisa</a:t>
            </a:r>
            <a:endParaRPr lang="pt-BR" sz="1875" b="1" dirty="0">
              <a:latin typeface="Arial" panose="020B0604020202020204" pitchFamily="34" charset="0"/>
              <a:cs typeface="Arial" panose="020B0604020202020204" pitchFamily="34" charset="0"/>
            </a:endParaRPr>
          </a:p>
          <a:p>
            <a:pPr marL="240030" indent="-240030" algn="just" fontAlgn="auto">
              <a:spcAft>
                <a:spcPts val="0"/>
              </a:spcAft>
              <a:buClr>
                <a:srgbClr val="6ADEFF"/>
              </a:buClr>
              <a:buFont typeface="Arial" panose="020B0604020202020204" pitchFamily="34" charset="0"/>
              <a:buNone/>
              <a:defRPr/>
            </a:pPr>
            <a:r>
              <a:rPr lang="pt-BR" sz="1875" dirty="0">
                <a:latin typeface="Arial" panose="020B0604020202020204" pitchFamily="34" charset="0"/>
                <a:cs typeface="Arial" panose="020B0604020202020204" pitchFamily="34" charset="0"/>
              </a:rPr>
              <a:t>SISVISA: </a:t>
            </a:r>
            <a:r>
              <a:rPr lang="pt-BR" sz="1875" b="1" dirty="0">
                <a:latin typeface="Arial" panose="020B0604020202020204" pitchFamily="34" charset="0"/>
                <a:cs typeface="Arial" panose="020B0604020202020204" pitchFamily="34" charset="0"/>
                <a:hlinkClick r:id="rId3"/>
              </a:rPr>
              <a:t>www.sisvisa.pi.gov.br</a:t>
            </a:r>
            <a:r>
              <a:rPr lang="pt-BR" sz="1875" b="1" dirty="0">
                <a:latin typeface="Arial" panose="020B0604020202020204" pitchFamily="34" charset="0"/>
                <a:cs typeface="Arial" panose="020B0604020202020204" pitchFamily="34" charset="0"/>
              </a:rPr>
              <a:t> </a:t>
            </a:r>
          </a:p>
          <a:p>
            <a:pPr marL="240030" indent="-240030" algn="just" fontAlgn="auto">
              <a:spcAft>
                <a:spcPts val="0"/>
              </a:spcAft>
              <a:buClr>
                <a:srgbClr val="6ADEFF"/>
              </a:buClr>
              <a:buFont typeface="Arial" panose="020B0604020202020204" pitchFamily="34" charset="0"/>
              <a:buNone/>
              <a:defRPr/>
            </a:pPr>
            <a:r>
              <a:rPr lang="pt-BR" sz="1875" dirty="0">
                <a:latin typeface="Arial" panose="020B0604020202020204" pitchFamily="34" charset="0"/>
                <a:cs typeface="Arial" panose="020B0604020202020204" pitchFamily="34" charset="0"/>
              </a:rPr>
              <a:t>E-mail: </a:t>
            </a:r>
            <a:r>
              <a:rPr lang="pt-BR" sz="1875" b="1" dirty="0">
                <a:latin typeface="Arial" panose="020B0604020202020204" pitchFamily="34" charset="0"/>
                <a:cs typeface="Arial" panose="020B0604020202020204" pitchFamily="34" charset="0"/>
                <a:hlinkClick r:id="rId4"/>
              </a:rPr>
              <a:t>visapiaui@yahoo.com.br</a:t>
            </a:r>
            <a:endParaRPr lang="pt-BR" sz="1875" b="1" dirty="0">
              <a:latin typeface="Arial" panose="020B0604020202020204" pitchFamily="34" charset="0"/>
              <a:cs typeface="Arial" panose="020B0604020202020204" pitchFamily="34" charset="0"/>
            </a:endParaRPr>
          </a:p>
          <a:p>
            <a:pPr marL="240030" indent="-240030" algn="just" fontAlgn="auto">
              <a:spcAft>
                <a:spcPts val="0"/>
              </a:spcAft>
              <a:buClr>
                <a:srgbClr val="6ADEFF"/>
              </a:buClr>
              <a:buFont typeface="Arial" panose="020B0604020202020204" pitchFamily="34" charset="0"/>
              <a:buNone/>
              <a:defRPr/>
            </a:pPr>
            <a:r>
              <a:rPr lang="pt-BR" sz="1875" dirty="0">
                <a:latin typeface="Arial" panose="020B0604020202020204" pitchFamily="34" charset="0"/>
                <a:cs typeface="Arial" panose="020B0604020202020204" pitchFamily="34" charset="0"/>
              </a:rPr>
              <a:t>@vigilanciasanitaria_pi</a:t>
            </a:r>
          </a:p>
          <a:p>
            <a:pPr marL="240030" indent="-240030" algn="just" fontAlgn="auto">
              <a:spcAft>
                <a:spcPts val="0"/>
              </a:spcAft>
              <a:buClr>
                <a:srgbClr val="6ADEFF"/>
              </a:buClr>
              <a:buFont typeface="Arial" panose="020B0604020202020204" pitchFamily="34" charset="0"/>
              <a:buNone/>
              <a:defRPr/>
            </a:pPr>
            <a:endParaRPr lang="pt-BR" sz="1500" dirty="0">
              <a:latin typeface="Arial" panose="020B0604020202020204" pitchFamily="34" charset="0"/>
              <a:cs typeface="Arial" panose="020B0604020202020204" pitchFamily="34" charset="0"/>
            </a:endParaRPr>
          </a:p>
          <a:p>
            <a:pPr marL="240030" indent="-240030" algn="just" fontAlgn="auto">
              <a:spcAft>
                <a:spcPts val="0"/>
              </a:spcAft>
              <a:buClr>
                <a:srgbClr val="6ADEFF"/>
              </a:buClr>
              <a:buFont typeface="Arial" panose="020B0604020202020204" pitchFamily="34" charset="0"/>
              <a:buNone/>
              <a:defRPr/>
            </a:pPr>
            <a:endParaRPr lang="pt-BR" sz="1500" dirty="0">
              <a:latin typeface="Arial" panose="020B0604020202020204" pitchFamily="34" charset="0"/>
              <a:cs typeface="Arial" panose="020B0604020202020204" pitchFamily="34" charset="0"/>
            </a:endParaRPr>
          </a:p>
        </p:txBody>
      </p:sp>
      <p:pic>
        <p:nvPicPr>
          <p:cNvPr id="49156" name="Imagem 5" descr="Uma imagem contendo texto, desenho&#10;&#10;Descrição gerada automaticamente">
            <a:extLst>
              <a:ext uri="{FF2B5EF4-FFF2-40B4-BE49-F238E27FC236}">
                <a16:creationId xmlns:a16="http://schemas.microsoft.com/office/drawing/2014/main" id="{C133FE2B-DCA7-4F69-9721-A6022FDA7D9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538" y="2800350"/>
            <a:ext cx="3522662" cy="2852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7" name="Picture 2" descr="Tudo sobre Instagram - História e Notícias - Canaltech">
            <a:extLst>
              <a:ext uri="{FF2B5EF4-FFF2-40B4-BE49-F238E27FC236}">
                <a16:creationId xmlns:a16="http://schemas.microsoft.com/office/drawing/2014/main" id="{F0DB39EB-B373-45D5-88E1-E8A43523B36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rot="-344621">
            <a:off x="3486150" y="4549775"/>
            <a:ext cx="2603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8" name="Picture 8" descr="Arroba - Símbolos">
            <a:extLst>
              <a:ext uri="{FF2B5EF4-FFF2-40B4-BE49-F238E27FC236}">
                <a16:creationId xmlns:a16="http://schemas.microsoft.com/office/drawing/2014/main" id="{643B0091-9F88-445F-B985-92F9E83753B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55988" y="4081463"/>
            <a:ext cx="320675" cy="290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9" name="Picture 10" descr="Portal da Saúde - Secretaria de Estado da Saúde do Piauí">
            <a:extLst>
              <a:ext uri="{FF2B5EF4-FFF2-40B4-BE49-F238E27FC236}">
                <a16:creationId xmlns:a16="http://schemas.microsoft.com/office/drawing/2014/main" id="{B1D0DD26-1F53-444B-9AF5-36F30ABAE782}"/>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724525" y="5092700"/>
            <a:ext cx="304641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DA1B88F-709C-45E5-A8F7-316C234DBCC2}"/>
              </a:ext>
            </a:extLst>
          </p:cNvPr>
          <p:cNvSpPr>
            <a:spLocks noChangeArrowheads="1"/>
          </p:cNvSpPr>
          <p:nvPr/>
        </p:nvSpPr>
        <p:spPr bwMode="auto">
          <a:xfrm>
            <a:off x="609600" y="990600"/>
            <a:ext cx="8077200" cy="4894263"/>
          </a:xfrm>
          <a:prstGeom prst="rect">
            <a:avLst/>
          </a:prstGeom>
          <a:noFill/>
          <a:ln w="9525">
            <a:noFill/>
            <a:miter lim="800000"/>
            <a:headEnd/>
            <a:tailEnd/>
          </a:ln>
        </p:spPr>
        <p:txBody>
          <a:bodyPr>
            <a:spAutoFit/>
          </a:bodyPr>
          <a:lstStyle/>
          <a:p>
            <a:pPr algn="just" eaLnBrk="1" fontAlgn="auto" hangingPunct="1">
              <a:spcBef>
                <a:spcPts val="0"/>
              </a:spcBef>
              <a:spcAft>
                <a:spcPts val="0"/>
              </a:spcAft>
              <a:defRPr/>
            </a:pPr>
            <a:r>
              <a:rPr lang="pt-BR" sz="2400" b="1" dirty="0">
                <a:solidFill>
                  <a:srgbClr val="FF0000"/>
                </a:solidFill>
                <a:latin typeface="+mj-lt"/>
                <a:ea typeface="Arial Unicode MS" pitchFamily="34" charset="-128"/>
                <a:cs typeface="Arial Unicode MS" pitchFamily="34" charset="-128"/>
              </a:rPr>
              <a:t>Saúde do Trabalhador</a:t>
            </a:r>
            <a:r>
              <a:rPr lang="pt-BR" sz="2400" dirty="0">
                <a:solidFill>
                  <a:srgbClr val="FF0000"/>
                </a:solidFill>
                <a:latin typeface="+mj-lt"/>
                <a:ea typeface="Arial Unicode MS" pitchFamily="34" charset="-128"/>
                <a:cs typeface="Arial Unicode MS" pitchFamily="34" charset="-128"/>
              </a:rPr>
              <a:t> </a:t>
            </a:r>
          </a:p>
          <a:p>
            <a:pPr algn="just" eaLnBrk="1" fontAlgn="auto" hangingPunct="1">
              <a:spcBef>
                <a:spcPts val="0"/>
              </a:spcBef>
              <a:spcAft>
                <a:spcPts val="0"/>
              </a:spcAft>
              <a:defRPr/>
            </a:pPr>
            <a:endParaRPr lang="pt-BR" sz="2400" dirty="0">
              <a:solidFill>
                <a:srgbClr val="FF0000"/>
              </a:solidFill>
              <a:latin typeface="+mj-lt"/>
              <a:ea typeface="Arial Unicode MS" pitchFamily="34" charset="-128"/>
              <a:cs typeface="Arial Unicode MS" pitchFamily="34" charset="-128"/>
            </a:endParaRPr>
          </a:p>
          <a:p>
            <a:pPr lvl="1" algn="just" eaLnBrk="1" fontAlgn="auto" hangingPunct="1">
              <a:spcBef>
                <a:spcPts val="0"/>
              </a:spcBef>
              <a:spcAft>
                <a:spcPts val="0"/>
              </a:spcAft>
              <a:buFontTx/>
              <a:buChar char="•"/>
              <a:defRPr/>
            </a:pPr>
            <a:r>
              <a:rPr lang="pt-BR" sz="2400" b="1" dirty="0">
                <a:latin typeface="+mj-lt"/>
                <a:ea typeface="Arial Unicode MS" pitchFamily="34" charset="-128"/>
                <a:cs typeface="Arial Unicode MS" pitchFamily="34" charset="-128"/>
              </a:rPr>
              <a:t> compreende um corpo de práticas teóricas interdisciplinares e interinstitucionais,  apostando na participação dos trabalhadores como protagonistas  na luta pela saúde. </a:t>
            </a:r>
          </a:p>
          <a:p>
            <a:pPr lvl="1" algn="just" eaLnBrk="1" fontAlgn="auto" hangingPunct="1">
              <a:spcBef>
                <a:spcPts val="0"/>
              </a:spcBef>
              <a:spcAft>
                <a:spcPts val="0"/>
              </a:spcAft>
              <a:defRPr/>
            </a:pPr>
            <a:endParaRPr lang="pt-BR" sz="2400" b="1" dirty="0">
              <a:latin typeface="+mj-lt"/>
              <a:ea typeface="Arial Unicode MS" pitchFamily="34" charset="-128"/>
              <a:cs typeface="Arial Unicode MS" pitchFamily="34" charset="-128"/>
            </a:endParaRPr>
          </a:p>
          <a:p>
            <a:pPr lvl="1" algn="just" eaLnBrk="1" fontAlgn="auto" hangingPunct="1">
              <a:spcBef>
                <a:spcPts val="0"/>
              </a:spcBef>
              <a:spcAft>
                <a:spcPts val="0"/>
              </a:spcAft>
              <a:buFontTx/>
              <a:buChar char="•"/>
              <a:defRPr/>
            </a:pPr>
            <a:r>
              <a:rPr lang="pt-BR" sz="2400" b="1" dirty="0">
                <a:latin typeface="+mj-lt"/>
                <a:ea typeface="Arial Unicode MS" pitchFamily="34" charset="-128"/>
                <a:cs typeface="Arial Unicode MS" pitchFamily="34" charset="-128"/>
              </a:rPr>
              <a:t> </a:t>
            </a:r>
            <a:r>
              <a:rPr lang="pt-BR" sz="2400" b="1" dirty="0">
                <a:solidFill>
                  <a:srgbClr val="0070C0"/>
                </a:solidFill>
                <a:latin typeface="+mj-lt"/>
                <a:ea typeface="Arial Unicode MS" pitchFamily="34" charset="-128"/>
                <a:cs typeface="Arial Unicode MS" pitchFamily="34" charset="-128"/>
              </a:rPr>
              <a:t>propõe a análise do processo de trabalho como foco </a:t>
            </a:r>
          </a:p>
          <a:p>
            <a:pPr lvl="1" algn="just" eaLnBrk="1" fontAlgn="auto" hangingPunct="1">
              <a:spcBef>
                <a:spcPts val="0"/>
              </a:spcBef>
              <a:spcAft>
                <a:spcPts val="0"/>
              </a:spcAft>
              <a:defRPr/>
            </a:pPr>
            <a:endParaRPr lang="pt-BR" sz="2400" b="1" dirty="0">
              <a:latin typeface="+mj-lt"/>
              <a:ea typeface="Arial Unicode MS" pitchFamily="34" charset="-128"/>
              <a:cs typeface="Arial Unicode MS" pitchFamily="34" charset="-128"/>
            </a:endParaRPr>
          </a:p>
          <a:p>
            <a:pPr lvl="1" algn="just" eaLnBrk="1" fontAlgn="auto" hangingPunct="1">
              <a:spcBef>
                <a:spcPts val="0"/>
              </a:spcBef>
              <a:spcAft>
                <a:spcPts val="0"/>
              </a:spcAft>
              <a:buFontTx/>
              <a:buChar char="•"/>
              <a:defRPr/>
            </a:pPr>
            <a:r>
              <a:rPr lang="pt-BR" sz="2400" b="1" dirty="0">
                <a:latin typeface="+mj-lt"/>
                <a:ea typeface="Arial Unicode MS" pitchFamily="34" charset="-128"/>
                <a:cs typeface="Arial Unicode MS" pitchFamily="34" charset="-128"/>
              </a:rPr>
              <a:t> baseia-se na teoria da </a:t>
            </a:r>
            <a:r>
              <a:rPr lang="pt-BR" sz="2400" b="1" dirty="0" err="1">
                <a:latin typeface="+mj-lt"/>
                <a:ea typeface="Arial Unicode MS" pitchFamily="34" charset="-128"/>
                <a:cs typeface="Arial Unicode MS" pitchFamily="34" charset="-128"/>
              </a:rPr>
              <a:t>multicausalidade</a:t>
            </a:r>
            <a:r>
              <a:rPr lang="pt-BR" sz="2400" b="1" dirty="0">
                <a:latin typeface="+mj-lt"/>
                <a:ea typeface="Arial Unicode MS" pitchFamily="34" charset="-128"/>
                <a:cs typeface="Arial Unicode MS" pitchFamily="34" charset="-128"/>
              </a:rPr>
              <a:t> e insere a </a:t>
            </a:r>
            <a:r>
              <a:rPr lang="pt-BR" sz="2400" b="1" u="sng" dirty="0">
                <a:latin typeface="+mj-lt"/>
                <a:ea typeface="Arial Unicode MS" pitchFamily="34" charset="-128"/>
                <a:cs typeface="Arial Unicode MS" pitchFamily="34" charset="-128"/>
              </a:rPr>
              <a:t>discussão sobre a produção social do processo saúde-doença</a:t>
            </a:r>
            <a:r>
              <a:rPr lang="pt-BR" sz="2400" b="1" dirty="0">
                <a:latin typeface="+mj-lt"/>
                <a:ea typeface="Arial Unicode MS" pitchFamily="34" charset="-128"/>
                <a:cs typeface="Arial Unicode MS" pitchFamily="34" charset="-128"/>
              </a:rPr>
              <a:t>.</a:t>
            </a:r>
          </a:p>
          <a:p>
            <a:pPr algn="just" eaLnBrk="1" fontAlgn="auto" hangingPunct="1">
              <a:spcBef>
                <a:spcPts val="0"/>
              </a:spcBef>
              <a:spcAft>
                <a:spcPts val="0"/>
              </a:spcAft>
              <a:defRPr/>
            </a:pPr>
            <a:endParaRPr lang="pt-BR" sz="2400" b="1" dirty="0">
              <a:latin typeface="+mj-lt"/>
              <a:ea typeface="Arial Unicode MS" pitchFamily="34" charset="-128"/>
              <a:cs typeface="Arial Unicode MS"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ço Reservado para Conteúdo 2">
            <a:extLst>
              <a:ext uri="{FF2B5EF4-FFF2-40B4-BE49-F238E27FC236}">
                <a16:creationId xmlns:a16="http://schemas.microsoft.com/office/drawing/2014/main" id="{3514CB54-7852-4EAA-B90A-F17105DABA48}"/>
              </a:ext>
            </a:extLst>
          </p:cNvPr>
          <p:cNvSpPr>
            <a:spLocks noGrp="1"/>
          </p:cNvSpPr>
          <p:nvPr>
            <p:ph idx="1"/>
          </p:nvPr>
        </p:nvSpPr>
        <p:spPr>
          <a:xfrm>
            <a:off x="457200" y="500063"/>
            <a:ext cx="8229600" cy="5808662"/>
          </a:xfrm>
        </p:spPr>
        <p:txBody>
          <a:bodyPr rtlCol="0">
            <a:normAutofit/>
          </a:bodyPr>
          <a:lstStyle/>
          <a:p>
            <a:pPr marL="548640" indent="-411480" eaLnBrk="1" fontAlgn="auto" hangingPunct="1">
              <a:lnSpc>
                <a:spcPct val="80000"/>
              </a:lnSpc>
              <a:spcAft>
                <a:spcPts val="0"/>
              </a:spcAft>
              <a:buClr>
                <a:schemeClr val="tx1">
                  <a:shade val="95000"/>
                </a:schemeClr>
              </a:buClr>
              <a:buFont typeface="Wingdings 2"/>
              <a:buChar char=""/>
              <a:defRPr/>
            </a:pPr>
            <a:endParaRPr lang="pt-BR" dirty="0">
              <a:solidFill>
                <a:srgbClr val="FFC000"/>
              </a:solidFill>
              <a:latin typeface="Lucida Sans Unicode" pitchFamily="34" charset="0"/>
            </a:endParaRPr>
          </a:p>
          <a:p>
            <a:pPr marL="548640" indent="-411480" eaLnBrk="1" fontAlgn="auto" hangingPunct="1">
              <a:lnSpc>
                <a:spcPct val="80000"/>
              </a:lnSpc>
              <a:spcAft>
                <a:spcPts val="0"/>
              </a:spcAft>
              <a:buClr>
                <a:schemeClr val="tx1">
                  <a:shade val="95000"/>
                </a:schemeClr>
              </a:buClr>
              <a:buFont typeface="Wingdings 2"/>
              <a:buNone/>
              <a:defRPr/>
            </a:pPr>
            <a:r>
              <a:rPr lang="pt-BR" dirty="0">
                <a:solidFill>
                  <a:srgbClr val="FFC000"/>
                </a:solidFill>
                <a:latin typeface="Lucida Sans Unicode" pitchFamily="34" charset="0"/>
              </a:rPr>
              <a:t> </a:t>
            </a:r>
            <a:r>
              <a:rPr lang="pt-BR" dirty="0">
                <a:solidFill>
                  <a:srgbClr val="0070C0"/>
                </a:solidFill>
                <a:latin typeface="Lucida Sans Unicode" pitchFamily="34" charset="0"/>
              </a:rPr>
              <a:t>O QUE É VIGIAR ?</a:t>
            </a:r>
          </a:p>
          <a:p>
            <a:pPr marL="548640" indent="-411480" eaLnBrk="1" fontAlgn="auto" hangingPunct="1">
              <a:lnSpc>
                <a:spcPct val="80000"/>
              </a:lnSpc>
              <a:spcAft>
                <a:spcPts val="0"/>
              </a:spcAft>
              <a:buClr>
                <a:schemeClr val="tx1">
                  <a:shade val="95000"/>
                </a:schemeClr>
              </a:buClr>
              <a:buFont typeface="Wingdings 2"/>
              <a:buChar char=""/>
              <a:defRPr/>
            </a:pPr>
            <a:endParaRPr lang="pt-BR" dirty="0">
              <a:solidFill>
                <a:srgbClr val="FFFF00"/>
              </a:solidFill>
              <a:latin typeface="Lucida Sans Unicode" pitchFamily="34" charset="0"/>
            </a:endParaRPr>
          </a:p>
          <a:p>
            <a:pPr marL="548640" indent="-411480" eaLnBrk="1" fontAlgn="auto" hangingPunct="1">
              <a:lnSpc>
                <a:spcPct val="80000"/>
              </a:lnSpc>
              <a:spcAft>
                <a:spcPts val="0"/>
              </a:spcAft>
              <a:buClr>
                <a:schemeClr val="tx1">
                  <a:shade val="95000"/>
                </a:schemeClr>
              </a:buClr>
              <a:buFont typeface="Wingdings 2"/>
              <a:buNone/>
              <a:defRPr/>
            </a:pPr>
            <a:endParaRPr lang="pt-BR" dirty="0">
              <a:solidFill>
                <a:srgbClr val="FFFF99"/>
              </a:solidFill>
              <a:latin typeface="Comic Sans MS" pitchFamily="66" charset="0"/>
            </a:endParaRPr>
          </a:p>
          <a:p>
            <a:pPr marL="548640" indent="-411480" eaLnBrk="1" fontAlgn="auto" hangingPunct="1">
              <a:lnSpc>
                <a:spcPct val="80000"/>
              </a:lnSpc>
              <a:spcAft>
                <a:spcPts val="0"/>
              </a:spcAft>
              <a:buClr>
                <a:schemeClr val="tx1">
                  <a:shade val="95000"/>
                </a:schemeClr>
              </a:buClr>
              <a:buFont typeface="Wingdings 2"/>
              <a:buChar char=""/>
              <a:defRPr/>
            </a:pPr>
            <a:r>
              <a:rPr lang="pt-BR" sz="2400" dirty="0">
                <a:latin typeface="+mj-lt"/>
              </a:rPr>
              <a:t>VIGIAR ⇒ observar atentamente; cuidar; velar; procurar; estar alerta; acautelar-se; precaver-se</a:t>
            </a:r>
          </a:p>
          <a:p>
            <a:pPr marL="548640" indent="-411480" eaLnBrk="1" fontAlgn="auto" hangingPunct="1">
              <a:lnSpc>
                <a:spcPct val="80000"/>
              </a:lnSpc>
              <a:spcAft>
                <a:spcPts val="0"/>
              </a:spcAft>
              <a:buClr>
                <a:schemeClr val="tx1">
                  <a:shade val="95000"/>
                </a:schemeClr>
              </a:buClr>
              <a:buFont typeface="Wingdings 2"/>
              <a:buChar char=""/>
              <a:defRPr/>
            </a:pPr>
            <a:endParaRPr lang="pt-BR" sz="2400" dirty="0">
              <a:latin typeface="+mj-lt"/>
            </a:endParaRPr>
          </a:p>
          <a:p>
            <a:pPr marL="548640" indent="-411480" eaLnBrk="1" fontAlgn="auto" hangingPunct="1">
              <a:lnSpc>
                <a:spcPct val="80000"/>
              </a:lnSpc>
              <a:spcAft>
                <a:spcPts val="0"/>
              </a:spcAft>
              <a:buClr>
                <a:schemeClr val="tx1">
                  <a:shade val="95000"/>
                </a:schemeClr>
              </a:buClr>
              <a:buFont typeface="Wingdings 2"/>
              <a:buChar char=""/>
              <a:defRPr/>
            </a:pPr>
            <a:endParaRPr lang="pt-BR" sz="2400" dirty="0">
              <a:latin typeface="+mj-lt"/>
            </a:endParaRPr>
          </a:p>
          <a:p>
            <a:pPr marL="548640" indent="-411480" eaLnBrk="1" fontAlgn="auto" hangingPunct="1">
              <a:lnSpc>
                <a:spcPct val="80000"/>
              </a:lnSpc>
              <a:spcAft>
                <a:spcPts val="0"/>
              </a:spcAft>
              <a:buClr>
                <a:schemeClr val="tx1">
                  <a:shade val="95000"/>
                </a:schemeClr>
              </a:buClr>
              <a:buFont typeface="Wingdings 2"/>
              <a:buChar char=""/>
              <a:defRPr/>
            </a:pPr>
            <a:r>
              <a:rPr lang="pt-BR" sz="2400" dirty="0">
                <a:latin typeface="+mj-lt"/>
              </a:rPr>
              <a:t>VIGILÂNCIA   ⇒ ato ou efeito de </a:t>
            </a:r>
            <a:r>
              <a:rPr lang="pt-BR" sz="2400" dirty="0" err="1">
                <a:latin typeface="+mj-lt"/>
              </a:rPr>
              <a:t>vigilar</a:t>
            </a:r>
            <a:r>
              <a:rPr lang="pt-BR" sz="2400" dirty="0">
                <a:latin typeface="+mj-lt"/>
              </a:rPr>
              <a:t>, precaução, cuidado, prevenção, zelo, diligência</a:t>
            </a:r>
          </a:p>
          <a:p>
            <a:pPr marL="548640" indent="-411480" eaLnBrk="1" fontAlgn="auto" hangingPunct="1">
              <a:lnSpc>
                <a:spcPct val="80000"/>
              </a:lnSpc>
              <a:spcAft>
                <a:spcPts val="0"/>
              </a:spcAft>
              <a:buClr>
                <a:schemeClr val="tx1">
                  <a:shade val="95000"/>
                </a:schemeClr>
              </a:buClr>
              <a:buFont typeface="Wingdings 2"/>
              <a:buChar char=""/>
              <a:defRPr/>
            </a:pPr>
            <a:endParaRPr lang="pt-BR" sz="2400" dirty="0">
              <a:latin typeface="+mj-lt"/>
            </a:endParaRPr>
          </a:p>
          <a:p>
            <a:pPr marL="548640" indent="-411480" eaLnBrk="1" fontAlgn="auto" hangingPunct="1">
              <a:lnSpc>
                <a:spcPct val="80000"/>
              </a:lnSpc>
              <a:spcAft>
                <a:spcPts val="0"/>
              </a:spcAft>
              <a:buClr>
                <a:schemeClr val="tx1">
                  <a:shade val="95000"/>
                </a:schemeClr>
              </a:buClr>
              <a:buFont typeface="Wingdings 2"/>
              <a:buChar char=""/>
              <a:defRPr/>
            </a:pPr>
            <a:endParaRPr lang="pt-BR" sz="2400" dirty="0">
              <a:latin typeface="+mj-lt"/>
            </a:endParaRPr>
          </a:p>
          <a:p>
            <a:pPr marL="548640" indent="-411480" eaLnBrk="1" fontAlgn="auto" hangingPunct="1">
              <a:lnSpc>
                <a:spcPct val="80000"/>
              </a:lnSpc>
              <a:spcAft>
                <a:spcPts val="0"/>
              </a:spcAft>
              <a:buClr>
                <a:schemeClr val="tx1">
                  <a:shade val="95000"/>
                </a:schemeClr>
              </a:buClr>
              <a:buFont typeface="Wingdings 2"/>
              <a:buChar char=""/>
              <a:defRPr/>
            </a:pPr>
            <a:r>
              <a:rPr lang="pt-BR" sz="2400" dirty="0">
                <a:latin typeface="+mj-lt"/>
              </a:rPr>
              <a:t>VIGILANTE ⇒ que vigia ou </a:t>
            </a:r>
            <a:r>
              <a:rPr lang="pt-BR" sz="2400" dirty="0" err="1">
                <a:latin typeface="+mj-lt"/>
              </a:rPr>
              <a:t>vigila</a:t>
            </a:r>
            <a:r>
              <a:rPr lang="pt-BR" sz="2400" dirty="0">
                <a:latin typeface="+mj-lt"/>
              </a:rPr>
              <a:t>, zeloso, atento, cauteloso, precavido, cuidadoso</a:t>
            </a:r>
            <a:r>
              <a:rPr lang="pt-BR" sz="2400" b="1" dirty="0">
                <a:solidFill>
                  <a:srgbClr val="FFFF00"/>
                </a:solidFill>
                <a:latin typeface="+mj-lt"/>
                <a:ea typeface="Arial Unicode MS" pitchFamily="34" charset="-128"/>
                <a:cs typeface="Arial Unicode MS" pitchFamily="34" charset="-128"/>
              </a:rPr>
              <a:t> </a:t>
            </a:r>
            <a:endParaRPr lang="pt-BR" sz="2400" dirty="0">
              <a:latin typeface="+mj-lt"/>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wipe(down)">
                                      <p:cBhvr>
                                        <p:cTn id="12" dur="500"/>
                                        <p:tgtEl>
                                          <p:spTgt spid="3">
                                            <p:txEl>
                                              <p:pRg st="4" end="4"/>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animEffect transition="in" filter="wipe(down)">
                                      <p:cBhvr>
                                        <p:cTn id="17" dur="500"/>
                                        <p:tgtEl>
                                          <p:spTgt spid="3">
                                            <p:txEl>
                                              <p:pRg st="7" end="7"/>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wipe(down)">
                                      <p:cBhvr>
                                        <p:cTn id="2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ítulo 1">
            <a:extLst>
              <a:ext uri="{FF2B5EF4-FFF2-40B4-BE49-F238E27FC236}">
                <a16:creationId xmlns:a16="http://schemas.microsoft.com/office/drawing/2014/main" id="{F70C6766-373B-4B22-BDBD-E81B55ADB955}"/>
              </a:ext>
            </a:extLst>
          </p:cNvPr>
          <p:cNvSpPr>
            <a:spLocks noGrp="1"/>
          </p:cNvSpPr>
          <p:nvPr>
            <p:ph type="title"/>
          </p:nvPr>
        </p:nvSpPr>
        <p:spPr/>
        <p:txBody>
          <a:bodyPr/>
          <a:lstStyle/>
          <a:p>
            <a:pPr eaLnBrk="1" hangingPunct="1"/>
            <a:r>
              <a:rPr lang="pt-BR" altLang="pt-BR" sz="3200">
                <a:solidFill>
                  <a:srgbClr val="0070C0"/>
                </a:solidFill>
                <a:ea typeface="Arial Unicode MS" pitchFamily="34" charset="-128"/>
              </a:rPr>
              <a:t>O QUE É SAÚDE DO TRABALHADOR ?</a:t>
            </a:r>
            <a:br>
              <a:rPr lang="pt-BR" altLang="pt-BR" sz="3200">
                <a:solidFill>
                  <a:srgbClr val="FF0000"/>
                </a:solidFill>
                <a:ea typeface="Arial Unicode MS" pitchFamily="34" charset="-128"/>
              </a:rPr>
            </a:br>
            <a:endParaRPr lang="pt-BR" altLang="pt-BR" sz="3200">
              <a:solidFill>
                <a:srgbClr val="FF0000"/>
              </a:solidFill>
            </a:endParaRPr>
          </a:p>
        </p:txBody>
      </p:sp>
      <p:sp>
        <p:nvSpPr>
          <p:cNvPr id="3" name="Espaço Reservado para Conteúdo 2">
            <a:extLst>
              <a:ext uri="{FF2B5EF4-FFF2-40B4-BE49-F238E27FC236}">
                <a16:creationId xmlns:a16="http://schemas.microsoft.com/office/drawing/2014/main" id="{16063929-B8E1-417C-8771-90A76DA4990C}"/>
              </a:ext>
            </a:extLst>
          </p:cNvPr>
          <p:cNvSpPr>
            <a:spLocks noGrp="1"/>
          </p:cNvSpPr>
          <p:nvPr>
            <p:ph idx="1"/>
          </p:nvPr>
        </p:nvSpPr>
        <p:spPr/>
        <p:txBody>
          <a:bodyPr rtlCol="0">
            <a:normAutofit fontScale="70000" lnSpcReduction="20000"/>
          </a:bodyPr>
          <a:lstStyle/>
          <a:p>
            <a:pPr marL="548640" indent="-411480" algn="ctr" eaLnBrk="1" fontAlgn="auto" hangingPunct="1">
              <a:spcAft>
                <a:spcPts val="0"/>
              </a:spcAft>
              <a:buClr>
                <a:schemeClr val="accent1"/>
              </a:buClr>
              <a:buFont typeface="Wingdings 2"/>
              <a:buChar char=""/>
              <a:defRPr/>
            </a:pPr>
            <a:endParaRPr lang="pt-BR" dirty="0">
              <a:solidFill>
                <a:srgbClr val="FFFF00"/>
              </a:solidFill>
              <a:latin typeface="Verdana" pitchFamily="34" charset="0"/>
              <a:ea typeface="Arial Unicode MS" pitchFamily="34" charset="-128"/>
              <a:cs typeface="Arial Unicode MS" pitchFamily="34" charset="-128"/>
            </a:endParaRPr>
          </a:p>
          <a:p>
            <a:pPr marL="548640" indent="-411480" algn="ctr" eaLnBrk="1" fontAlgn="auto" hangingPunct="1">
              <a:spcAft>
                <a:spcPts val="0"/>
              </a:spcAft>
              <a:buClr>
                <a:schemeClr val="accent1"/>
              </a:buClr>
              <a:buFont typeface="Wingdings 2"/>
              <a:buChar char=""/>
              <a:defRPr/>
            </a:pPr>
            <a:endParaRPr lang="pt-BR" sz="2400" dirty="0">
              <a:solidFill>
                <a:srgbClr val="FFFF00"/>
              </a:solidFill>
              <a:latin typeface="Verdana" pitchFamily="34" charset="0"/>
              <a:ea typeface="Arial Unicode MS" pitchFamily="34" charset="-128"/>
              <a:cs typeface="Arial Unicode MS" pitchFamily="34" charset="-128"/>
            </a:endParaRPr>
          </a:p>
          <a:p>
            <a:pPr marL="548640" indent="-411480" algn="just" eaLnBrk="1" fontAlgn="auto" hangingPunct="1">
              <a:lnSpc>
                <a:spcPct val="120000"/>
              </a:lnSpc>
              <a:spcAft>
                <a:spcPts val="0"/>
              </a:spcAft>
              <a:buClr>
                <a:schemeClr val="accent1"/>
              </a:buClr>
              <a:buFont typeface="Wingdings 2"/>
              <a:buNone/>
              <a:defRPr/>
            </a:pPr>
            <a:r>
              <a:rPr lang="pt-BR" sz="3300" dirty="0">
                <a:latin typeface="+mj-lt"/>
                <a:ea typeface="Arial Unicode MS" pitchFamily="34" charset="-128"/>
                <a:cs typeface="Arial Unicode MS" pitchFamily="34" charset="-128"/>
              </a:rPr>
              <a:t>    “Conjunto de atividades que se destina, por meio das ações de </a:t>
            </a:r>
            <a:r>
              <a:rPr lang="pt-BR" sz="3300" b="1" dirty="0">
                <a:latin typeface="+mj-lt"/>
                <a:ea typeface="Arial Unicode MS" pitchFamily="34" charset="-128"/>
                <a:cs typeface="Arial Unicode MS" pitchFamily="34" charset="-128"/>
              </a:rPr>
              <a:t>vigilância epidemiológica</a:t>
            </a:r>
            <a:r>
              <a:rPr lang="pt-BR" sz="3300" dirty="0">
                <a:latin typeface="+mj-lt"/>
                <a:ea typeface="Arial Unicode MS" pitchFamily="34" charset="-128"/>
                <a:cs typeface="Arial Unicode MS" pitchFamily="34" charset="-128"/>
              </a:rPr>
              <a:t> e </a:t>
            </a:r>
            <a:r>
              <a:rPr lang="pt-BR" sz="3300" b="1" dirty="0">
                <a:latin typeface="+mj-lt"/>
                <a:ea typeface="Arial Unicode MS" pitchFamily="34" charset="-128"/>
                <a:cs typeface="Arial Unicode MS" pitchFamily="34" charset="-128"/>
              </a:rPr>
              <a:t>vigilância sanitária</a:t>
            </a:r>
            <a:r>
              <a:rPr lang="pt-BR" sz="3300" dirty="0">
                <a:latin typeface="+mj-lt"/>
                <a:ea typeface="Arial Unicode MS" pitchFamily="34" charset="-128"/>
                <a:cs typeface="Arial Unicode MS" pitchFamily="34" charset="-128"/>
              </a:rPr>
              <a:t>, à </a:t>
            </a:r>
            <a:r>
              <a:rPr lang="pt-BR" sz="3300" b="1" dirty="0">
                <a:latin typeface="+mj-lt"/>
                <a:ea typeface="Arial Unicode MS" pitchFamily="34" charset="-128"/>
                <a:cs typeface="Arial Unicode MS" pitchFamily="34" charset="-128"/>
              </a:rPr>
              <a:t>promoção </a:t>
            </a:r>
            <a:r>
              <a:rPr lang="pt-BR" sz="3300" dirty="0">
                <a:latin typeface="+mj-lt"/>
                <a:ea typeface="Arial Unicode MS" pitchFamily="34" charset="-128"/>
                <a:cs typeface="Arial Unicode MS" pitchFamily="34" charset="-128"/>
              </a:rPr>
              <a:t>e</a:t>
            </a:r>
            <a:r>
              <a:rPr lang="pt-BR" sz="3300" b="1" dirty="0">
                <a:latin typeface="+mj-lt"/>
                <a:ea typeface="Arial Unicode MS" pitchFamily="34" charset="-128"/>
                <a:cs typeface="Arial Unicode MS" pitchFamily="34" charset="-128"/>
              </a:rPr>
              <a:t> proteção da saúde</a:t>
            </a:r>
            <a:r>
              <a:rPr lang="pt-BR" sz="3300" dirty="0">
                <a:latin typeface="+mj-lt"/>
                <a:ea typeface="Arial Unicode MS" pitchFamily="34" charset="-128"/>
                <a:cs typeface="Arial Unicode MS" pitchFamily="34" charset="-128"/>
              </a:rPr>
              <a:t> dos trabalhadores, assim como visa a </a:t>
            </a:r>
            <a:r>
              <a:rPr lang="pt-BR" sz="3300" b="1" dirty="0">
                <a:latin typeface="+mj-lt"/>
                <a:ea typeface="Arial Unicode MS" pitchFamily="34" charset="-128"/>
                <a:cs typeface="Arial Unicode MS" pitchFamily="34" charset="-128"/>
              </a:rPr>
              <a:t>recuperação </a:t>
            </a:r>
            <a:r>
              <a:rPr lang="pt-BR" sz="3300" dirty="0">
                <a:latin typeface="+mj-lt"/>
                <a:ea typeface="Arial Unicode MS" pitchFamily="34" charset="-128"/>
                <a:cs typeface="Arial Unicode MS" pitchFamily="34" charset="-128"/>
              </a:rPr>
              <a:t>e</a:t>
            </a:r>
            <a:r>
              <a:rPr lang="pt-BR" sz="3300" b="1" dirty="0">
                <a:latin typeface="+mj-lt"/>
                <a:ea typeface="Arial Unicode MS" pitchFamily="34" charset="-128"/>
                <a:cs typeface="Arial Unicode MS" pitchFamily="34" charset="-128"/>
              </a:rPr>
              <a:t> reabilitação</a:t>
            </a:r>
            <a:r>
              <a:rPr lang="pt-BR" sz="3300" dirty="0">
                <a:latin typeface="+mj-lt"/>
                <a:ea typeface="Arial Unicode MS" pitchFamily="34" charset="-128"/>
                <a:cs typeface="Arial Unicode MS" pitchFamily="34" charset="-128"/>
              </a:rPr>
              <a:t> da saúde dos trabalhadores submetidos a </a:t>
            </a:r>
            <a:r>
              <a:rPr lang="pt-BR" sz="3300" b="1" dirty="0">
                <a:latin typeface="+mj-lt"/>
                <a:ea typeface="Arial Unicode MS" pitchFamily="34" charset="-128"/>
                <a:cs typeface="Arial Unicode MS" pitchFamily="34" charset="-128"/>
              </a:rPr>
              <a:t>riscos </a:t>
            </a:r>
            <a:r>
              <a:rPr lang="pt-BR" sz="3300" dirty="0">
                <a:latin typeface="+mj-lt"/>
                <a:ea typeface="Arial Unicode MS" pitchFamily="34" charset="-128"/>
                <a:cs typeface="Arial Unicode MS" pitchFamily="34" charset="-128"/>
              </a:rPr>
              <a:t>e</a:t>
            </a:r>
            <a:r>
              <a:rPr lang="pt-BR" sz="3300" b="1" dirty="0">
                <a:latin typeface="+mj-lt"/>
                <a:ea typeface="Arial Unicode MS" pitchFamily="34" charset="-128"/>
                <a:cs typeface="Arial Unicode MS" pitchFamily="34" charset="-128"/>
              </a:rPr>
              <a:t> agravos</a:t>
            </a:r>
            <a:r>
              <a:rPr lang="pt-BR" sz="3300" dirty="0">
                <a:latin typeface="+mj-lt"/>
                <a:ea typeface="Arial Unicode MS" pitchFamily="34" charset="-128"/>
                <a:cs typeface="Arial Unicode MS" pitchFamily="34" charset="-128"/>
              </a:rPr>
              <a:t> advindos das condições de trabalho.” </a:t>
            </a:r>
          </a:p>
          <a:p>
            <a:pPr marL="548640" indent="-411480" algn="just" eaLnBrk="1" fontAlgn="auto" hangingPunct="1">
              <a:lnSpc>
                <a:spcPct val="120000"/>
              </a:lnSpc>
              <a:spcAft>
                <a:spcPts val="0"/>
              </a:spcAft>
              <a:buClr>
                <a:schemeClr val="accent1"/>
              </a:buClr>
              <a:buFont typeface="Wingdings 2"/>
              <a:buChar char=""/>
              <a:defRPr/>
            </a:pPr>
            <a:endParaRPr lang="pt-BR" sz="3300" dirty="0">
              <a:latin typeface="+mj-lt"/>
              <a:ea typeface="Arial Unicode MS" pitchFamily="34" charset="-128"/>
              <a:cs typeface="Arial Unicode MS" pitchFamily="34" charset="-128"/>
            </a:endParaRPr>
          </a:p>
          <a:p>
            <a:pPr marL="548640" indent="-411480" algn="just" eaLnBrk="1" fontAlgn="auto" hangingPunct="1">
              <a:lnSpc>
                <a:spcPct val="120000"/>
              </a:lnSpc>
              <a:spcAft>
                <a:spcPts val="0"/>
              </a:spcAft>
              <a:buClr>
                <a:schemeClr val="accent1"/>
              </a:buClr>
              <a:buFont typeface="Wingdings 2"/>
              <a:buChar char=""/>
              <a:defRPr/>
            </a:pPr>
            <a:endParaRPr lang="pt-BR" sz="1800" dirty="0">
              <a:latin typeface="Verdana" pitchFamily="34" charset="0"/>
              <a:ea typeface="Arial Unicode MS" pitchFamily="34" charset="-128"/>
              <a:cs typeface="Arial Unicode MS" pitchFamily="34" charset="-128"/>
            </a:endParaRPr>
          </a:p>
          <a:p>
            <a:pPr marL="548640" indent="-411480" algn="just" eaLnBrk="1" fontAlgn="auto" hangingPunct="1">
              <a:lnSpc>
                <a:spcPct val="120000"/>
              </a:lnSpc>
              <a:spcAft>
                <a:spcPts val="0"/>
              </a:spcAft>
              <a:buClr>
                <a:schemeClr val="accent1"/>
              </a:buClr>
              <a:buFont typeface="Wingdings 2"/>
              <a:buChar char=""/>
              <a:defRPr/>
            </a:pPr>
            <a:endParaRPr lang="pt-BR" sz="1800" dirty="0">
              <a:latin typeface="Verdana" pitchFamily="34" charset="0"/>
              <a:ea typeface="Arial Unicode MS" pitchFamily="34" charset="-128"/>
              <a:cs typeface="Arial Unicode MS" pitchFamily="34" charset="-128"/>
            </a:endParaRPr>
          </a:p>
          <a:p>
            <a:pPr marL="548640" indent="-411480" algn="just" eaLnBrk="1" fontAlgn="auto" hangingPunct="1">
              <a:lnSpc>
                <a:spcPct val="120000"/>
              </a:lnSpc>
              <a:spcAft>
                <a:spcPts val="0"/>
              </a:spcAft>
              <a:buClr>
                <a:schemeClr val="accent1"/>
              </a:buClr>
              <a:buFont typeface="Wingdings 2"/>
              <a:buNone/>
              <a:defRPr/>
            </a:pPr>
            <a:r>
              <a:rPr lang="pt-BR" sz="1800" dirty="0">
                <a:latin typeface="Verdana" pitchFamily="34" charset="0"/>
                <a:ea typeface="Arial Unicode MS" pitchFamily="34" charset="-128"/>
                <a:cs typeface="Arial Unicode MS" pitchFamily="34" charset="-128"/>
              </a:rPr>
              <a:t>                                                                                                 (Art.6º da Lei 8080/90</a:t>
            </a:r>
            <a:endParaRPr lang="pt-B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ítulo 1">
            <a:extLst>
              <a:ext uri="{FF2B5EF4-FFF2-40B4-BE49-F238E27FC236}">
                <a16:creationId xmlns:a16="http://schemas.microsoft.com/office/drawing/2014/main" id="{160976A4-4BAF-49E5-8D61-CD05CB79ADCA}"/>
              </a:ext>
            </a:extLst>
          </p:cNvPr>
          <p:cNvSpPr>
            <a:spLocks noGrp="1"/>
          </p:cNvSpPr>
          <p:nvPr>
            <p:ph type="title"/>
          </p:nvPr>
        </p:nvSpPr>
        <p:spPr>
          <a:xfrm>
            <a:off x="457200" y="274638"/>
            <a:ext cx="8229600" cy="1066800"/>
          </a:xfrm>
        </p:spPr>
        <p:txBody>
          <a:bodyPr/>
          <a:lstStyle/>
          <a:p>
            <a:r>
              <a:rPr lang="pt-BR" altLang="pt-BR"/>
              <a:t>Risco</a:t>
            </a:r>
          </a:p>
        </p:txBody>
      </p:sp>
      <p:sp>
        <p:nvSpPr>
          <p:cNvPr id="13315" name="Espaço Reservado para Conteúdo 6">
            <a:extLst>
              <a:ext uri="{FF2B5EF4-FFF2-40B4-BE49-F238E27FC236}">
                <a16:creationId xmlns:a16="http://schemas.microsoft.com/office/drawing/2014/main" id="{1BBDD793-7990-48A7-A55B-599B942E9BA5}"/>
              </a:ext>
            </a:extLst>
          </p:cNvPr>
          <p:cNvSpPr>
            <a:spLocks noGrp="1"/>
          </p:cNvSpPr>
          <p:nvPr>
            <p:ph idx="1"/>
          </p:nvPr>
        </p:nvSpPr>
        <p:spPr>
          <a:xfrm>
            <a:off x="395288" y="1600200"/>
            <a:ext cx="8497887" cy="4924425"/>
          </a:xfrm>
        </p:spPr>
        <p:txBody>
          <a:bodyPr/>
          <a:lstStyle/>
          <a:p>
            <a:pPr>
              <a:buFont typeface="Wingdings" panose="05000000000000000000" pitchFamily="2" charset="2"/>
              <a:buChar char="Ø"/>
            </a:pPr>
            <a:endParaRPr lang="pt-BR" altLang="pt-BR" i="1"/>
          </a:p>
          <a:p>
            <a:pPr>
              <a:buFont typeface="Wingdings" panose="05000000000000000000" pitchFamily="2" charset="2"/>
              <a:buChar char="Ø"/>
            </a:pPr>
            <a:r>
              <a:rPr lang="pt-BR" altLang="pt-BR" i="1"/>
              <a:t>é a probabilidade de </a:t>
            </a:r>
            <a:r>
              <a:rPr lang="pt-BR" altLang="pt-BR"/>
              <a:t>ocorrência de um efeito não desejável para a vida humana, a saúde, ao meio ambiente e ao sistema produtivo. </a:t>
            </a:r>
          </a:p>
          <a:p>
            <a:pPr algn="r">
              <a:buFont typeface="Arial" panose="020B0604020202020204" pitchFamily="34" charset="0"/>
              <a:buNone/>
            </a:pPr>
            <a:r>
              <a:rPr lang="pt-BR" altLang="pt-BR" sz="2400"/>
              <a:t>(OLIVEIRA, 2005)</a:t>
            </a:r>
          </a:p>
          <a:p>
            <a:pPr>
              <a:buFont typeface="Wingdings" panose="05000000000000000000" pitchFamily="2" charset="2"/>
              <a:buChar char="Ø"/>
            </a:pPr>
            <a:r>
              <a:rPr lang="pt-BR" altLang="pt-BR"/>
              <a:t>Riscos ocupacionais - “agentes existentes no  ambiente de trabalho, capazes de  causar doenças”.</a:t>
            </a:r>
          </a:p>
          <a:p>
            <a:pPr algn="r">
              <a:buFont typeface="Arial" panose="020B0604020202020204" pitchFamily="34" charset="0"/>
              <a:buNone/>
            </a:pPr>
            <a:r>
              <a:rPr lang="pt-BR" altLang="pt-BR"/>
              <a:t>    </a:t>
            </a:r>
            <a:r>
              <a:rPr lang="pt-BR" altLang="pt-BR" sz="2400"/>
              <a:t>(LAUREL, 1989) </a:t>
            </a:r>
          </a:p>
          <a:p>
            <a:endParaRPr lang="pt-BR" altLang="pt-B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ítulo 1">
            <a:extLst>
              <a:ext uri="{FF2B5EF4-FFF2-40B4-BE49-F238E27FC236}">
                <a16:creationId xmlns:a16="http://schemas.microsoft.com/office/drawing/2014/main" id="{777C6BD1-E4A3-422B-AFEF-007A684C1186}"/>
              </a:ext>
            </a:extLst>
          </p:cNvPr>
          <p:cNvSpPr>
            <a:spLocks noGrp="1"/>
          </p:cNvSpPr>
          <p:nvPr>
            <p:ph type="title"/>
          </p:nvPr>
        </p:nvSpPr>
        <p:spPr/>
        <p:txBody>
          <a:bodyPr/>
          <a:lstStyle/>
          <a:p>
            <a:pPr eaLnBrk="1" hangingPunct="1"/>
            <a:r>
              <a:rPr lang="pt-BR" altLang="pt-BR"/>
              <a:t>Riscos</a:t>
            </a:r>
          </a:p>
        </p:txBody>
      </p:sp>
      <p:sp>
        <p:nvSpPr>
          <p:cNvPr id="14339" name="Espaço Reservado para Conteúdo 2">
            <a:extLst>
              <a:ext uri="{FF2B5EF4-FFF2-40B4-BE49-F238E27FC236}">
                <a16:creationId xmlns:a16="http://schemas.microsoft.com/office/drawing/2014/main" id="{5D55C359-3FBB-4B4E-BCC5-A0E2E10A83C3}"/>
              </a:ext>
            </a:extLst>
          </p:cNvPr>
          <p:cNvSpPr>
            <a:spLocks noGrp="1"/>
          </p:cNvSpPr>
          <p:nvPr>
            <p:ph idx="1"/>
          </p:nvPr>
        </p:nvSpPr>
        <p:spPr>
          <a:xfrm>
            <a:off x="395288" y="1600200"/>
            <a:ext cx="8424862" cy="4525963"/>
          </a:xfrm>
        </p:spPr>
        <p:txBody>
          <a:bodyPr/>
          <a:lstStyle/>
          <a:p>
            <a:pPr eaLnBrk="1" hangingPunct="1"/>
            <a:r>
              <a:rPr lang="pt-BR" altLang="pt-BR"/>
              <a:t>Os riscos gerados nos processos produtivos podem ser classificados:</a:t>
            </a:r>
          </a:p>
          <a:p>
            <a:pPr eaLnBrk="1" hangingPunct="1"/>
            <a:r>
              <a:rPr lang="pt-BR" altLang="pt-BR" b="1"/>
              <a:t>Físicos</a:t>
            </a:r>
          </a:p>
          <a:p>
            <a:pPr eaLnBrk="1" hangingPunct="1"/>
            <a:r>
              <a:rPr lang="pt-BR" altLang="pt-BR" b="1"/>
              <a:t>Químicos  </a:t>
            </a:r>
          </a:p>
          <a:p>
            <a:pPr eaLnBrk="1" hangingPunct="1"/>
            <a:r>
              <a:rPr lang="pt-BR" altLang="pt-BR" b="1"/>
              <a:t>Mecânicos</a:t>
            </a:r>
          </a:p>
          <a:p>
            <a:pPr eaLnBrk="1" hangingPunct="1"/>
            <a:r>
              <a:rPr lang="pt-BR" altLang="pt-BR" b="1"/>
              <a:t>Biológicos  </a:t>
            </a:r>
          </a:p>
          <a:p>
            <a:pPr eaLnBrk="1" hangingPunct="1"/>
            <a:r>
              <a:rPr lang="pt-BR" altLang="pt-BR" b="1"/>
              <a:t>Psicossociais               </a:t>
            </a:r>
            <a:r>
              <a:rPr lang="pt-BR" altLang="pt-BR" sz="2800"/>
              <a:t>(decorrem da organização e das formas de gerenciamento do trabalho)</a:t>
            </a:r>
          </a:p>
        </p:txBody>
      </p:sp>
      <p:sp>
        <p:nvSpPr>
          <p:cNvPr id="4" name="Elipse 3">
            <a:extLst>
              <a:ext uri="{FF2B5EF4-FFF2-40B4-BE49-F238E27FC236}">
                <a16:creationId xmlns:a16="http://schemas.microsoft.com/office/drawing/2014/main" id="{EA86B2A0-2835-4F82-93B5-06AF479B69E5}"/>
              </a:ext>
            </a:extLst>
          </p:cNvPr>
          <p:cNvSpPr/>
          <p:nvPr/>
        </p:nvSpPr>
        <p:spPr>
          <a:xfrm>
            <a:off x="2700338" y="2852738"/>
            <a:ext cx="719137" cy="288925"/>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a:p>
        </p:txBody>
      </p:sp>
      <p:sp>
        <p:nvSpPr>
          <p:cNvPr id="6" name="Elipse 5">
            <a:extLst>
              <a:ext uri="{FF2B5EF4-FFF2-40B4-BE49-F238E27FC236}">
                <a16:creationId xmlns:a16="http://schemas.microsoft.com/office/drawing/2014/main" id="{D17EE5E3-B7CB-43EB-B963-22F1337DD342}"/>
              </a:ext>
            </a:extLst>
          </p:cNvPr>
          <p:cNvSpPr/>
          <p:nvPr/>
        </p:nvSpPr>
        <p:spPr>
          <a:xfrm>
            <a:off x="2987675" y="3429000"/>
            <a:ext cx="769938" cy="2873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a:p>
        </p:txBody>
      </p:sp>
      <p:sp>
        <p:nvSpPr>
          <p:cNvPr id="7" name="Elipse 6">
            <a:extLst>
              <a:ext uri="{FF2B5EF4-FFF2-40B4-BE49-F238E27FC236}">
                <a16:creationId xmlns:a16="http://schemas.microsoft.com/office/drawing/2014/main" id="{35048C2F-1DF4-41B5-9F30-5C7F8E25012D}"/>
              </a:ext>
            </a:extLst>
          </p:cNvPr>
          <p:cNvSpPr/>
          <p:nvPr/>
        </p:nvSpPr>
        <p:spPr>
          <a:xfrm>
            <a:off x="2987675" y="4005263"/>
            <a:ext cx="792163" cy="287337"/>
          </a:xfrm>
          <a:prstGeom prst="ellipse">
            <a:avLst/>
          </a:prstGeom>
          <a:solidFill>
            <a:srgbClr val="0070C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a:p>
        </p:txBody>
      </p:sp>
      <p:sp>
        <p:nvSpPr>
          <p:cNvPr id="8" name="Elipse 7">
            <a:extLst>
              <a:ext uri="{FF2B5EF4-FFF2-40B4-BE49-F238E27FC236}">
                <a16:creationId xmlns:a16="http://schemas.microsoft.com/office/drawing/2014/main" id="{9E25F1AE-966C-4E56-955F-E88024D036B3}"/>
              </a:ext>
            </a:extLst>
          </p:cNvPr>
          <p:cNvSpPr/>
          <p:nvPr/>
        </p:nvSpPr>
        <p:spPr>
          <a:xfrm>
            <a:off x="2987675" y="4581525"/>
            <a:ext cx="792163" cy="287338"/>
          </a:xfrm>
          <a:prstGeom prst="ellipse">
            <a:avLst/>
          </a:prstGeom>
          <a:solidFill>
            <a:schemeClr val="accent6">
              <a:lumMod val="50000"/>
            </a:schemeClr>
          </a:solidFill>
          <a:ln>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a:p>
        </p:txBody>
      </p:sp>
      <p:sp>
        <p:nvSpPr>
          <p:cNvPr id="9" name="Elipse 8">
            <a:extLst>
              <a:ext uri="{FF2B5EF4-FFF2-40B4-BE49-F238E27FC236}">
                <a16:creationId xmlns:a16="http://schemas.microsoft.com/office/drawing/2014/main" id="{883A889D-584F-45C9-B1B0-9EDBF7AB94D3}"/>
              </a:ext>
            </a:extLst>
          </p:cNvPr>
          <p:cNvSpPr/>
          <p:nvPr/>
        </p:nvSpPr>
        <p:spPr>
          <a:xfrm>
            <a:off x="3276600" y="5157788"/>
            <a:ext cx="863600" cy="287337"/>
          </a:xfrm>
          <a:prstGeom prst="ellipse">
            <a:avLst/>
          </a:prstGeom>
          <a:solidFill>
            <a:srgbClr val="A162D0"/>
          </a:solidFill>
          <a:ln>
            <a:solidFill>
              <a:srgbClr val="A162D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pt-BR"/>
          </a:p>
        </p:txBody>
      </p:sp>
    </p:spTree>
  </p:cSld>
  <p:clrMapOvr>
    <a:masterClrMapping/>
  </p:clrMapOvr>
</p:sld>
</file>

<file path=ppt/theme/theme1.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o Office">
  <a:themeElements>
    <a:clrScheme name="Escritório">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Escritório">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scritóri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560</TotalTime>
  <Words>3333</Words>
  <Application>Microsoft Office PowerPoint</Application>
  <PresentationFormat>Apresentação na tela (4:3)</PresentationFormat>
  <Paragraphs>426</Paragraphs>
  <Slides>43</Slides>
  <Notes>2</Notes>
  <HiddenSlides>0</HiddenSlides>
  <MMClips>0</MMClips>
  <ScaleCrop>false</ScaleCrop>
  <HeadingPairs>
    <vt:vector size="6" baseType="variant">
      <vt:variant>
        <vt:lpstr>Fontes usadas</vt:lpstr>
      </vt:variant>
      <vt:variant>
        <vt:i4>10</vt:i4>
      </vt:variant>
      <vt:variant>
        <vt:lpstr>Tema</vt:lpstr>
      </vt:variant>
      <vt:variant>
        <vt:i4>2</vt:i4>
      </vt:variant>
      <vt:variant>
        <vt:lpstr>Títulos de slides</vt:lpstr>
      </vt:variant>
      <vt:variant>
        <vt:i4>43</vt:i4>
      </vt:variant>
    </vt:vector>
  </HeadingPairs>
  <TitlesOfParts>
    <vt:vector size="55" baseType="lpstr">
      <vt:lpstr>Arial</vt:lpstr>
      <vt:lpstr>Calibri</vt:lpstr>
      <vt:lpstr>Calibri Light</vt:lpstr>
      <vt:lpstr>Wingdings 2</vt:lpstr>
      <vt:lpstr>Verdana</vt:lpstr>
      <vt:lpstr>Arial Unicode MS</vt:lpstr>
      <vt:lpstr>Lucida Sans Unicode</vt:lpstr>
      <vt:lpstr>Comic Sans MS</vt:lpstr>
      <vt:lpstr>Wingdings</vt:lpstr>
      <vt:lpstr>Tahoma</vt:lpstr>
      <vt:lpstr>Tema do Office</vt:lpstr>
      <vt:lpstr>1_Tema do Office</vt:lpstr>
      <vt:lpstr>Apresentação do PowerPoint</vt:lpstr>
      <vt:lpstr>VIGILÂNCIA EM SAÚDE DO TRABALHADOR</vt:lpstr>
      <vt:lpstr>O QUE É SAÚDE?</vt:lpstr>
      <vt:lpstr>Apresentação do PowerPoint</vt:lpstr>
      <vt:lpstr>Apresentação do PowerPoint</vt:lpstr>
      <vt:lpstr>Apresentação do PowerPoint</vt:lpstr>
      <vt:lpstr>O QUE É SAÚDE DO TRABALHADOR ? </vt:lpstr>
      <vt:lpstr>Risco</vt:lpstr>
      <vt:lpstr>Riscos</vt:lpstr>
      <vt:lpstr>Riscos existentes no trabalho e seus efeitos sobre a saúde</vt:lpstr>
      <vt:lpstr>Riscos existentes no trabalho e seus efeitos sobre a saúde</vt:lpstr>
      <vt:lpstr>Riscos existentes no trabalho e seus efeitos sobre a saúde</vt:lpstr>
      <vt:lpstr>Riscos existentes no trabalho e seus efeitos sobre a saúde</vt:lpstr>
      <vt:lpstr>Apresentação do PowerPoint</vt:lpstr>
      <vt:lpstr>O QUE É VIGILANCIA EM SAÚDE DO TRABALHADOR?</vt:lpstr>
      <vt:lpstr>Objetivos </vt:lpstr>
      <vt:lpstr>Apresentação do PowerPoint</vt:lpstr>
      <vt:lpstr>Portaria nº3120/1998 (VISAT):</vt:lpstr>
      <vt:lpstr>Apresentação do PowerPoint</vt:lpstr>
      <vt:lpstr>Apresentação do PowerPoint</vt:lpstr>
      <vt:lpstr>Apresentação do PowerPoint</vt:lpstr>
      <vt:lpstr>Inspeção Sanitária</vt:lpstr>
      <vt:lpstr>Metodologia</vt:lpstr>
      <vt:lpstr>Apresentação do PowerPoint</vt:lpstr>
      <vt:lpstr>Apresentação do PowerPoint</vt:lpstr>
      <vt:lpstr>Metodologia </vt:lpstr>
      <vt:lpstr>Apresentação do PowerPoint</vt:lpstr>
      <vt:lpstr>Apresentação do PowerPoint</vt:lpstr>
      <vt:lpstr>INSPEÇÃO SANITÁRIA NOS LOCAIS DE TRABALHO</vt:lpstr>
      <vt:lpstr>INSPEÇÃO SANITÁRIA NOS LOCAIS DE TRABALHO</vt:lpstr>
      <vt:lpstr>INSPEÇÃO SANITÁRIA NOS LOCAIS DE TRABALHO</vt:lpstr>
      <vt:lpstr>INSPEÇÃO SANITÁRIA NOS LOCAIS DE TRABALHO</vt:lpstr>
      <vt:lpstr>INSPEÇÃO SANITÁRIA NOS LOCAIS DE TRABALHO</vt:lpstr>
      <vt:lpstr>INSPEÇÃO SANITÁRIA NOS LOCAIS DE TRABALHO</vt:lpstr>
      <vt:lpstr>INSPEÇÃO SANITÁRIA NOS LOCAIS DE TRABALHO</vt:lpstr>
      <vt:lpstr>INSPEÇÃO SANITÁRIA NOS LOCAIS DE TRABALHO</vt:lpstr>
      <vt:lpstr>ANÁLISE/AVALIAÇÃO DAS AÇÕES DE VISAT </vt:lpstr>
      <vt:lpstr>Apresentação do PowerPoint</vt:lpstr>
      <vt:lpstr>Apresentação do PowerPoint</vt:lpstr>
      <vt:lpstr>Apresentação do PowerPoint</vt:lpstr>
      <vt:lpstr>Apresentação do PowerPoint</vt:lpstr>
      <vt:lpstr>Apresentação do PowerPoint</vt:lpstr>
      <vt:lpstr>CANAIS DE COMUNICAÇÃO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Vera Regina Cavalcante Barros Rodrigues</dc:creator>
  <cp:lastModifiedBy>Cyntia Veras</cp:lastModifiedBy>
  <cp:revision>76</cp:revision>
  <dcterms:created xsi:type="dcterms:W3CDTF">2009-12-14T22:20:59Z</dcterms:created>
  <dcterms:modified xsi:type="dcterms:W3CDTF">2021-02-17T18:48:22Z</dcterms:modified>
</cp:coreProperties>
</file>