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sldIdLst>
    <p:sldId id="723" r:id="rId3"/>
    <p:sldId id="722" r:id="rId4"/>
    <p:sldId id="267" r:id="rId5"/>
    <p:sldId id="699" r:id="rId6"/>
    <p:sldId id="702" r:id="rId7"/>
    <p:sldId id="280" r:id="rId8"/>
    <p:sldId id="276" r:id="rId9"/>
    <p:sldId id="278" r:id="rId10"/>
    <p:sldId id="279" r:id="rId11"/>
    <p:sldId id="282" r:id="rId12"/>
    <p:sldId id="703" r:id="rId13"/>
    <p:sldId id="272" r:id="rId14"/>
    <p:sldId id="704" r:id="rId15"/>
    <p:sldId id="270" r:id="rId16"/>
    <p:sldId id="705" r:id="rId17"/>
    <p:sldId id="706" r:id="rId18"/>
    <p:sldId id="707" r:id="rId19"/>
    <p:sldId id="708" r:id="rId20"/>
    <p:sldId id="714" r:id="rId21"/>
    <p:sldId id="715" r:id="rId22"/>
    <p:sldId id="716" r:id="rId23"/>
    <p:sldId id="717" r:id="rId24"/>
    <p:sldId id="718" r:id="rId25"/>
    <p:sldId id="711" r:id="rId26"/>
    <p:sldId id="712" r:id="rId27"/>
    <p:sldId id="719" r:id="rId28"/>
    <p:sldId id="721" r:id="rId29"/>
    <p:sldId id="709" r:id="rId30"/>
    <p:sldId id="264" r:id="rId31"/>
    <p:sldId id="698" r:id="rId3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4" autoAdjust="0"/>
    <p:restoredTop sz="94434" autoAdjust="0"/>
  </p:normalViewPr>
  <p:slideViewPr>
    <p:cSldViewPr snapToGrid="0">
      <p:cViewPr varScale="1">
        <p:scale>
          <a:sx n="72" d="100"/>
          <a:sy n="72" d="100"/>
        </p:scale>
        <p:origin x="60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B5115-B88F-4EB8-B974-942E41A8B88A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A63A8-207C-49C9-8AFB-0479F40887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1077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A63A8-207C-49C9-8AFB-0479F4088764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2105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A63A8-207C-49C9-8AFB-0479F4088764}" type="slidenum">
              <a:rPr lang="pt-BR" smtClean="0">
                <a:solidFill>
                  <a:prstClr val="black"/>
                </a:solidFill>
              </a:rPr>
              <a:pPr/>
              <a:t>19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139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A63A8-207C-49C9-8AFB-0479F4088764}" type="slidenum">
              <a:rPr lang="pt-BR" smtClean="0">
                <a:solidFill>
                  <a:prstClr val="black"/>
                </a:solidFill>
              </a:rPr>
              <a:pPr/>
              <a:t>20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651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A63A8-207C-49C9-8AFB-0479F4088764}" type="slidenum">
              <a:rPr lang="pt-BR" smtClean="0">
                <a:solidFill>
                  <a:prstClr val="black"/>
                </a:solidFill>
              </a:rPr>
              <a:pPr/>
              <a:t>21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6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A63A8-207C-49C9-8AFB-0479F4088764}" type="slidenum">
              <a:rPr lang="pt-BR" smtClean="0">
                <a:solidFill>
                  <a:prstClr val="black"/>
                </a:solidFill>
              </a:rPr>
              <a:pPr/>
              <a:t>22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819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A63A8-207C-49C9-8AFB-0479F4088764}" type="slidenum">
              <a:rPr lang="pt-BR" smtClean="0">
                <a:solidFill>
                  <a:prstClr val="black"/>
                </a:solidFill>
              </a:rPr>
              <a:pPr/>
              <a:t>23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506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AD850-06F2-468B-8D00-82BB8088EA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DB8B705-F4CE-4804-B94B-930DE3D8A2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3A6EDA1-8754-4875-83FD-1BD75F1EE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2F5E-8ACF-4DDE-8B9C-B4CA8BF87047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2E1B26-5FBE-4BED-AECF-710A274B0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649071-40B6-44B5-98C3-90CCEDF80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033D-0A44-497C-8A99-5BB9B2DE8F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5391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134B60-5F4E-4294-9A09-EB559A0D0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FECEE7C-EBAC-43DC-A47D-561B792196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311DBE5-E751-4132-8DA7-9ADC89F14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2F5E-8ACF-4DDE-8B9C-B4CA8BF87047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AB7633-B639-4EB8-8B89-2E58B5062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B167E11-9A7C-4953-B662-D687458DF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033D-0A44-497C-8A99-5BB9B2DE8F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796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991EE30-79E0-426A-8147-98468D9DC5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8A2ECF3-9712-40B1-892B-11A4B37229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33E8395-92B9-4A9C-96B3-DF3CA2300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2F5E-8ACF-4DDE-8B9C-B4CA8BF87047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328E255-5061-478C-88B8-157323A33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23CC4F-E5C7-423E-9124-7E305ACEB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033D-0A44-497C-8A99-5BB9B2DE8F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1548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976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638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8848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215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266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025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0890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242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8E1929-4007-443B-B2DE-5157200E5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1997A4-018A-48EA-B732-260793797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28FD57-2D24-4A7B-B842-8AB05FBA3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2F5E-8ACF-4DDE-8B9C-B4CA8BF87047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5FDCD6-7F19-40C4-8CEA-884B47BBA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A20FA38-332F-4184-A30C-D88CB5AB4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033D-0A44-497C-8A99-5BB9B2DE8F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7028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892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3351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523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05F90-5B43-444F-B1BF-035599B54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7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7EA1765-B640-4B1C-9F4D-CC05DEE0E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0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DD3289B-6C6F-4030-AF9D-49CAC3AAE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2F5E-8ACF-4DDE-8B9C-B4CA8BF87047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D6EB93E-6218-48D6-B2B6-4FF3DC402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D01CC3F-E7C1-4CDE-B4E5-BBD3752A0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033D-0A44-497C-8A99-5BB9B2DE8F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748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541C0A-3C33-4C92-AEF2-E9318C665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523A31E-EA4C-437C-8E93-98F98CD295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DFE524C-2C1B-44B6-A5F6-37742506A4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E2B66B-5FD8-47BF-A4DC-571376BB7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2F5E-8ACF-4DDE-8B9C-B4CA8BF87047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EB30762-8B22-488E-B581-AA00688D0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E956A47-9AD9-4575-A1FD-FF92ED1CC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033D-0A44-497C-8A99-5BB9B2DE8F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462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606DF7-0F7A-4C0C-9CDA-FF349091B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6C51D56-9E67-429E-9B48-D5F693C54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1D7D5BB-844D-40C4-AADF-52076C633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CF5B53B-C3B6-49A3-8116-F7A413A71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DEEC562-169D-4C33-A709-3F0655BC37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60E83A9-595C-43C1-B3EF-34D8A905B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2F5E-8ACF-4DDE-8B9C-B4CA8BF87047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CCE47E6-4201-4D1D-AC41-C12276D84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ADBFABA-C4F6-4187-8648-3D9D162FA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033D-0A44-497C-8A99-5BB9B2DE8F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752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63C997-52AA-4062-9D07-F5CAC9891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C0AFDEE-10FE-4105-A173-11A9523D6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2F5E-8ACF-4DDE-8B9C-B4CA8BF87047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4EDA4F2-96B6-4F87-97C3-6F90F28CE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E8B153C-36FD-430F-BCF3-5CA8A9E53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033D-0A44-497C-8A99-5BB9B2DE8F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7182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3D35867-997E-4300-96B9-0480D0413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2F5E-8ACF-4DDE-8B9C-B4CA8BF87047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09175CD-8E06-483A-8A70-6DB51056D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B12CDF1-1DAD-4AF2-889D-2E7F10613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033D-0A44-497C-8A99-5BB9B2DE8F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9501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7E789D-11F6-4F49-988D-BD95163B2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44DCC6-60FD-42F7-9597-8F3056E49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6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AB41A64-A3E9-4D90-8DAE-093C5469B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2C904A4-1DAB-4D1D-AC4B-EA113754C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2F5E-8ACF-4DDE-8B9C-B4CA8BF87047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C1BD235-A75C-4FC8-B06A-0F4915005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E2BB70E-ACF6-4442-A90B-301AEACFF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033D-0A44-497C-8A99-5BB9B2DE8F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264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59B7CF-E042-43CF-93EB-818BE5A16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40B73C9-F7A0-418F-9B04-4C06491409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6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0D599BB-F79B-42D5-8086-20F34DCAF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C6225E5-82FC-49AA-BFC6-7B9D70676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2F5E-8ACF-4DDE-8B9C-B4CA8BF87047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ECA700E-4FFB-427A-9A57-56FBB8993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EE6B5A6-AB00-43A3-AA3A-54E6461D6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033D-0A44-497C-8A99-5BB9B2DE8F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8456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7683D9D-F01C-4FB1-B0FE-8D49738E2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8719E27-D7E1-4F5C-BFE5-BA177C3AF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8D56A0F-C341-4FBC-9FFA-C06C620BBC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D2F5E-8ACF-4DDE-8B9C-B4CA8BF87047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011F3CC-152F-43B8-99A7-04D343CDD6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72D6DF0-0446-4D18-A15A-4C25FB56B5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8033D-0A44-497C-8A99-5BB9B2DE8F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4205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5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://www.sisvisa.pi.gov.br/" TargetMode="External"/><Relationship Id="rId7" Type="http://schemas.openxmlformats.org/officeDocument/2006/relationships/image" Target="../media/image23.jpeg"/><Relationship Id="rId2" Type="http://schemas.openxmlformats.org/officeDocument/2006/relationships/hyperlink" Target="http://www.saude.pi.gov.br/divis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hyperlink" Target="mailto:visapiaui@yahoo.com.br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F11AC6B6-594E-41D2-AF2D-94B5F789757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91886" y="1817712"/>
            <a:ext cx="11190513" cy="4495800"/>
          </a:xfrm>
        </p:spPr>
        <p:txBody>
          <a:bodyPr>
            <a:normAutofit/>
          </a:bodyPr>
          <a:lstStyle/>
          <a:p>
            <a:pPr marL="320040" indent="-320040" algn="ctr">
              <a:buNone/>
              <a:defRPr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 marL="320040" indent="-320040" algn="ctr">
              <a:buNone/>
              <a:defRPr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 marL="320040" indent="-320040" algn="ctr">
              <a:buNone/>
              <a:defRPr/>
            </a:pPr>
            <a:endParaRPr lang="pt-BR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  <a:defRPr/>
            </a:pPr>
            <a:r>
              <a:rPr lang="pt-BR" sz="32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CURSO BÁSICO DE INSPEÇÃO SANITÁRIA</a:t>
            </a:r>
          </a:p>
          <a:p>
            <a:pPr marL="0" indent="0" algn="ctr">
              <a:buNone/>
              <a:defRPr/>
            </a:pPr>
            <a:r>
              <a:rPr lang="pt-BR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SERVIÇOS E PRODUTOS </a:t>
            </a:r>
          </a:p>
          <a:p>
            <a:pPr marL="0" indent="0" algn="ctr">
              <a:buNone/>
              <a:defRPr/>
            </a:pPr>
            <a:endParaRPr lang="pt-BR" sz="32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  <a:defRPr/>
            </a:pPr>
            <a:r>
              <a:rPr lang="pt-BR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pt-BR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0040" indent="-320040" algn="r">
              <a:buNone/>
              <a:defRPr/>
            </a:pPr>
            <a:endParaRPr lang="pt-BR" sz="1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20040" indent="-320040" algn="r">
              <a:buNone/>
              <a:defRPr/>
            </a:pPr>
            <a:endParaRPr lang="pt-BR" sz="1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7" name="Imagem 10">
            <a:extLst>
              <a:ext uri="{FF2B5EF4-FFF2-40B4-BE49-F238E27FC236}">
                <a16:creationId xmlns:a16="http://schemas.microsoft.com/office/drawing/2014/main" id="{2C7B1567-288B-4E1A-8C80-C261DEDA2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701" y="207527"/>
            <a:ext cx="10958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Imagem 1">
            <a:extLst>
              <a:ext uri="{FF2B5EF4-FFF2-40B4-BE49-F238E27FC236}">
                <a16:creationId xmlns:a16="http://schemas.microsoft.com/office/drawing/2014/main" id="{517D2FF3-5BD6-4F59-8985-A028069B6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264" y="165708"/>
            <a:ext cx="109585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5C78108A-1C97-45E0-8933-2D431CCB837D}"/>
              </a:ext>
            </a:extLst>
          </p:cNvPr>
          <p:cNvSpPr txBox="1"/>
          <p:nvPr/>
        </p:nvSpPr>
        <p:spPr>
          <a:xfrm>
            <a:off x="2287322" y="1726353"/>
            <a:ext cx="78303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Governo do Estado do Piauí </a:t>
            </a: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Secretaria de Estado da Saúde do Piauí – SESAPI</a:t>
            </a: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Superintendência de Atenção Primária à Saúde e Municípios – SUPAT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Diretoria de Vigilância Sanitária do Estado do Piauí - DIVISA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, nome da empresa&#10;&#10;Descrição gerada automaticamente">
            <a:extLst>
              <a:ext uri="{FF2B5EF4-FFF2-40B4-BE49-F238E27FC236}">
                <a16:creationId xmlns:a16="http://schemas.microsoft.com/office/drawing/2014/main" id="{ED000B44-20DD-4492-8DA7-81D31A16C4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355" y="148041"/>
            <a:ext cx="1814316" cy="1107653"/>
          </a:xfrm>
          <a:prstGeom prst="rect">
            <a:avLst/>
          </a:prstGeom>
        </p:spPr>
      </p:pic>
      <p:pic>
        <p:nvPicPr>
          <p:cNvPr id="12" name="Picture 2" descr="Logo saude horizontal">
            <a:extLst>
              <a:ext uri="{FF2B5EF4-FFF2-40B4-BE49-F238E27FC236}">
                <a16:creationId xmlns:a16="http://schemas.microsoft.com/office/drawing/2014/main" id="{07F37001-05C4-4C11-9BD6-C4E3B2EF2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8545" y="333458"/>
            <a:ext cx="2591272" cy="77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87CE9CED-A0FF-4947-B9E2-79A9F581A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673" y="194141"/>
            <a:ext cx="2051172" cy="126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Logo sus">
            <a:extLst>
              <a:ext uri="{FF2B5EF4-FFF2-40B4-BE49-F238E27FC236}">
                <a16:creationId xmlns:a16="http://schemas.microsoft.com/office/drawing/2014/main" id="{9E53A4D8-6564-4F1B-A0EA-A2C946BBD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86" y="373006"/>
            <a:ext cx="1405135" cy="73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áfico 3" descr="Lupa com preenchimento sólido">
            <a:extLst>
              <a:ext uri="{FF2B5EF4-FFF2-40B4-BE49-F238E27FC236}">
                <a16:creationId xmlns:a16="http://schemas.microsoft.com/office/drawing/2014/main" id="{9371D92E-90FE-4CE5-9FB0-7BA58514C2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48575" y="4684359"/>
            <a:ext cx="2307874" cy="22721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82" y="484643"/>
            <a:ext cx="11326592" cy="562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77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6043" y="228600"/>
            <a:ext cx="9993086" cy="587829"/>
          </a:xfrm>
        </p:spPr>
        <p:txBody>
          <a:bodyPr>
            <a:normAutofit/>
          </a:bodyPr>
          <a:lstStyle/>
          <a:p>
            <a:r>
              <a:rPr lang="pt-B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pt-BR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CONTEXTO HISTÓRICO NO PIAUÍ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5478" y="1354014"/>
            <a:ext cx="11437956" cy="448782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B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Publicação da </a:t>
            </a:r>
            <a:r>
              <a:rPr lang="pt-B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Portaria SESAPI/GAB N° 1313/2015 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que dispõe  sobre o processo de licenciamento sanitário do micro empreendedor individual, do empreendimento familiar rural e do empreendimento econômico solidário e dá outras providências.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Art. 10. A licença sanitária inicial ou renovação poderá ser concedida pela autoridade competente aos estabelecimentos que realizem atividades classificadas como de </a:t>
            </a:r>
            <a:r>
              <a:rPr lang="pt-B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baixo risco sanitário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sem realização prévia de inspeção sanitária, avaliando-se a documentação apresentada e quando for o caso, o cumprimento das adequações referentes ao seu licenciamento sanitário anterior.</a:t>
            </a:r>
            <a:endParaRPr lang="pt-BR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t-BR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65801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190750" y="339460"/>
            <a:ext cx="7905750" cy="732595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CONTEXTO HISTÓRICO NO PIAUÍ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025" y="1072055"/>
            <a:ext cx="11539472" cy="5596759"/>
          </a:xfrm>
        </p:spPr>
        <p:txBody>
          <a:bodyPr/>
          <a:lstStyle/>
          <a:p>
            <a:pPr marL="0" indent="0">
              <a:buNone/>
            </a:pP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Divulgação da </a:t>
            </a:r>
            <a:r>
              <a:rPr lang="pt-B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RDC 49/13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Portaria SESAPI 1313/2015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:    </a:t>
            </a: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III Encontro Piauiense de Vigilância sanitária.                      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23" y="2840187"/>
            <a:ext cx="5197137" cy="376570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8023" y="2840187"/>
            <a:ext cx="5742940" cy="382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467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8877" y="189284"/>
            <a:ext cx="6160477" cy="742702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CONTEXTO HISTÓRICO NO PIAUÍ 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03385" y="931986"/>
            <a:ext cx="10650415" cy="5244977"/>
          </a:xfrm>
        </p:spPr>
        <p:txBody>
          <a:bodyPr>
            <a:normAutofit fontScale="25000" lnSpcReduction="20000"/>
          </a:bodyPr>
          <a:lstStyle/>
          <a:p>
            <a:pPr lvl="0" algn="just">
              <a:lnSpc>
                <a:spcPct val="100000"/>
              </a:lnSpc>
            </a:pPr>
            <a:r>
              <a:rPr lang="pt-BR" sz="9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</a:t>
            </a:r>
          </a:p>
          <a:p>
            <a:pPr marL="285750" lvl="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t-BR" sz="9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Técnicos das VISA’S Estaduais se reúnem para propor a </a:t>
            </a:r>
            <a:r>
              <a:rPr lang="pt-BR" sz="9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 do Risco</a:t>
            </a:r>
            <a:r>
              <a:rPr lang="pt-BR" sz="9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lvl="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t-BR" sz="9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Ocorre em Recife a Reunião com Diretores das VISA’S Estaduais do Nordeste, gerando o </a:t>
            </a:r>
            <a:r>
              <a:rPr lang="pt-BR" sz="9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Compilado Inicial da Classificação de Risco</a:t>
            </a:r>
            <a:r>
              <a:rPr lang="pt-BR" sz="9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lvl="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t-BR" sz="9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grande dilema para a VISA Estadual do Piauí era correlacionar o </a:t>
            </a:r>
            <a:r>
              <a:rPr lang="pt-BR" sz="9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CNAE com as atividades de escopo de VISA</a:t>
            </a:r>
            <a:r>
              <a:rPr lang="pt-BR" sz="9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lvl="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t-BR" sz="9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9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SESAPI, </a:t>
            </a:r>
            <a:r>
              <a:rPr lang="pt-BR" sz="9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através da </a:t>
            </a:r>
            <a:r>
              <a:rPr lang="pt-BR" sz="9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DIVISA</a:t>
            </a:r>
            <a:r>
              <a:rPr lang="pt-BR" sz="9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9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 a </a:t>
            </a:r>
            <a:r>
              <a:rPr lang="pt-BR" sz="9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Portaria Nº 665/16</a:t>
            </a:r>
            <a:r>
              <a:rPr lang="pt-BR" sz="9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9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</a:p>
          <a:p>
            <a:pPr marL="0" lvl="0" indent="0" algn="just">
              <a:lnSpc>
                <a:spcPct val="100000"/>
              </a:lnSpc>
              <a:buNone/>
            </a:pPr>
            <a:r>
              <a:rPr lang="pt-BR" sz="9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atender a uma demanda da Junta Comercial com o objetivo de </a:t>
            </a:r>
          </a:p>
          <a:p>
            <a:pPr marL="0" lvl="0" indent="0" algn="just">
              <a:lnSpc>
                <a:spcPct val="100000"/>
              </a:lnSpc>
              <a:buNone/>
            </a:pPr>
            <a:r>
              <a:rPr lang="pt-BR" sz="9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integrar o Piauí à REDESIM</a:t>
            </a:r>
            <a:r>
              <a:rPr lang="pt-BR" sz="9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t-BR" sz="9600" dirty="0">
                <a:latin typeface="Arial" panose="020B0604020202020204" pitchFamily="34" charset="0"/>
                <a:cs typeface="Arial" panose="020B0604020202020204" pitchFamily="34" charset="0"/>
              </a:rPr>
              <a:t>O processo de </a:t>
            </a:r>
            <a:r>
              <a:rPr lang="pt-BR" sz="9600" b="1" dirty="0">
                <a:latin typeface="Arial" panose="020B0604020202020204" pitchFamily="34" charset="0"/>
                <a:cs typeface="Arial" panose="020B0604020202020204" pitchFamily="34" charset="0"/>
              </a:rPr>
              <a:t>licenciamento sanitário inicial </a:t>
            </a:r>
            <a:r>
              <a:rPr lang="pt-BR" sz="9600" dirty="0">
                <a:latin typeface="Arial" panose="020B0604020202020204" pitchFamily="34" charset="0"/>
                <a:cs typeface="Arial" panose="020B0604020202020204" pitchFamily="34" charset="0"/>
              </a:rPr>
              <a:t>dos estabelecimentos sujeitos a vigilância sanitária passa a ser feito por meio do </a:t>
            </a:r>
            <a:r>
              <a:rPr lang="pt-BR" sz="9600" b="1" dirty="0">
                <a:latin typeface="Arial" panose="020B0604020202020204" pitchFamily="34" charset="0"/>
                <a:cs typeface="Arial" panose="020B0604020202020204" pitchFamily="34" charset="0"/>
              </a:rPr>
              <a:t>Sistema Piauí Digital</a:t>
            </a:r>
            <a:r>
              <a:rPr lang="pt-BR" sz="9600" dirty="0">
                <a:latin typeface="Arial" panose="020B0604020202020204" pitchFamily="34" charset="0"/>
                <a:cs typeface="Arial" panose="020B0604020202020204" pitchFamily="34" charset="0"/>
              </a:rPr>
              <a:t>, no site da Junta Comercial do Piauí.</a:t>
            </a:r>
          </a:p>
          <a:p>
            <a:pPr marL="0" lvl="0" indent="0" algn="just">
              <a:lnSpc>
                <a:spcPct val="100000"/>
              </a:lnSpc>
              <a:buNone/>
            </a:pPr>
            <a:r>
              <a:rPr lang="pt-BR" sz="9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 algn="just">
              <a:lnSpc>
                <a:spcPct val="100000"/>
              </a:lnSpc>
              <a:buNone/>
            </a:pPr>
            <a:r>
              <a:rPr lang="pt-BR" sz="9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2921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0090" y="-1325563"/>
            <a:ext cx="10515600" cy="1325563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298" y="536029"/>
            <a:ext cx="11494072" cy="6321971"/>
          </a:xfrm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a </a:t>
            </a:r>
            <a:r>
              <a:rPr lang="pt-B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Portaria SESAPI/GAB Nº 665/16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DIVISA se torna </a:t>
            </a:r>
            <a:r>
              <a:rPr lang="pt-BR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pioneira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pt-BR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implantação das competências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VISA’S Estadual, Municipais, com competências específicas da GEVISA / VISA Municipal de Teresina-PI, </a:t>
            </a:r>
            <a:r>
              <a:rPr lang="pt-B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segundo o enfoque da Classificação do Risco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Portaria SESAPI/GAB Nº 665/16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elencou a competência dos municípios / SMS / VISA Municipal considerando </a:t>
            </a:r>
            <a:r>
              <a:rPr lang="pt-BR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baixo e o alto risco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havendo uma </a:t>
            </a:r>
            <a:r>
              <a:rPr lang="pt-BR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mudança nos parâmetros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estabeleciam essa competência, que antes referiam-se à população / nº de habitantes do município e a estruturação da VISA Municipal, designando apenas os serviços de baixo risco para fiscalização municipal.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 Portaria vem contribuindo para o fortalecimento da </a:t>
            </a:r>
            <a:r>
              <a:rPr lang="pt-BR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Descentralização das ações de VISA no Piauí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princípio do SUS essencial para efetivar o controle sanitário de forma abrangente e eficiente. </a:t>
            </a:r>
          </a:p>
          <a:p>
            <a:pPr marL="0" indent="0" algn="just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8308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9615" y="756139"/>
            <a:ext cx="11148647" cy="5468815"/>
          </a:xfrm>
        </p:spPr>
        <p:txBody>
          <a:bodyPr>
            <a:normAutofit/>
          </a:bodyPr>
          <a:lstStyle/>
          <a:p>
            <a:pPr algn="just"/>
            <a:r>
              <a:rPr lang="pt-B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Somente em 2017 a ANVISA, através da RDC Nº 153/17 e Instrução Normativa Nº 16/17, estabeleceu a </a:t>
            </a:r>
            <a:r>
              <a:rPr lang="pt-B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Lista de Classificação Nacional de Atividades Econômicas por Grau de Risco para fins de licenciamento sanitário</a:t>
            </a: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2019: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decorrência da nova legislação estabelecida pela ANVISA a SESAPI/GAB., através da DIVISA, estabelece a </a:t>
            </a:r>
            <a:r>
              <a:rPr lang="pt-B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Portaria Nº 0016/19</a:t>
            </a: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que dispõe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sobre o processo de licenciamento sanitário de estabelecimentos/serviços de interesse da vigilância sanitária no estado do Piauí, </a:t>
            </a: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revogando a Portaria Nº 665/16.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3704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5607" y="172673"/>
            <a:ext cx="10193216" cy="812066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 DE RISCO DA PORTARIA Nº 0016/19 </a:t>
            </a:r>
            <a:endParaRPr lang="pt-BR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7877" y="861646"/>
            <a:ext cx="10755923" cy="531531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Art. 17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O risco das atividades econômicas de interesse da vigilância sanitária estão classificados </a:t>
            </a:r>
            <a:r>
              <a:rPr lang="pt-BR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"baixo", "baixo com perguntas" e "alto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", conforme tabela CNAE-Fiscal do IBGE adaptada para a Vigilância Sanitária disponível no Anexos V a VIII desta Portaria.</a:t>
            </a:r>
          </a:p>
          <a:p>
            <a:pPr algn="just">
              <a:lnSpc>
                <a:spcPct val="120000"/>
              </a:lnSpc>
            </a:pP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Art. 18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A classificação de risco será utilizada para a priorização das ações de Vigilância Sanitária.</a:t>
            </a:r>
            <a:b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§ 2º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 classificação de risco das atividades desta portaria </a:t>
            </a:r>
            <a:r>
              <a:rPr lang="pt-BR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 mudar conforme a avaliação da autoridade sanitária e às condições do estabelecimento.</a:t>
            </a:r>
          </a:p>
          <a:p>
            <a:pPr algn="just">
              <a:lnSpc>
                <a:spcPct val="120000"/>
              </a:lnSpc>
            </a:pP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§ 3º </a:t>
            </a:r>
            <a:r>
              <a:rPr lang="pt-BR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Serviços de alto risco de competência do estado podem ser descentralizado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s para Municípios, desde que a equipe da </a:t>
            </a:r>
            <a:r>
              <a:rPr lang="pt-BR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Visa Municipal seja capacitada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e que o processo de fiscalização/monitoramento/licenciamento seja executado em obediência a legislação. </a:t>
            </a:r>
          </a:p>
          <a:p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348727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2707" y="675249"/>
            <a:ext cx="10720754" cy="5586120"/>
          </a:xfrm>
        </p:spPr>
        <p:txBody>
          <a:bodyPr/>
          <a:lstStyle/>
          <a:p>
            <a:pPr algn="just"/>
            <a:r>
              <a:rPr lang="pt-B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</a:p>
          <a:p>
            <a:pPr marL="0" indent="0" algn="just">
              <a:buNone/>
            </a:pPr>
            <a:endParaRPr lang="pt-BR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-Publicação da  Resolução Nº51 do CGSIM:</a:t>
            </a:r>
          </a:p>
          <a:p>
            <a:pPr marL="0" indent="0" algn="just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Versa sobre a definição de baixo risco para os fins da medida provisória nº881 de abril de 2019;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Define o conceito de Baixo Risco A , Médio Risco ou Baixo Risco tipo B, e Alto Risco e Qualifica as atividades.</a:t>
            </a:r>
          </a:p>
          <a:p>
            <a:pPr marL="0" indent="0" algn="just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-Publicação da  Lei Nº13.874 de 20/09/19-Lei da Liberdade Econômica</a:t>
            </a:r>
          </a:p>
          <a:p>
            <a:pPr marL="0" indent="0" algn="just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0895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t-BR" sz="32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sz="32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3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Interface da Lei 13.874/19  e Portaria SESAPI/GAB 16/19  sobre o Licenciamento Sanitário no Piauí </a:t>
            </a:r>
          </a:p>
          <a:p>
            <a:pPr marL="0" indent="0" algn="ctr">
              <a:buNone/>
            </a:pPr>
            <a:endParaRPr lang="pt-BR" sz="32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200" dirty="0"/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723" y="365129"/>
            <a:ext cx="1472103" cy="1441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2265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</p:nvPr>
        </p:nvGraphicFramePr>
        <p:xfrm>
          <a:off x="551793" y="583320"/>
          <a:ext cx="11319641" cy="57701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4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6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8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54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799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94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443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32958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ATIVIDADES DE BAIXO RISCO OU "BAIXO RISCO A"</a:t>
                      </a:r>
                      <a:endParaRPr lang="pt-BR" sz="9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V, VI, VII e VIII (competência Estadual, competência Municipal, competência Estadual e Município de Teresina, competência Estadual e municipal incluindo Capital)</a:t>
                      </a:r>
                      <a:endParaRPr lang="pt-BR" sz="9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CLASSIFICAÇÃO DE RISCO</a:t>
                      </a:r>
                      <a:endParaRPr lang="pt-BR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COMPETENCIA</a:t>
                      </a:r>
                      <a:endParaRPr lang="pt-BR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4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N°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Item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CNAE 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Descrição - 287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Descrição - 51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5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VII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5590-6/01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Albergues, exceto assistenciais (Código CNAE:5590601)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BAIXO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MUNICIPAL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4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XIII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7729-2/03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Aluguel de material médico (Código CNAE:7729203)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VII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BAIXO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ESTADO E CAPITAL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4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XXVIII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8650-0/04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Atividades de fisioterapia (Código CNAE:8650004)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BAIXO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MUNICIPAL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4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XXIX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8650-0/06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Atividades de fonoaudiologia (Código CNAE:8650006)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BAIXO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MUNICIPAL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5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5.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XXXVI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8650-0/02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Atividades de profissionais da nutrição (Código CNAE:8650002)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BAIXO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MUNICIPAL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5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6.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XXXVII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8650-0/03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Atividades de psicologia psicanálise (Código CNAE:8650003)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BAIXO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MUNICIPAL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5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7.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XXXIX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8650-0/05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Atividades de terapia ocupacional (Código CNAE:8650005)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Anexo VI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BAIXO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MUNICIPAL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539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8.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XLI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7500-1/00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Atividades veterinárias (Código CNAE:7500100), desde que o resultado do exercício da atividade não incluirá a comercialização e/ou uso de medicamentos controlados e/ou equipamentos de diagnóstico por imagem.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Anexo VI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BAIXO COM PERG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MUNICIPAL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15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9.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XLIII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5611-2/02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Bares e outros estabelecimentos especializados em servir bebidas (Código CNAE:5611202)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BAIXO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MUNICIPAL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15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10.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XLIV 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9602-5/01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Cabeleireiros, manicure e pedicure (Código CNAE:9602501)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BAIXO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MUNICIPAL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3839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80897" y="968592"/>
            <a:ext cx="10471280" cy="498118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  <a:defRPr/>
            </a:pPr>
            <a:r>
              <a:rPr lang="pt-BR" sz="3000" b="1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CURSO BÁSICO DE INSPEÇÃO SANITÁRIA</a:t>
            </a:r>
          </a:p>
          <a:p>
            <a:pPr marL="0" indent="0" algn="ctr">
              <a:buNone/>
              <a:defRPr/>
            </a:pPr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SERVIÇOS E PRODUTOS 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endParaRPr lang="pt-BR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endParaRPr lang="pt-BR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DESCENTRALIZAÇÃO DAS AÇÕES DE VISA COM FOCO NO RISCO SANITÁRIO E NA LEI DA LIBERDADE ECONÔMICA</a:t>
            </a:r>
            <a:r>
              <a:rPr lang="pt-BR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endParaRPr lang="pt-BR" sz="18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</a:t>
            </a:r>
          </a:p>
          <a:p>
            <a:pPr marL="0" indent="0" algn="ctr">
              <a:buNone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Maria Veloso Soares/Iolanda Cunha Soares</a:t>
            </a:r>
          </a:p>
          <a:p>
            <a:pPr marL="0" indent="0" algn="ctr">
              <a:buNone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</a:t>
            </a:r>
          </a:p>
          <a:p>
            <a:pPr marL="0" indent="0" algn="ctr">
              <a:buNone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Fevereiro/2021</a:t>
            </a:r>
          </a:p>
          <a:p>
            <a:pPr marL="0" indent="0" algn="ctr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C:\Users\cyntia.veras.DIVISA\Desktop\saude e brasa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67" y="5949967"/>
            <a:ext cx="2818131" cy="652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46" y="247648"/>
            <a:ext cx="1472103" cy="1441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GF MS Anvisa SUS periodo eleioral2.jpg"/>
          <p:cNvPicPr>
            <a:picLocks noChangeAspect="1"/>
          </p:cNvPicPr>
          <p:nvPr/>
        </p:nvPicPr>
        <p:blipFill rotWithShape="1">
          <a:blip r:embed="rId4" cstate="print"/>
          <a:srcRect l="17784" t="-1" r="30595" b="-19859"/>
          <a:stretch/>
        </p:blipFill>
        <p:spPr>
          <a:xfrm>
            <a:off x="4144985" y="5995894"/>
            <a:ext cx="2412372" cy="560698"/>
          </a:xfrm>
          <a:prstGeom prst="rect">
            <a:avLst/>
          </a:prstGeom>
        </p:spPr>
      </p:pic>
      <p:pic>
        <p:nvPicPr>
          <p:cNvPr id="8" name="Imagem 7" descr="GF MS Anvisa SUS periodo eleioral2.jpg"/>
          <p:cNvPicPr>
            <a:picLocks noChangeAspect="1"/>
          </p:cNvPicPr>
          <p:nvPr/>
        </p:nvPicPr>
        <p:blipFill rotWithShape="1">
          <a:blip r:embed="rId4" cstate="print"/>
          <a:srcRect r="85262"/>
          <a:stretch/>
        </p:blipFill>
        <p:spPr>
          <a:xfrm>
            <a:off x="2063283" y="5731082"/>
            <a:ext cx="1244147" cy="82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4714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536029" y="599088"/>
          <a:ext cx="11225047" cy="59593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1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5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8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64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402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44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808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316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11.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L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4635-4/01 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Comércio atacadista de água mineral (Código CNAE:4635401)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BAIXO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ESTADUAL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16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12.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LVIII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4635-4/02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Comércio atacadista de cerveja, chope e refrigerante (Código CNAE:4635402)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BAIXO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MUNICIPAL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16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13.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LIX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4637-1/07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Comércio atacadista de chocolates, confeitos, balas, bombons e semelhantes (Código CNAE:4637107)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BAIXO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ESTADUAL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16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14.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LXI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4686-9/02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Comércio atacadista de embalagens (Código CNAE:4686902)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BAIXO COM PERG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ESTADUAL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43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15.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LXIX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4691-5/00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Comércio atacadista de mercadorias em geral, com predominância de produtos alimentícios (Código CNAE:4691500)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BAIXO COM PERG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MUNICIPAL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16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16.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LXXI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4637-1/04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Comércio atacadista de pães, bolos, biscoitos e Similares (Código CNAE:4637104)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BAIXO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MUNICIPAL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97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17.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LXXIX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4789-0/04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Comércio varejista de animais vivos e de artigos e alimentos para animais de estimação (Código CNAE:4789004)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BAIXO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MUNICIPAL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16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18.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LXXXVII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4774-1/00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Comércio varejista de artigos de óptica (Código CNAE:4774100)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BAIXO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MUNICIPAL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316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19.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XCV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4773-3/00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Comércio varejista de artigos médicos e ortopédicos (Código CNAE:4773300)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BAIXO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MUNICIPAL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316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20.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XCVI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4723-7/00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Comércio varejista de bebidas (Código CNAE:4723700)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BAIXO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MUNICIPAL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3103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Espaço Reservado para Conteúdo 2"/>
          <p:cNvGraphicFramePr>
            <a:graphicFrameLocks noGrp="1"/>
          </p:cNvGraphicFramePr>
          <p:nvPr>
            <p:ph idx="1"/>
          </p:nvPr>
        </p:nvGraphicFramePr>
        <p:xfrm>
          <a:off x="567559" y="488733"/>
          <a:ext cx="11161986" cy="60066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7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0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458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226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78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36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7111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21.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4722-9/01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Comércio varejista de carnes - açougues (Código CNAE:4722901)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BAIXO COM PERG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MUNICIPAL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22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22.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CXI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4712-1/00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Comércio varejista de mercadorias em geral, com predominância de produtos alimentícios - minimercados, mercearias e armazéns (Código CNAE:4712100)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BAIXO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MUNICIPAL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11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23.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CXII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4729-6/02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Comércio varejista de mercadorias em lojas de conveniência (Código CNAE:4729602)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BAIXO COM PERG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MUNICIPAL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66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24.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CXIX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4729-6/99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Comércio varejista de produtos alimentícios em geral ou especializado em produtos alimentícios não especificados anteriormente (Código CNAE:4729699) 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BAIXO COM PERG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MUNICIPAL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111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25.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CXXXIX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8599-6/05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Cursos preparatórios para concursos (Código CNAE:8599605)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BAIXO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MUNICIPAL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133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26.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CXLIII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6203-1/00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Desenvolvimento e licenciamento de programas de computador Não-customizáveis (Código CNAE:6203100), desde que não haverá o desenvolvimento de softwares que realizam ou influenciam diretamente no diagnóstico, monitoramento, terapia (tratamento) para a saúde.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BAIXO COM PERG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ESTADUAL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11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27.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CLI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8592-9/99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Ensino de arte e cultura não especificado anteriormente (Código CNAE:8592999)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BAIXO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MUNICIPAL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111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28.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CLII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8592-9/02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Ensino de artes cênicas, exceto dança (Código CNAE:8592902)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BAIXO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MUNICIPAL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44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29.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CLIII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8592-9/01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Ensino de dança (Código CNAE:8592901)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BAIXO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MUNICIPAL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44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30.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CLIV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8591-1/00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Ensino de esportes (Código CNAE:8591100)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BAIXO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MUNICIPAL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304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394139" y="520263"/>
          <a:ext cx="11481092" cy="59278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6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5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7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38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118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15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01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24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31.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CLV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8593-7/00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Ensino de idiomas (Código CNAE:8593700)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VII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BAIXO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0" marR="8850" marT="88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ESTADO/ CAPITAL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0" marR="8850" marT="885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4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32.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CLVI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8592-9/03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Ensino de música (Código CNAE:8592903)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BAIXO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0" marR="8850" marT="88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MUNICIPAL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0" marR="8850" marT="885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17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33.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CLVII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8292-0/00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Envasamento e empacotamento sob contrato (Código CNAE:8292000), desde que não haverá, no exercício da atividade, o envasamento, fracionamento e/ou empacotamento de produtos relacionados a saúde, tais como: engarrafamento de produtos líquidos, incluindo alimentos e bebidas, empacotamento de sólidos, envasamento em aerossóis ou empacotamento de preparados farmacêuticos.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BAIXO COM PERG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MUNICIPAL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0" marR="8850" marT="885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84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34.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CLXIII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2319-2/00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Fabricação de artigos de vidro (Código CNAE:2319200), desde que o resultado do exercício da atividade econômica não é um produto industrial., não haverá operações de espelhação. e não haverá produção de peças de fibra de vidro.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Anexo VII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ALTO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0" marR="8850" marT="88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ESTADO/ CAPITAL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0" marR="8850" marT="885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90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35.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CLXV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3250-7/07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Fabricação de artigos ópticos (Código CNAE:3250707), desde que não haverá fabricação de produto para saúde.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BAIXO COM PERG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ESTADUAL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0" marR="8850" marT="885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58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36.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CLXVII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1092-9/00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Fabricação de biscoitos e bolachas (Código CNAE:1092900), desde que o resultado do exercício da atividade econômica não será diferente de produto artesanal.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BAIXO COM PERG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MUNICIPAL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0" marR="8850" marT="885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90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37.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CLXIX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3291-4/00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Fabricação de escovas, pincéis e vassouras (Código CNAE:3291400), desde que não haverá no exercício a fabricação de escova dental.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BAIXO COM PERG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ESTADUAL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0" marR="8850" marT="885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984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38.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CLXX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1095-3/00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Fabricação de especiarias, molhos, temperos e condimentos (Código CNAE:1095300), desde que o resultado do exercício da atividade econômica não será diferente de especiaria ou condimento desidratado produzido artesanalmente.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Anexo VI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BAIXO COM PERG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MUNICIPAL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0" marR="8850" marT="885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58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39.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CLXXI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1093-7/02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Fabricação de frutas cristalizadas, balas e semelhantes (Código CNAE:1093702), desde que o resultado do exercício da atividade econômica não será diferente de produto artesanal.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BAIXO COM PERG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MUNICIPAL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0" marR="8850" marT="885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158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40.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CLXXII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1099-6/04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Fabricação de gelo comum (Código CNAE:1099604), desde que o gelo fabricado não será para consumo humano e não entrará em contato com alimentos e bebidas.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BAIXO COM PERG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MUNICIPAL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0" marR="8850" marT="885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97193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Espaço Reservado para Conteúdo 2"/>
          <p:cNvGraphicFramePr>
            <a:graphicFrameLocks noGrp="1"/>
          </p:cNvGraphicFramePr>
          <p:nvPr>
            <p:ph idx="1"/>
          </p:nvPr>
        </p:nvGraphicFramePr>
        <p:xfrm>
          <a:off x="583325" y="578206"/>
          <a:ext cx="11209282" cy="59014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0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3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7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596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358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28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90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506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41.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CLXXIII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1094-5/00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Fabricação de massas alimentícias (Código CNAE:1094500), desde que o resultado do exercício da atividade econômica não será diferente de produto artesanal.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BAIXO COM PERG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MUNICIPAL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9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42.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CLXXVI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1091-1/02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Fabricação de produtos de padaria e confeitaria com predominância de produção própria (Código CNAE:1091102)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BAIXO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MUNICIPAL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06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43.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CLXXVII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1093-7/01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Fabricação de produtos derivados do cacau e de chocolates (Código CNAE:1093701), desde que o resultado do exercício da atividade econômica não será diferente de produto artesanal.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BAIXO COM PERG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MUNICIPAL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06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44.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CLXXIX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3299-0/06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Fabricação de velas, inclusive decorativas (Código CNAE:3299006), desde que não haverá no exercício da atividade a fabricação de velas, sebo e/ou estearina utilizadas como cosmético ou saneante. 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BAIXO COM PERG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MUNICIPAL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3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45.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CLXXXVIII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5611-2/03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Lanchonetes, casas de chá, de sucos e Similares (Código CNAE:5611203)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BAIXO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MUNICIPAL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3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46.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CCVI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4721-1/02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Padaria e confeitaria com predominância de revenda (Código CNAE:4721102)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BAIXO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MUNICIPAL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583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47.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CCVII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5590-6/03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Pensões (alojamento) (Código CNAE:5590603)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BAIXO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MUNICIPAL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583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48.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CCLII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5611-2/01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Restaurantes e Similares (Código CNAE:5611201)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BAIXO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MUNICIPAL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583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49.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CCLXXVIII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3250-7/06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Serviços de prótese dentária (Código CNAE:3250706)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BAIXO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MUNICIPAL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79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50.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CCLXXXIII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7120-1/00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Testes e análises técnicas (Código CNAE:7120100), desde que não haverá no exercício da atividade a análise de produto sujeito à vigilância sanitária.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BAIXO COM PERG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ESTADUAL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53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51.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CCLXXXV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8599-6/04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Treinamento em desenvolvimento profissional e gerencial (Código CNAE:8599604)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BAIXO COM PERG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MUNICIPAL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53542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6461" y="-1325563"/>
            <a:ext cx="10515600" cy="1325563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545123"/>
            <a:ext cx="10433538" cy="5631840"/>
          </a:xfrm>
        </p:spPr>
        <p:txBody>
          <a:bodyPr>
            <a:normAutofit fontScale="92500" lnSpcReduction="20000"/>
          </a:bodyPr>
          <a:lstStyle/>
          <a:p>
            <a:pPr algn="just"/>
            <a:endParaRPr lang="pt-BR" dirty="0"/>
          </a:p>
          <a:p>
            <a:pPr algn="just"/>
            <a:r>
              <a:rPr lang="pt-B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</a:p>
          <a:p>
            <a:pPr marL="0" indent="0" algn="just">
              <a:buNone/>
            </a:pPr>
            <a:endParaRPr lang="pt-BR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dirty="0"/>
              <a:t>-</a:t>
            </a:r>
            <a:r>
              <a:rPr lang="pt-BR" sz="3000" b="1" dirty="0">
                <a:latin typeface="Arial" panose="020B0604020202020204" pitchFamily="34" charset="0"/>
                <a:cs typeface="Arial" panose="020B0604020202020204" pitchFamily="34" charset="0"/>
              </a:rPr>
              <a:t>Publicação Resolução CGSIM 57</a:t>
            </a:r>
          </a:p>
          <a:p>
            <a:pPr marL="0" indent="0" algn="just">
              <a:buNone/>
            </a:pP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"Art. 1º Esta Resolução visa a </a:t>
            </a:r>
            <a:r>
              <a:rPr lang="pt-BR" sz="3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definir o conceito de baixo risco para fins da dispensa de exigência de atos públicos de liberação para operação ou funcionamento de atividade econômica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, conforme estabelecido no art. 3º, inciso I, da Lei nº 13.874, de 20 de setembro de 2019." (NR) "Art. 2º ................................................................................................................. I - nível de risco I - baixo risco, "baixo risco A", risco leve, irrelevante ou inexistente: a classificação de atividades para os fins do art. 3º, § 1º, inciso II, da Lei nº 13.874, de 20 de setembro de 2019, cujo efeito específico e exclusivo é dispensar a necessidade de todos os atos públicos de liberação da atividade econômica para plena e contínua operação e funcionamento do estabelecimento</a:t>
            </a:r>
            <a:r>
              <a:rPr lang="pt-BR" dirty="0"/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5114774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79584" y="534572"/>
            <a:ext cx="11002107" cy="6077242"/>
          </a:xfrm>
        </p:spPr>
        <p:txBody>
          <a:bodyPr/>
          <a:lstStyle/>
          <a:p>
            <a:pPr algn="just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Publicação da Resolução CGSIM 62</a:t>
            </a:r>
          </a:p>
          <a:p>
            <a:pPr marL="0" indent="0" algn="just">
              <a:buNone/>
            </a:pPr>
            <a:endParaRPr lang="pt-BR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VIII - adotar mecanismos para que as atividades econômicas </a:t>
            </a:r>
            <a:r>
              <a:rPr lang="pt-B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classificadas como de nível de risco II, médio risco,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"baixo risco B" ou risco moderado </a:t>
            </a:r>
            <a:r>
              <a:rPr lang="pt-B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tenham procedimentos para licenciamento automático, a partir dos atos declaratórios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IX - não realizar exigência de natureza documental ou formal, restritiva ou condicionante, que exceda o estrito limite dos requisitos pertinentes à essência do ato de licenciamento;</a:t>
            </a:r>
          </a:p>
          <a:p>
            <a:pPr algn="just"/>
            <a:r>
              <a:rPr lang="pt-B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 II DA CLASSIFICAÇÃO DO GRAU DE RISCO DAS ATIVIDADES ECONÔMICAS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Art. 4º Para efeito de licenciamento sanitário, adota-se a seguinte classificação do grau de risco das atividades econômicas:</a:t>
            </a:r>
          </a:p>
          <a:p>
            <a:pPr algn="just"/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3125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668215"/>
            <a:ext cx="10668000" cy="5508748"/>
          </a:xfrm>
        </p:spPr>
        <p:txBody>
          <a:bodyPr/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 - </a:t>
            </a:r>
            <a:r>
              <a:rPr lang="pt-B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nível de risco I, baixo risco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"baixo risco A", risco leve, irrelevante ou inexistente: atividades econômicas cujo início do </a:t>
            </a:r>
            <a:r>
              <a:rPr lang="pt-B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funcionamento da empresa ocorrerá sem a realização de vistoria prévia e sem emissão de licenciamento sanitário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ficando sujeitas à fiscalização posterior do funcionamento da empresa e do exercício da atividade econômica;</a:t>
            </a:r>
          </a:p>
          <a:p>
            <a:pPr marL="0" indent="0" algn="just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- nível de risco II, médio risco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"baixo risco B" ou risco moderado: atividades econômicas que comportam vistoria posterior ao início do funcionamento da empresa, de forma a permitir o exercício contínuo e regular da atividade econômica, sendo que para essas atividades será emitido licenciamento sanitário provisório pelo órgão competente; e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6645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7477" y="-1375748"/>
            <a:ext cx="10515600" cy="1325563"/>
          </a:xfrm>
        </p:spPr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84738" y="404446"/>
            <a:ext cx="10369062" cy="5772517"/>
          </a:xfrm>
        </p:spPr>
        <p:txBody>
          <a:bodyPr>
            <a:normAutofit fontScale="92500"/>
          </a:bodyPr>
          <a:lstStyle/>
          <a:p>
            <a:pPr algn="just"/>
            <a:r>
              <a:rPr lang="pt-BR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- nível de risco III ou alto risco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: as atividades econômicas que </a:t>
            </a:r>
            <a:r>
              <a:rPr lang="pt-BR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exigem vistoria prévia e licenciamento sanitário antes do início do funcionamento da empresa. 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§ 1º Para as atividades econômicas cuja determinação do risco dependa de informações, o responsável legal deverá responder perguntas durante o processo de licenciamento, que remeterão para o nível de risco II ou nível de risco III. 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§ 2º O início do funcionamento da empresa de baixo risco não exime os responsáveis legais da instalação e manutenção dos requisitos de segurança sanitária, sob pena de aplicação de sanções cabíveis.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§ 3º </a:t>
            </a:r>
            <a:r>
              <a:rPr lang="pt-BR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exercício de múltiplas atividades que se classifiquem em níveis de risco distintos, por um mesmo estabelecimento, ensejará seu enquadramento no nível de risco mais elevado. 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Art. 5º A definição do grau de risco, nos termos da presente Resolução, observará critérios relativos à natureza das atividades, aos produtos e insumos relacionados às atividades e à frequência de exposição aos produtos ou serviços, cabendo atualização sempre que o contexto sanitário demandar.. </a:t>
            </a:r>
          </a:p>
        </p:txBody>
      </p:sp>
    </p:spTree>
    <p:extLst>
      <p:ext uri="{BB962C8B-B14F-4D97-AF65-F5344CB8AC3E}">
        <p14:creationId xmlns:p14="http://schemas.microsoft.com/office/powerpoint/2010/main" val="22519544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0343" y="-404446"/>
            <a:ext cx="10295792" cy="45719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5463" y="735037"/>
            <a:ext cx="11025552" cy="5679831"/>
          </a:xfrm>
        </p:spPr>
        <p:txBody>
          <a:bodyPr/>
          <a:lstStyle/>
          <a:p>
            <a:pPr algn="just"/>
            <a:r>
              <a:rPr lang="pt-B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</a:p>
          <a:p>
            <a:pPr marL="0" indent="0" algn="just">
              <a:buNone/>
            </a:pPr>
            <a:endParaRPr lang="pt-BR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decorrência da legislação publicada em 2020,entre elas a  resolução da CGSIM nº62 e  IN 66 da ANVISA a </a:t>
            </a:r>
            <a:r>
              <a:rPr lang="pt-B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Portaria Nº 0016/19 está sendo modificada</a:t>
            </a: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 revisão já realizada aguardando publicação ,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Conass</a:t>
            </a: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Conasems</a:t>
            </a: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Câmara Técnica de Vigilância Sanitária do </a:t>
            </a:r>
            <a:r>
              <a:rPr lang="pt-B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Conass</a:t>
            </a: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ANVISA estão discutindo propostas de modificações nas classificações de risco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67107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REFLEXÃO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/>
              <a:t>“</a:t>
            </a:r>
            <a:r>
              <a:rPr lang="pt-BR" sz="3200" dirty="0"/>
              <a:t>Grandes coisas são formadas por uma série de pequenas coisas feitas em conjunto”.</a:t>
            </a:r>
          </a:p>
          <a:p>
            <a:pPr marL="0" indent="0" algn="r">
              <a:buNone/>
            </a:pPr>
            <a:r>
              <a:rPr lang="pt-BR" dirty="0"/>
              <a:t>Vincent van Gogh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sz="3200" dirty="0"/>
              <a:t>“Nada é definitivo, exceto a mudança. Quem é nascido do sol, não definha no calor”.</a:t>
            </a:r>
          </a:p>
          <a:p>
            <a:pPr marL="0" indent="0" algn="r">
              <a:buNone/>
            </a:pPr>
            <a:r>
              <a:rPr lang="pt-BR" dirty="0"/>
              <a:t>Bráulio Bessa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2017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5051" y="365130"/>
            <a:ext cx="10181897" cy="517740"/>
          </a:xfrm>
        </p:spPr>
        <p:txBody>
          <a:bodyPr>
            <a:noAutofit/>
          </a:bodyPr>
          <a:lstStyle/>
          <a:p>
            <a:pPr algn="ctr"/>
            <a:b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VIGILÂNCIA NO CONTEXTO DA REDESIM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7559" y="882870"/>
            <a:ext cx="11240813" cy="567558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Tem como norteador de suas atividades a </a:t>
            </a:r>
            <a:r>
              <a:rPr lang="pt-BR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 de Risco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, considerando que as atividades reguladas pelas VISAS podem provocar risco ao consumidor , ao meio ambiente e ao trabalhador;</a:t>
            </a:r>
          </a:p>
          <a:p>
            <a:pPr algn="just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Seu </a:t>
            </a:r>
            <a:r>
              <a:rPr lang="pt-BR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é </a:t>
            </a:r>
            <a:r>
              <a:rPr lang="pt-BR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orientar o Setor Produtivo e Trabalhadores da Vigilância Sanitária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na promoção do funcionamento de Empresas no estado com Segurança Sanitária, com vistas a tornar mais racional, eficiente e ágil  a concessão de licença sanitária gerando trabalho e renda;</a:t>
            </a:r>
          </a:p>
          <a:p>
            <a:pPr algn="just"/>
            <a:r>
              <a:rPr lang="pt-BR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necessário que haja descentralização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articulada e pactuada com os municípios.</a:t>
            </a:r>
          </a:p>
          <a:p>
            <a:pPr algn="just"/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1551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ítulo 1">
            <a:extLst>
              <a:ext uri="{FF2B5EF4-FFF2-40B4-BE49-F238E27FC236}">
                <a16:creationId xmlns:a16="http://schemas.microsoft.com/office/drawing/2014/main" id="{0EFB0FEA-BF62-46EF-A422-BAFB6D5FB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062" y="684733"/>
            <a:ext cx="10066122" cy="781699"/>
          </a:xfrm>
        </p:spPr>
        <p:txBody>
          <a:bodyPr anchor="b">
            <a:normAutofit/>
          </a:bodyPr>
          <a:lstStyle/>
          <a:p>
            <a:pPr algn="ctr"/>
            <a:r>
              <a:rPr lang="pt-BR" altLang="pt-BR" sz="4800" b="1" dirty="0">
                <a:latin typeface="Arial" panose="020B0604020202020204" pitchFamily="34" charset="0"/>
                <a:cs typeface="Arial" panose="020B0604020202020204" pitchFamily="34" charset="0"/>
              </a:rPr>
              <a:t>CANAIS DE COMUNICAÇÃO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4EA562-B940-403A-BDAE-191C7A9C6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5405" y="2304073"/>
            <a:ext cx="6085969" cy="3591308"/>
          </a:xfrm>
        </p:spPr>
        <p:txBody>
          <a:bodyPr anchor="ctr">
            <a:noAutofit/>
          </a:bodyPr>
          <a:lstStyle/>
          <a:p>
            <a:pPr marL="0" indent="0" algn="just" fontAlgn="auto">
              <a:spcAft>
                <a:spcPts val="0"/>
              </a:spcAft>
              <a:buClr>
                <a:srgbClr val="6ADEFF"/>
              </a:buClr>
              <a:buFont typeface="Wingdings"/>
              <a:buNone/>
              <a:defRPr/>
            </a:pP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Endereço: Rua 19 de Novembro, 1865, Bairro: Primavera, Teresina - Piauí</a:t>
            </a:r>
          </a:p>
          <a:p>
            <a:pPr marL="320040" indent="-320040" algn="just" fontAlgn="auto">
              <a:spcAft>
                <a:spcPts val="0"/>
              </a:spcAft>
              <a:buClr>
                <a:srgbClr val="6ADEFF"/>
              </a:buClr>
              <a:buFont typeface="Wingdings"/>
              <a:buNone/>
              <a:defRPr/>
            </a:pP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Fone: (86) 3216-3662 / 3216-3664  </a:t>
            </a:r>
          </a:p>
          <a:p>
            <a:pPr marL="320040" indent="-320040" algn="just" fontAlgn="auto">
              <a:spcAft>
                <a:spcPts val="0"/>
              </a:spcAft>
              <a:buClr>
                <a:srgbClr val="6ADEFF"/>
              </a:buClr>
              <a:buFont typeface="Wingdings"/>
              <a:buNone/>
              <a:defRPr/>
            </a:pP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Homepage: </a:t>
            </a:r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www.saude.pi.gov.br/divisa</a:t>
            </a:r>
            <a:endParaRPr lang="pt-BR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0040" indent="-320040" algn="just">
              <a:buClr>
                <a:srgbClr val="6ADEFF"/>
              </a:buClr>
              <a:buNone/>
              <a:defRPr/>
            </a:pP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SISVISA: </a:t>
            </a:r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www.sisvisa.pi.gov.br</a:t>
            </a:r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20040" indent="-320040" algn="just">
              <a:buClr>
                <a:srgbClr val="6ADEFF"/>
              </a:buClr>
              <a:buNone/>
              <a:defRPr/>
            </a:pP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visapiaui@yahoo.com.br</a:t>
            </a:r>
            <a:endParaRPr lang="pt-BR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0040" indent="-320040" algn="just" fontAlgn="auto">
              <a:spcAft>
                <a:spcPts val="0"/>
              </a:spcAft>
              <a:buClr>
                <a:srgbClr val="6ADEFF"/>
              </a:buClr>
              <a:buFont typeface="Wingdings"/>
              <a:buNone/>
              <a:defRPr/>
            </a:pP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@vigilanciasanitaria_pi</a:t>
            </a:r>
          </a:p>
          <a:p>
            <a:pPr marL="320040" indent="-320040" algn="just" fontAlgn="auto">
              <a:spcAft>
                <a:spcPts val="0"/>
              </a:spcAft>
              <a:buClr>
                <a:srgbClr val="6ADEFF"/>
              </a:buClr>
              <a:buFont typeface="Wingdings"/>
              <a:buNone/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0040" indent="-320040" algn="just" fontAlgn="auto">
              <a:spcAft>
                <a:spcPts val="0"/>
              </a:spcAft>
              <a:buClr>
                <a:srgbClr val="6ADEFF"/>
              </a:buClr>
              <a:buFont typeface="Wingdings"/>
              <a:buNone/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 descr="Uma imagem contendo texto, desenho&#10;&#10;Descrição gerada automaticamente">
            <a:extLst>
              <a:ext uri="{FF2B5EF4-FFF2-40B4-BE49-F238E27FC236}">
                <a16:creationId xmlns:a16="http://schemas.microsoft.com/office/drawing/2014/main" id="{F10BCA7D-803B-44D6-854A-C335A275BB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9" y="2591031"/>
            <a:ext cx="4695840" cy="3804134"/>
          </a:xfrm>
          <a:prstGeom prst="rect">
            <a:avLst/>
          </a:prstGeom>
        </p:spPr>
      </p:pic>
      <p:pic>
        <p:nvPicPr>
          <p:cNvPr id="1026" name="Picture 2" descr="Tudo sobre Instagram - História e Notícias - Canaltech">
            <a:extLst>
              <a:ext uri="{FF2B5EF4-FFF2-40B4-BE49-F238E27FC236}">
                <a16:creationId xmlns:a16="http://schemas.microsoft.com/office/drawing/2014/main" id="{F8A570AF-2CA1-4140-BA60-4DD6BC8C2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502" y="4896881"/>
            <a:ext cx="347440" cy="34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rroba - Símbolos">
            <a:extLst>
              <a:ext uri="{FF2B5EF4-FFF2-40B4-BE49-F238E27FC236}">
                <a16:creationId xmlns:a16="http://schemas.microsoft.com/office/drawing/2014/main" id="{1EDA0AFD-7423-4B18-BD26-AAC6FA4D1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40" y="4386865"/>
            <a:ext cx="426952" cy="38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ortal da Saúde - Secretaria de Estado da Saúde do Piauí">
            <a:extLst>
              <a:ext uri="{FF2B5EF4-FFF2-40B4-BE49-F238E27FC236}">
                <a16:creationId xmlns:a16="http://schemas.microsoft.com/office/drawing/2014/main" id="{80F8DAC0-D9E7-414C-820E-F4583DC90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251" y="5647409"/>
            <a:ext cx="4061829" cy="101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68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244600" y="43543"/>
            <a:ext cx="9844314" cy="812800"/>
          </a:xfrm>
        </p:spPr>
        <p:txBody>
          <a:bodyPr>
            <a:normAutofit fontScale="90000"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</a:t>
            </a:r>
            <a:b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REDESIM-CRIADA PELA</a:t>
            </a:r>
            <a:r>
              <a:rPr lang="pt-BR" sz="3100" b="1" dirty="0">
                <a:solidFill>
                  <a:srgbClr val="00206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pt-BR" sz="3100" b="1" dirty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LEI Nº 11.598, de 03 de Dezembro de 2007 </a:t>
            </a:r>
            <a:br>
              <a:rPr lang="pt-BR" sz="3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908957" y="123516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sz="3200" dirty="0"/>
              <a:t>Rede Nacional para </a:t>
            </a:r>
            <a:r>
              <a:rPr lang="pt-BR" sz="3200" dirty="0">
                <a:solidFill>
                  <a:schemeClr val="accent1"/>
                </a:solidFill>
              </a:rPr>
              <a:t>simplificação do registro e da legalização de empresas e negócios</a:t>
            </a:r>
            <a:r>
              <a:rPr lang="pt-BR" sz="3200" dirty="0"/>
              <a:t>,</a:t>
            </a:r>
          </a:p>
          <a:p>
            <a:pPr algn="just"/>
            <a:r>
              <a:rPr lang="pt-BR" sz="3200" dirty="0"/>
              <a:t>Tem como integrantes órgãos de registro e licenciamento de empresas no âmbito federal , estadual e municipal. A junta comercial, receita federal , secretarias de fazenda , corpo de bombeiro, secretaria do meio ambiente e Vigilância sanitária tem a necessidade de alinhar  suas ações trabalhando em um </a:t>
            </a:r>
            <a:r>
              <a:rPr lang="pt-BR" sz="3200" dirty="0">
                <a:solidFill>
                  <a:schemeClr val="accent1"/>
                </a:solidFill>
              </a:rPr>
              <a:t>mesmo sistema integrador </a:t>
            </a:r>
            <a:r>
              <a:rPr lang="pt-BR" sz="3200" dirty="0"/>
              <a:t>que é o Piauí Digital(</a:t>
            </a:r>
            <a:r>
              <a:rPr lang="pt-BR" sz="3200" dirty="0">
                <a:solidFill>
                  <a:schemeClr val="accent1"/>
                </a:solidFill>
              </a:rPr>
              <a:t>www.piauidigital.pi.gov</a:t>
            </a:r>
            <a:r>
              <a:rPr lang="pt-BR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55588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/>
          <p:nvPr/>
        </p:nvPicPr>
        <p:blipFill rotWithShape="1">
          <a:blip r:embed="rId2"/>
          <a:srcRect l="3920" t="10588" r="5355" b="6055"/>
          <a:stretch/>
        </p:blipFill>
        <p:spPr>
          <a:xfrm>
            <a:off x="1787018" y="394752"/>
            <a:ext cx="9144000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19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1050" y="498479"/>
            <a:ext cx="11220450" cy="5349871"/>
          </a:xfrm>
        </p:spPr>
        <p:txBody>
          <a:bodyPr>
            <a:normAutofit/>
          </a:bodyPr>
          <a:lstStyle/>
          <a:p>
            <a:br>
              <a:rPr lang="pt-BR" dirty="0"/>
            </a:b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IMPLEMENTAÇÃO DA LEI DA LIBERDADE ECONÔMICA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 flipV="1">
            <a:off x="838200" y="6176962"/>
            <a:ext cx="10668000" cy="45719"/>
          </a:xfrm>
        </p:spPr>
        <p:txBody>
          <a:bodyPr>
            <a:normAutofit fontScale="25000" lnSpcReduction="20000"/>
          </a:bodyPr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7861" y="603986"/>
            <a:ext cx="1469263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517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5" y="136529"/>
            <a:ext cx="10477500" cy="720721"/>
          </a:xfrm>
        </p:spPr>
        <p:txBody>
          <a:bodyPr>
            <a:normAutofit/>
          </a:bodyPr>
          <a:lstStyle/>
          <a:p>
            <a:r>
              <a:rPr lang="pt-PT" sz="3200" b="1" u="heavy" dirty="0">
                <a:solidFill>
                  <a:srgbClr val="FF0000"/>
                </a:solidFill>
              </a:rPr>
              <a:t>Marco legal Nacional</a:t>
            </a:r>
            <a:endParaRPr lang="pt-BR" sz="3200" b="1" dirty="0">
              <a:solidFill>
                <a:srgbClr val="FF0000"/>
              </a:solidFill>
            </a:endParaRPr>
          </a:p>
        </p:txBody>
      </p:sp>
      <p:pic>
        <p:nvPicPr>
          <p:cNvPr id="21" name="Espaço Reservado para Conteúdo 2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825" y="706772"/>
            <a:ext cx="11072632" cy="615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535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2956"/>
            <a:ext cx="12073436" cy="634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17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85" y="968291"/>
            <a:ext cx="12000515" cy="487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68091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ilh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lh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1822</TotalTime>
  <Words>3154</Words>
  <Application>Microsoft Office PowerPoint</Application>
  <PresentationFormat>Widescreen</PresentationFormat>
  <Paragraphs>495</Paragraphs>
  <Slides>30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Wingdings</vt:lpstr>
      <vt:lpstr>Tema do Office</vt:lpstr>
      <vt:lpstr>Brilho</vt:lpstr>
      <vt:lpstr>Apresentação do PowerPoint</vt:lpstr>
      <vt:lpstr>Apresentação do PowerPoint</vt:lpstr>
      <vt:lpstr> VIGILÂNCIA NO CONTEXTO DA REDESIM </vt:lpstr>
      <vt:lpstr>                                         REDESIM-CRIADA PELA LEI Nº 11.598, de 03 de Dezembro de 2007  </vt:lpstr>
      <vt:lpstr>Apresentação do PowerPoint</vt:lpstr>
      <vt:lpstr> IMPLEMENTAÇÃO DA LEI DA LIBERDADE ECONÔMICA </vt:lpstr>
      <vt:lpstr>Marco legal Nacional</vt:lpstr>
      <vt:lpstr>Apresentação do PowerPoint</vt:lpstr>
      <vt:lpstr>Apresentação do PowerPoint</vt:lpstr>
      <vt:lpstr>Apresentação do PowerPoint</vt:lpstr>
      <vt:lpstr>                   CONTEXTO HISTÓRICO NO PIAUÍ</vt:lpstr>
      <vt:lpstr>CONTEXTO HISTÓRICO NO PIAUÍ </vt:lpstr>
      <vt:lpstr>CONTEXTO HISTÓRICO NO PIAUÍ </vt:lpstr>
      <vt:lpstr>Apresentação do PowerPoint</vt:lpstr>
      <vt:lpstr>Apresentação do PowerPoint</vt:lpstr>
      <vt:lpstr>CLASSIFICAÇÃO DE RISCO DA PORTARIA Nº 0016/19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REFLEXÃO</vt:lpstr>
      <vt:lpstr>CANAIS DE COMUNICAÇÃO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Francielle Bendersky Gomes</dc:creator>
  <cp:lastModifiedBy>Cyntia Veras</cp:lastModifiedBy>
  <cp:revision>162</cp:revision>
  <dcterms:created xsi:type="dcterms:W3CDTF">2019-08-26T21:03:50Z</dcterms:created>
  <dcterms:modified xsi:type="dcterms:W3CDTF">2021-02-17T18:41:39Z</dcterms:modified>
</cp:coreProperties>
</file>