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32" r:id="rId3"/>
    <p:sldId id="274" r:id="rId4"/>
    <p:sldId id="263" r:id="rId5"/>
    <p:sldId id="257" r:id="rId6"/>
    <p:sldId id="275" r:id="rId7"/>
    <p:sldId id="277" r:id="rId8"/>
    <p:sldId id="278" r:id="rId9"/>
    <p:sldId id="279" r:id="rId10"/>
    <p:sldId id="280" r:id="rId11"/>
    <p:sldId id="281" r:id="rId12"/>
    <p:sldId id="282" r:id="rId13"/>
    <p:sldId id="269" r:id="rId14"/>
    <p:sldId id="270" r:id="rId15"/>
    <p:sldId id="271" r:id="rId16"/>
    <p:sldId id="698"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252037-952F-4204-8B12-D0BD709E432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BCEB71AA-74DF-46CD-A2AB-4A5474154484}">
      <dgm:prSet phldrT="[Texto]" custT="1"/>
      <dgm:spPr/>
      <dgm:t>
        <a:bodyPr/>
        <a:lstStyle/>
        <a:p>
          <a:r>
            <a:rPr lang="pt-BR" sz="2400" b="1" dirty="0">
              <a:latin typeface="Times New Roman" panose="02020603050405020304" pitchFamily="18" charset="0"/>
              <a:cs typeface="Times New Roman" panose="02020603050405020304" pitchFamily="18" charset="0"/>
            </a:rPr>
            <a:t>PRODUTOS DE ORIGEM ANIMAL</a:t>
          </a:r>
          <a:r>
            <a:rPr lang="pt-BR" sz="2400" dirty="0">
              <a:latin typeface="Times New Roman" panose="02020603050405020304" pitchFamily="18" charset="0"/>
              <a:cs typeface="Times New Roman" panose="02020603050405020304" pitchFamily="18" charset="0"/>
            </a:rPr>
            <a:t> </a:t>
          </a:r>
        </a:p>
      </dgm:t>
    </dgm:pt>
    <dgm:pt modelId="{2CCF8747-6254-42EB-AC04-9FEC654430E7}" type="parTrans" cxnId="{16483353-AF15-433E-AFBE-94D0B27CBD30}">
      <dgm:prSet/>
      <dgm:spPr/>
      <dgm:t>
        <a:bodyPr/>
        <a:lstStyle/>
        <a:p>
          <a:endParaRPr lang="pt-BR" sz="2400">
            <a:latin typeface="Times New Roman" panose="02020603050405020304" pitchFamily="18" charset="0"/>
            <a:cs typeface="Times New Roman" panose="02020603050405020304" pitchFamily="18" charset="0"/>
          </a:endParaRPr>
        </a:p>
      </dgm:t>
    </dgm:pt>
    <dgm:pt modelId="{FE785C69-A12A-4E4A-BD0E-F15F84938B6D}" type="sibTrans" cxnId="{16483353-AF15-433E-AFBE-94D0B27CBD30}">
      <dgm:prSet/>
      <dgm:spPr/>
      <dgm:t>
        <a:bodyPr/>
        <a:lstStyle/>
        <a:p>
          <a:endParaRPr lang="pt-BR" sz="2400">
            <a:latin typeface="Times New Roman" panose="02020603050405020304" pitchFamily="18" charset="0"/>
            <a:cs typeface="Times New Roman" panose="02020603050405020304" pitchFamily="18" charset="0"/>
          </a:endParaRPr>
        </a:p>
      </dgm:t>
    </dgm:pt>
    <dgm:pt modelId="{6A25FB98-AC3C-4FAD-B6C6-848BFFCDB412}">
      <dgm:prSet phldrT="[Texto]" custT="1"/>
      <dgm:spPr/>
      <dgm:t>
        <a:bodyPr/>
        <a:lstStyle/>
        <a:p>
          <a:pPr marL="0" indent="0" algn="jus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 Carne caprino, carne bovina, carne bovina moída, carne de sol, carne suína, frango (inteiro), frango (coxa/sobrecoxa), frango (peito), galinha caipira e ovos. </a:t>
          </a:r>
        </a:p>
      </dgm:t>
    </dgm:pt>
    <dgm:pt modelId="{A1BC3459-3451-4888-B749-AB2859D67290}" type="parTrans" cxnId="{FFACED24-6B81-4FB1-9FD0-EFB542EB0361}">
      <dgm:prSet/>
      <dgm:spPr/>
      <dgm:t>
        <a:bodyPr/>
        <a:lstStyle/>
        <a:p>
          <a:endParaRPr lang="pt-BR" sz="2400">
            <a:latin typeface="Times New Roman" panose="02020603050405020304" pitchFamily="18" charset="0"/>
            <a:cs typeface="Times New Roman" panose="02020603050405020304" pitchFamily="18" charset="0"/>
          </a:endParaRPr>
        </a:p>
      </dgm:t>
    </dgm:pt>
    <dgm:pt modelId="{2C78B8DC-9D9E-4638-ABE9-7537230AACE3}" type="sibTrans" cxnId="{FFACED24-6B81-4FB1-9FD0-EFB542EB0361}">
      <dgm:prSet/>
      <dgm:spPr/>
      <dgm:t>
        <a:bodyPr/>
        <a:lstStyle/>
        <a:p>
          <a:endParaRPr lang="pt-BR" sz="2400">
            <a:latin typeface="Times New Roman" panose="02020603050405020304" pitchFamily="18" charset="0"/>
            <a:cs typeface="Times New Roman" panose="02020603050405020304" pitchFamily="18" charset="0"/>
          </a:endParaRPr>
        </a:p>
      </dgm:t>
    </dgm:pt>
    <dgm:pt modelId="{FD53ED90-E4C8-47E5-BFB0-4D5D0CEA98A3}">
      <dgm:prSet phldrT="[Texto]" custT="1"/>
      <dgm:spPr/>
      <dgm:t>
        <a:bodyPr/>
        <a:lstStyle/>
        <a:p>
          <a:pPr>
            <a:buNone/>
          </a:pPr>
          <a:r>
            <a:rPr lang="pt-BR" sz="2400" b="1" dirty="0">
              <a:latin typeface="Times New Roman" panose="02020603050405020304" pitchFamily="18" charset="0"/>
              <a:cs typeface="Times New Roman" panose="02020603050405020304" pitchFamily="18" charset="0"/>
            </a:rPr>
            <a:t>LEITE E DERIVADOS</a:t>
          </a:r>
          <a:r>
            <a:rPr lang="pt-BR" sz="2400" dirty="0">
              <a:latin typeface="Times New Roman" panose="02020603050405020304" pitchFamily="18" charset="0"/>
              <a:cs typeface="Times New Roman" panose="02020603050405020304" pitchFamily="18" charset="0"/>
            </a:rPr>
            <a:t> </a:t>
          </a:r>
        </a:p>
      </dgm:t>
    </dgm:pt>
    <dgm:pt modelId="{99E9E952-2C98-4FBF-BDCA-CB48F6F137E7}" type="parTrans" cxnId="{6C448C44-56F2-4DE8-84B8-6BF6D6EC5817}">
      <dgm:prSet/>
      <dgm:spPr/>
      <dgm:t>
        <a:bodyPr/>
        <a:lstStyle/>
        <a:p>
          <a:endParaRPr lang="pt-BR" sz="2400">
            <a:latin typeface="Times New Roman" panose="02020603050405020304" pitchFamily="18" charset="0"/>
            <a:cs typeface="Times New Roman" panose="02020603050405020304" pitchFamily="18" charset="0"/>
          </a:endParaRPr>
        </a:p>
      </dgm:t>
    </dgm:pt>
    <dgm:pt modelId="{29889E84-0062-4A17-8995-373B50C0247D}" type="sibTrans" cxnId="{6C448C44-56F2-4DE8-84B8-6BF6D6EC5817}">
      <dgm:prSet/>
      <dgm:spPr/>
      <dgm:t>
        <a:bodyPr/>
        <a:lstStyle/>
        <a:p>
          <a:endParaRPr lang="pt-BR" sz="2400">
            <a:latin typeface="Times New Roman" panose="02020603050405020304" pitchFamily="18" charset="0"/>
            <a:cs typeface="Times New Roman" panose="02020603050405020304" pitchFamily="18" charset="0"/>
          </a:endParaRPr>
        </a:p>
      </dgm:t>
    </dgm:pt>
    <dgm:pt modelId="{3B6B6D5E-BA78-4D36-AA06-3ACCAD0E9677}">
      <dgm:prSet phldrT="[Texto]" custT="1"/>
      <dgm:spPr/>
      <dgm:t>
        <a:bodyPr/>
        <a:lstStyle/>
        <a:p>
          <a:r>
            <a:rPr lang="pt-BR" sz="2400" dirty="0">
              <a:latin typeface="Times New Roman" panose="02020603050405020304" pitchFamily="18" charset="0"/>
              <a:cs typeface="Times New Roman" panose="02020603050405020304" pitchFamily="18" charset="0"/>
            </a:rPr>
            <a:t>Leite, iogurte e bebida láctea.</a:t>
          </a:r>
        </a:p>
      </dgm:t>
    </dgm:pt>
    <dgm:pt modelId="{19521F48-4835-4BEC-8DF8-1DDA0DC53D4A}" type="parTrans" cxnId="{13650C72-606B-467D-A4A4-2CE6FAA5A134}">
      <dgm:prSet/>
      <dgm:spPr/>
      <dgm:t>
        <a:bodyPr/>
        <a:lstStyle/>
        <a:p>
          <a:endParaRPr lang="pt-BR" sz="2400">
            <a:latin typeface="Times New Roman" panose="02020603050405020304" pitchFamily="18" charset="0"/>
            <a:cs typeface="Times New Roman" panose="02020603050405020304" pitchFamily="18" charset="0"/>
          </a:endParaRPr>
        </a:p>
      </dgm:t>
    </dgm:pt>
    <dgm:pt modelId="{93622F38-7E37-4B82-A98F-B0BFEE9A70C2}" type="sibTrans" cxnId="{13650C72-606B-467D-A4A4-2CE6FAA5A134}">
      <dgm:prSet/>
      <dgm:spPr/>
      <dgm:t>
        <a:bodyPr/>
        <a:lstStyle/>
        <a:p>
          <a:endParaRPr lang="pt-BR" sz="2400">
            <a:latin typeface="Times New Roman" panose="02020603050405020304" pitchFamily="18" charset="0"/>
            <a:cs typeface="Times New Roman" panose="02020603050405020304" pitchFamily="18" charset="0"/>
          </a:endParaRPr>
        </a:p>
      </dgm:t>
    </dgm:pt>
    <dgm:pt modelId="{3361D508-A200-4739-848A-027A721E00FC}" type="pres">
      <dgm:prSet presAssocID="{82252037-952F-4204-8B12-D0BD709E4323}" presName="linear" presStyleCnt="0">
        <dgm:presLayoutVars>
          <dgm:animLvl val="lvl"/>
          <dgm:resizeHandles val="exact"/>
        </dgm:presLayoutVars>
      </dgm:prSet>
      <dgm:spPr/>
    </dgm:pt>
    <dgm:pt modelId="{2CBBAEEF-076D-4D3A-971D-08331572C352}" type="pres">
      <dgm:prSet presAssocID="{BCEB71AA-74DF-46CD-A2AB-4A5474154484}" presName="parentText" presStyleLbl="node1" presStyleIdx="0" presStyleCnt="2">
        <dgm:presLayoutVars>
          <dgm:chMax val="0"/>
          <dgm:bulletEnabled val="1"/>
        </dgm:presLayoutVars>
      </dgm:prSet>
      <dgm:spPr/>
    </dgm:pt>
    <dgm:pt modelId="{83761DC8-29EF-48D3-8976-BF3AD18A2067}" type="pres">
      <dgm:prSet presAssocID="{BCEB71AA-74DF-46CD-A2AB-4A5474154484}" presName="childText" presStyleLbl="revTx" presStyleIdx="0" presStyleCnt="2">
        <dgm:presLayoutVars>
          <dgm:bulletEnabled val="1"/>
        </dgm:presLayoutVars>
      </dgm:prSet>
      <dgm:spPr/>
    </dgm:pt>
    <dgm:pt modelId="{40ED404B-A13E-4362-A57D-F17205830E26}" type="pres">
      <dgm:prSet presAssocID="{FD53ED90-E4C8-47E5-BFB0-4D5D0CEA98A3}" presName="parentText" presStyleLbl="node1" presStyleIdx="1" presStyleCnt="2">
        <dgm:presLayoutVars>
          <dgm:chMax val="0"/>
          <dgm:bulletEnabled val="1"/>
        </dgm:presLayoutVars>
      </dgm:prSet>
      <dgm:spPr/>
    </dgm:pt>
    <dgm:pt modelId="{55D94297-1962-48D4-8735-794015642A35}" type="pres">
      <dgm:prSet presAssocID="{FD53ED90-E4C8-47E5-BFB0-4D5D0CEA98A3}" presName="childText" presStyleLbl="revTx" presStyleIdx="1" presStyleCnt="2">
        <dgm:presLayoutVars>
          <dgm:bulletEnabled val="1"/>
        </dgm:presLayoutVars>
      </dgm:prSet>
      <dgm:spPr/>
    </dgm:pt>
  </dgm:ptLst>
  <dgm:cxnLst>
    <dgm:cxn modelId="{B2116B0E-CF9A-4DD6-AA07-C973BBE46043}" type="presOf" srcId="{BCEB71AA-74DF-46CD-A2AB-4A5474154484}" destId="{2CBBAEEF-076D-4D3A-971D-08331572C352}" srcOrd="0" destOrd="0" presId="urn:microsoft.com/office/officeart/2005/8/layout/vList2"/>
    <dgm:cxn modelId="{FFACED24-6B81-4FB1-9FD0-EFB542EB0361}" srcId="{BCEB71AA-74DF-46CD-A2AB-4A5474154484}" destId="{6A25FB98-AC3C-4FAD-B6C6-848BFFCDB412}" srcOrd="0" destOrd="0" parTransId="{A1BC3459-3451-4888-B749-AB2859D67290}" sibTransId="{2C78B8DC-9D9E-4638-ABE9-7537230AACE3}"/>
    <dgm:cxn modelId="{6C448C44-56F2-4DE8-84B8-6BF6D6EC5817}" srcId="{82252037-952F-4204-8B12-D0BD709E4323}" destId="{FD53ED90-E4C8-47E5-BFB0-4D5D0CEA98A3}" srcOrd="1" destOrd="0" parTransId="{99E9E952-2C98-4FBF-BDCA-CB48F6F137E7}" sibTransId="{29889E84-0062-4A17-8995-373B50C0247D}"/>
    <dgm:cxn modelId="{6FF6EE50-7312-42FF-90D0-569896EEFD5D}" type="presOf" srcId="{6A25FB98-AC3C-4FAD-B6C6-848BFFCDB412}" destId="{83761DC8-29EF-48D3-8976-BF3AD18A2067}" srcOrd="0" destOrd="0" presId="urn:microsoft.com/office/officeart/2005/8/layout/vList2"/>
    <dgm:cxn modelId="{13650C72-606B-467D-A4A4-2CE6FAA5A134}" srcId="{FD53ED90-E4C8-47E5-BFB0-4D5D0CEA98A3}" destId="{3B6B6D5E-BA78-4D36-AA06-3ACCAD0E9677}" srcOrd="0" destOrd="0" parTransId="{19521F48-4835-4BEC-8DF8-1DDA0DC53D4A}" sibTransId="{93622F38-7E37-4B82-A98F-B0BFEE9A70C2}"/>
    <dgm:cxn modelId="{16483353-AF15-433E-AFBE-94D0B27CBD30}" srcId="{82252037-952F-4204-8B12-D0BD709E4323}" destId="{BCEB71AA-74DF-46CD-A2AB-4A5474154484}" srcOrd="0" destOrd="0" parTransId="{2CCF8747-6254-42EB-AC04-9FEC654430E7}" sibTransId="{FE785C69-A12A-4E4A-BD0E-F15F84938B6D}"/>
    <dgm:cxn modelId="{02316F5A-B76B-4880-87CF-BAD5B0BB6F98}" type="presOf" srcId="{FD53ED90-E4C8-47E5-BFB0-4D5D0CEA98A3}" destId="{40ED404B-A13E-4362-A57D-F17205830E26}" srcOrd="0" destOrd="0" presId="urn:microsoft.com/office/officeart/2005/8/layout/vList2"/>
    <dgm:cxn modelId="{3E2C4981-45F4-4F97-BC7A-F250AB3ECB4D}" type="presOf" srcId="{3B6B6D5E-BA78-4D36-AA06-3ACCAD0E9677}" destId="{55D94297-1962-48D4-8735-794015642A35}" srcOrd="0" destOrd="0" presId="urn:microsoft.com/office/officeart/2005/8/layout/vList2"/>
    <dgm:cxn modelId="{63DCF0BA-B166-4FCD-B47A-4F3ADDA6B183}" type="presOf" srcId="{82252037-952F-4204-8B12-D0BD709E4323}" destId="{3361D508-A200-4739-848A-027A721E00FC}" srcOrd="0" destOrd="0" presId="urn:microsoft.com/office/officeart/2005/8/layout/vList2"/>
    <dgm:cxn modelId="{0827CAB8-C1D7-43A3-8497-5B85B2C50C83}" type="presParOf" srcId="{3361D508-A200-4739-848A-027A721E00FC}" destId="{2CBBAEEF-076D-4D3A-971D-08331572C352}" srcOrd="0" destOrd="0" presId="urn:microsoft.com/office/officeart/2005/8/layout/vList2"/>
    <dgm:cxn modelId="{B1E5D0C7-4EB0-4604-9D52-1BA4E939C581}" type="presParOf" srcId="{3361D508-A200-4739-848A-027A721E00FC}" destId="{83761DC8-29EF-48D3-8976-BF3AD18A2067}" srcOrd="1" destOrd="0" presId="urn:microsoft.com/office/officeart/2005/8/layout/vList2"/>
    <dgm:cxn modelId="{F821136C-5518-46A7-BC8D-E135925AB64B}" type="presParOf" srcId="{3361D508-A200-4739-848A-027A721E00FC}" destId="{40ED404B-A13E-4362-A57D-F17205830E26}" srcOrd="2" destOrd="0" presId="urn:microsoft.com/office/officeart/2005/8/layout/vList2"/>
    <dgm:cxn modelId="{360C2578-4572-4348-B312-73EF4466395A}" type="presParOf" srcId="{3361D508-A200-4739-848A-027A721E00FC}" destId="{55D94297-1962-48D4-8735-794015642A3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BAEEF-076D-4D3A-971D-08331572C352}">
      <dsp:nvSpPr>
        <dsp:cNvPr id="0" name=""/>
        <dsp:cNvSpPr/>
      </dsp:nvSpPr>
      <dsp:spPr>
        <a:xfrm>
          <a:off x="0" y="20560"/>
          <a:ext cx="6804074" cy="1104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PRODUTOS DE ORIGEM ANIMAL</a:t>
          </a:r>
          <a:r>
            <a:rPr lang="pt-BR" sz="2400" kern="1200" dirty="0">
              <a:latin typeface="Times New Roman" panose="02020603050405020304" pitchFamily="18" charset="0"/>
              <a:cs typeface="Times New Roman" panose="02020603050405020304" pitchFamily="18" charset="0"/>
            </a:rPr>
            <a:t> </a:t>
          </a:r>
        </a:p>
      </dsp:txBody>
      <dsp:txXfrm>
        <a:off x="53916" y="74476"/>
        <a:ext cx="6696242" cy="996648"/>
      </dsp:txXfrm>
    </dsp:sp>
    <dsp:sp modelId="{83761DC8-29EF-48D3-8976-BF3AD18A2067}">
      <dsp:nvSpPr>
        <dsp:cNvPr id="0" name=""/>
        <dsp:cNvSpPr/>
      </dsp:nvSpPr>
      <dsp:spPr>
        <a:xfrm>
          <a:off x="0" y="1125040"/>
          <a:ext cx="6804074" cy="134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029" tIns="30480" rIns="170688" bIns="30480" numCol="1" spcCol="1270" anchor="t" anchorCtr="0">
          <a:noAutofit/>
        </a:bodyPr>
        <a:lstStyle/>
        <a:p>
          <a:pPr marL="0" lvl="1" indent="0" algn="just" defTabSz="1066800">
            <a:lnSpc>
              <a:spcPct val="90000"/>
            </a:lnSpc>
            <a:spcBef>
              <a:spcPct val="0"/>
            </a:spcBef>
            <a:spcAft>
              <a:spcPct val="20000"/>
            </a:spcAft>
            <a:buFont typeface="Arial" panose="020B0604020202020204" pitchFamily="34" charset="0"/>
            <a:buChar char="•"/>
          </a:pPr>
          <a:r>
            <a:rPr lang="pt-BR" sz="2400" kern="1200" dirty="0">
              <a:latin typeface="Times New Roman" panose="02020603050405020304" pitchFamily="18" charset="0"/>
              <a:cs typeface="Times New Roman" panose="02020603050405020304" pitchFamily="18" charset="0"/>
            </a:rPr>
            <a:t> Carne caprino, carne bovina, carne bovina moída, carne de sol, carne suína, frango (inteiro), frango (coxa/sobrecoxa), frango (peito), galinha caipira e ovos. </a:t>
          </a:r>
        </a:p>
      </dsp:txBody>
      <dsp:txXfrm>
        <a:off x="0" y="1125040"/>
        <a:ext cx="6804074" cy="1343429"/>
      </dsp:txXfrm>
    </dsp:sp>
    <dsp:sp modelId="{40ED404B-A13E-4362-A57D-F17205830E26}">
      <dsp:nvSpPr>
        <dsp:cNvPr id="0" name=""/>
        <dsp:cNvSpPr/>
      </dsp:nvSpPr>
      <dsp:spPr>
        <a:xfrm>
          <a:off x="0" y="2468470"/>
          <a:ext cx="6804074" cy="1104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b="1" kern="1200" dirty="0">
              <a:latin typeface="Times New Roman" panose="02020603050405020304" pitchFamily="18" charset="0"/>
              <a:cs typeface="Times New Roman" panose="02020603050405020304" pitchFamily="18" charset="0"/>
            </a:rPr>
            <a:t>LEITE E DERIVADOS</a:t>
          </a:r>
          <a:r>
            <a:rPr lang="pt-BR" sz="2400" kern="1200" dirty="0">
              <a:latin typeface="Times New Roman" panose="02020603050405020304" pitchFamily="18" charset="0"/>
              <a:cs typeface="Times New Roman" panose="02020603050405020304" pitchFamily="18" charset="0"/>
            </a:rPr>
            <a:t> </a:t>
          </a:r>
        </a:p>
      </dsp:txBody>
      <dsp:txXfrm>
        <a:off x="53916" y="2522386"/>
        <a:ext cx="6696242" cy="996648"/>
      </dsp:txXfrm>
    </dsp:sp>
    <dsp:sp modelId="{55D94297-1962-48D4-8735-794015642A35}">
      <dsp:nvSpPr>
        <dsp:cNvPr id="0" name=""/>
        <dsp:cNvSpPr/>
      </dsp:nvSpPr>
      <dsp:spPr>
        <a:xfrm>
          <a:off x="0" y="3572950"/>
          <a:ext cx="6804074"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02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t-BR" sz="2400" kern="1200" dirty="0">
              <a:latin typeface="Times New Roman" panose="02020603050405020304" pitchFamily="18" charset="0"/>
              <a:cs typeface="Times New Roman" panose="02020603050405020304" pitchFamily="18" charset="0"/>
            </a:rPr>
            <a:t>Leite, iogurte e bebida láctea.</a:t>
          </a:r>
        </a:p>
      </dsp:txBody>
      <dsp:txXfrm>
        <a:off x="0" y="3572950"/>
        <a:ext cx="6804074" cy="977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400EE-25E3-4A11-AB85-CFF169D53FA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C55EB7-1C37-4980-8747-129EF6A5D9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CF7F23A-0C27-45B0-9EB0-D78534F8ACD5}"/>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E835F53B-5DD2-41DB-B6BC-6D8E4A4D34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C03D14F-32C3-4063-A82D-2924E6A0096D}"/>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7140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CF65A-1BCB-4FB5-BD08-AE03B561144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4AC38A5-65E3-4CA4-86F8-22360F6D144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5581CF9-1473-4D8A-9132-8E681576087E}"/>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EA4A5E63-9A18-4659-8657-D8DC6C6CE8C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B50BC1-CF4B-48B9-B67F-E81A62AC46D1}"/>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64640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C06504-18AB-48AF-82F7-4BA61511DDB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65FA20D-3016-4F37-BE24-948DDD50D1E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9AF113-B7C5-4A66-84C1-0A99C70C7455}"/>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4FD35D3F-17DD-4791-9283-5D84C656E6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4426CB7-559F-4C9C-90DE-BC539C20BD68}"/>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126404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0C1D7-9253-4659-9E36-19292C4482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81E77C7-FE25-455D-A13B-395D1A1AE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622AB69-932D-4D7C-8810-B22321F50E83}"/>
              </a:ext>
            </a:extLst>
          </p:cNvPr>
          <p:cNvSpPr>
            <a:spLocks noGrp="1"/>
          </p:cNvSpPr>
          <p:nvPr>
            <p:ph type="dt" sz="half" idx="10"/>
          </p:nvPr>
        </p:nvSpPr>
        <p:spPr/>
        <p:txBody>
          <a:bodyPr/>
          <a:lstStyle/>
          <a:p>
            <a:fld id="{1160EA64-D806-43AC-9DF2-F8C432F32B4C}"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F1EE0826-C238-4435-9D86-7F4637E1C7EF}"/>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89532D1C-6926-4AE3-804D-3742CD791068}"/>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49406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640CD-585F-45A4-BA88-B71FC970AD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9D6824D-5C77-4C24-B967-6D8D128FF1C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560347-0C5A-4194-87B0-3C15F483AF6E}"/>
              </a:ext>
            </a:extLst>
          </p:cNvPr>
          <p:cNvSpPr>
            <a:spLocks noGrp="1"/>
          </p:cNvSpPr>
          <p:nvPr>
            <p:ph type="dt" sz="half" idx="10"/>
          </p:nvPr>
        </p:nvSpPr>
        <p:spPr/>
        <p:txBody>
          <a:bodyPr/>
          <a:lstStyle/>
          <a:p>
            <a:fld id="{F070A7B3-6521-4DCA-87E5-044747A908C1}"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0CEE4599-462D-4382-BCA3-BEB86F9F4F42}"/>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10E60484-7E49-46B6-AAD0-9932E73FD759}"/>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00881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C5A39-A46F-4BDC-AE42-165802EBCE4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C12A9AA-497D-433B-B82C-0A40EE1FE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D5B7650-6A18-40ED-AB85-FEA92A3256AC}"/>
              </a:ext>
            </a:extLst>
          </p:cNvPr>
          <p:cNvSpPr>
            <a:spLocks noGrp="1"/>
          </p:cNvSpPr>
          <p:nvPr>
            <p:ph type="dt" sz="half" idx="10"/>
          </p:nvPr>
        </p:nvSpPr>
        <p:spPr/>
        <p:txBody>
          <a:bodyPr/>
          <a:lstStyle/>
          <a:p>
            <a:fld id="{1160EA64-D806-43AC-9DF2-F8C432F32B4C}"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885B3ACC-1986-4603-858F-FEB9DC106B0D}"/>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225FC522-7D91-4E69-9335-5A61FE8740E7}"/>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61577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8B338A-7AE1-4686-8F14-908619FE00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3ED7C4-5AA8-4EB0-BC0E-201CD9416329}"/>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F57B62B-DF9F-44C7-B8BB-D0D52E94787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32552D7-EEC8-47B0-90BC-C5B3F63F2C69}"/>
              </a:ext>
            </a:extLst>
          </p:cNvPr>
          <p:cNvSpPr>
            <a:spLocks noGrp="1"/>
          </p:cNvSpPr>
          <p:nvPr>
            <p:ph type="dt" sz="half" idx="10"/>
          </p:nvPr>
        </p:nvSpPr>
        <p:spPr/>
        <p:txBody>
          <a:bodyPr/>
          <a:lstStyle/>
          <a:p>
            <a:fld id="{AB134690-1557-4C89-A502-4959FE7FAD70}" type="datetimeFigureOut">
              <a:rPr lang="en-US" smtClean="0"/>
              <a:t>2/3/2021</a:t>
            </a:fld>
            <a:endParaRPr lang="en-US" dirty="0"/>
          </a:p>
        </p:txBody>
      </p:sp>
      <p:sp>
        <p:nvSpPr>
          <p:cNvPr id="6" name="Espaço Reservado para Rodapé 5">
            <a:extLst>
              <a:ext uri="{FF2B5EF4-FFF2-40B4-BE49-F238E27FC236}">
                <a16:creationId xmlns:a16="http://schemas.microsoft.com/office/drawing/2014/main" id="{599EEFCA-DF3E-4A18-8DF8-D8AB14EF430B}"/>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6CE0628C-6568-4637-A9B2-7163F86B905C}"/>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15554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ADB2B-EA2F-449E-A349-FBF1F75E0CE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2BDB790-98D9-459A-B941-FC64EC2D26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5A35A12-29DA-437E-912F-484A8DD8B38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F47B9E2-9E3D-4239-BC14-382DD8659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265F4F6-AC4B-43D7-AE50-DEA34095337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4DC1A01A-461C-4611-B1EC-366D71A6A387}"/>
              </a:ext>
            </a:extLst>
          </p:cNvPr>
          <p:cNvSpPr>
            <a:spLocks noGrp="1"/>
          </p:cNvSpPr>
          <p:nvPr>
            <p:ph type="dt" sz="half" idx="10"/>
          </p:nvPr>
        </p:nvSpPr>
        <p:spPr/>
        <p:txBody>
          <a:bodyPr/>
          <a:lstStyle/>
          <a:p>
            <a:fld id="{1160EA64-D806-43AC-9DF2-F8C432F32B4C}" type="datetimeFigureOut">
              <a:rPr lang="en-US" smtClean="0"/>
              <a:t>2/3/2021</a:t>
            </a:fld>
            <a:endParaRPr lang="en-US" dirty="0"/>
          </a:p>
        </p:txBody>
      </p:sp>
      <p:sp>
        <p:nvSpPr>
          <p:cNvPr id="8" name="Espaço Reservado para Rodapé 7">
            <a:extLst>
              <a:ext uri="{FF2B5EF4-FFF2-40B4-BE49-F238E27FC236}">
                <a16:creationId xmlns:a16="http://schemas.microsoft.com/office/drawing/2014/main" id="{6DFA347B-BDD3-42D9-9892-C8E4D45CC96A}"/>
              </a:ext>
            </a:extLst>
          </p:cNvPr>
          <p:cNvSpPr>
            <a:spLocks noGrp="1"/>
          </p:cNvSpPr>
          <p:nvPr>
            <p:ph type="ftr" sz="quarter" idx="11"/>
          </p:nvPr>
        </p:nvSpPr>
        <p:spPr/>
        <p:txBody>
          <a:bodyPr/>
          <a:lstStyle/>
          <a:p>
            <a:endParaRPr lang="en-US" dirty="0"/>
          </a:p>
        </p:txBody>
      </p:sp>
      <p:sp>
        <p:nvSpPr>
          <p:cNvPr id="9" name="Espaço Reservado para Número de Slide 8">
            <a:extLst>
              <a:ext uri="{FF2B5EF4-FFF2-40B4-BE49-F238E27FC236}">
                <a16:creationId xmlns:a16="http://schemas.microsoft.com/office/drawing/2014/main" id="{3D127014-A9BA-4381-B8D8-E35FD9F3F921}"/>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4220554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CCDBD-0AD5-44BC-B4FA-04A5592ABE4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EAE61AF-5FC2-464B-89E3-5FA7B497D15C}"/>
              </a:ext>
            </a:extLst>
          </p:cNvPr>
          <p:cNvSpPr>
            <a:spLocks noGrp="1"/>
          </p:cNvSpPr>
          <p:nvPr>
            <p:ph type="dt" sz="half" idx="10"/>
          </p:nvPr>
        </p:nvSpPr>
        <p:spPr/>
        <p:txBody>
          <a:bodyPr/>
          <a:lstStyle/>
          <a:p>
            <a:fld id="{E1037C31-9E7A-4F99-8774-A0E530DE1A42}" type="datetimeFigureOut">
              <a:rPr lang="en-US" smtClean="0"/>
              <a:t>2/3/2021</a:t>
            </a:fld>
            <a:endParaRPr lang="en-US" dirty="0"/>
          </a:p>
        </p:txBody>
      </p:sp>
      <p:sp>
        <p:nvSpPr>
          <p:cNvPr id="4" name="Espaço Reservado para Rodapé 3">
            <a:extLst>
              <a:ext uri="{FF2B5EF4-FFF2-40B4-BE49-F238E27FC236}">
                <a16:creationId xmlns:a16="http://schemas.microsoft.com/office/drawing/2014/main" id="{B595BA19-0CE0-49C2-9997-23C21062CB24}"/>
              </a:ext>
            </a:extLst>
          </p:cNvPr>
          <p:cNvSpPr>
            <a:spLocks noGrp="1"/>
          </p:cNvSpPr>
          <p:nvPr>
            <p:ph type="ftr" sz="quarter" idx="11"/>
          </p:nvPr>
        </p:nvSpPr>
        <p:spPr/>
        <p:txBody>
          <a:bodyPr/>
          <a:lstStyle/>
          <a:p>
            <a:endParaRPr lang="en-US" dirty="0"/>
          </a:p>
        </p:txBody>
      </p:sp>
      <p:sp>
        <p:nvSpPr>
          <p:cNvPr id="5" name="Espaço Reservado para Número de Slide 4">
            <a:extLst>
              <a:ext uri="{FF2B5EF4-FFF2-40B4-BE49-F238E27FC236}">
                <a16:creationId xmlns:a16="http://schemas.microsoft.com/office/drawing/2014/main" id="{9004DEE5-BF5C-4F4D-B795-414B8D704481}"/>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69391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6EE9ECB-28D9-4A27-A8C4-80A41B717156}"/>
              </a:ext>
            </a:extLst>
          </p:cNvPr>
          <p:cNvSpPr>
            <a:spLocks noGrp="1"/>
          </p:cNvSpPr>
          <p:nvPr>
            <p:ph type="dt" sz="half" idx="10"/>
          </p:nvPr>
        </p:nvSpPr>
        <p:spPr/>
        <p:txBody>
          <a:bodyPr/>
          <a:lstStyle/>
          <a:p>
            <a:fld id="{C278504F-A551-4DE0-9316-4DCD1D8CC752}" type="datetimeFigureOut">
              <a:rPr lang="en-US" smtClean="0"/>
              <a:t>2/3/2021</a:t>
            </a:fld>
            <a:endParaRPr lang="en-US" dirty="0"/>
          </a:p>
        </p:txBody>
      </p:sp>
      <p:sp>
        <p:nvSpPr>
          <p:cNvPr id="3" name="Espaço Reservado para Rodapé 2">
            <a:extLst>
              <a:ext uri="{FF2B5EF4-FFF2-40B4-BE49-F238E27FC236}">
                <a16:creationId xmlns:a16="http://schemas.microsoft.com/office/drawing/2014/main" id="{2BBF2E62-A6D7-4DB6-8F36-9ADA9AE610DC}"/>
              </a:ext>
            </a:extLst>
          </p:cNvPr>
          <p:cNvSpPr>
            <a:spLocks noGrp="1"/>
          </p:cNvSpPr>
          <p:nvPr>
            <p:ph type="ftr" sz="quarter" idx="11"/>
          </p:nvPr>
        </p:nvSpPr>
        <p:spPr/>
        <p:txBody>
          <a:bodyPr/>
          <a:lstStyle/>
          <a:p>
            <a:endParaRPr lang="en-US" dirty="0"/>
          </a:p>
        </p:txBody>
      </p:sp>
      <p:sp>
        <p:nvSpPr>
          <p:cNvPr id="4" name="Espaço Reservado para Número de Slide 3">
            <a:extLst>
              <a:ext uri="{FF2B5EF4-FFF2-40B4-BE49-F238E27FC236}">
                <a16:creationId xmlns:a16="http://schemas.microsoft.com/office/drawing/2014/main" id="{CB0843BE-B7B5-4469-9412-2A4F0159FF9B}"/>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390516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F8EBC-98A9-4D0B-9716-9840883C9AB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27A4104-8194-446E-BB36-CD83CD64D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DEFCCFD-29DD-457E-9191-B54AE88A4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2F0D267-E1BD-4027-8F00-9868966EEA2A}"/>
              </a:ext>
            </a:extLst>
          </p:cNvPr>
          <p:cNvSpPr>
            <a:spLocks noGrp="1"/>
          </p:cNvSpPr>
          <p:nvPr>
            <p:ph type="dt" sz="half" idx="10"/>
          </p:nvPr>
        </p:nvSpPr>
        <p:spPr/>
        <p:txBody>
          <a:bodyPr/>
          <a:lstStyle/>
          <a:p>
            <a:fld id="{D1BE4249-C0D0-4B06-8692-E8BB871AF643}" type="datetimeFigureOut">
              <a:rPr lang="en-US" smtClean="0"/>
              <a:t>2/3/2021</a:t>
            </a:fld>
            <a:endParaRPr lang="en-US" dirty="0"/>
          </a:p>
        </p:txBody>
      </p:sp>
      <p:sp>
        <p:nvSpPr>
          <p:cNvPr id="6" name="Espaço Reservado para Rodapé 5">
            <a:extLst>
              <a:ext uri="{FF2B5EF4-FFF2-40B4-BE49-F238E27FC236}">
                <a16:creationId xmlns:a16="http://schemas.microsoft.com/office/drawing/2014/main" id="{649CC6E1-905A-4865-AEBD-7DB9F49774A0}"/>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07EE41B7-3C9B-479A-82F6-4A2233D9BF57}"/>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64175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483B6-4717-498D-856F-4DFD8F134CD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B7F44E9-9FA3-42B9-96E2-33337AEF52B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A62C169-0785-4A25-9897-4181DB12C101}"/>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5FC5671E-AB9B-4B10-9FE7-0809AD2D58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E8FB65F-4FFC-416F-B71D-B604D474BB0C}"/>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1833887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8A394-5A5A-4025-8296-0E88D907B21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7B21A4E-142F-490B-A0BF-4813D1BF0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A59090E-DA42-47C9-BC13-B2B0FB438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1F57C99-75E1-47F5-B4CD-2C7ACC71B2BA}"/>
              </a:ext>
            </a:extLst>
          </p:cNvPr>
          <p:cNvSpPr>
            <a:spLocks noGrp="1"/>
          </p:cNvSpPr>
          <p:nvPr>
            <p:ph type="dt" sz="half" idx="10"/>
          </p:nvPr>
        </p:nvSpPr>
        <p:spPr/>
        <p:txBody>
          <a:bodyPr/>
          <a:lstStyle/>
          <a:p>
            <a:fld id="{042B0DB6-F5C7-45FB-8CF3-31B45F9C2DAC}" type="datetimeFigureOut">
              <a:rPr lang="en-US" smtClean="0"/>
              <a:t>2/3/2021</a:t>
            </a:fld>
            <a:endParaRPr lang="en-US" dirty="0"/>
          </a:p>
        </p:txBody>
      </p:sp>
      <p:sp>
        <p:nvSpPr>
          <p:cNvPr id="6" name="Espaço Reservado para Rodapé 5">
            <a:extLst>
              <a:ext uri="{FF2B5EF4-FFF2-40B4-BE49-F238E27FC236}">
                <a16:creationId xmlns:a16="http://schemas.microsoft.com/office/drawing/2014/main" id="{69D91F64-F43F-4D58-BB8C-1E94B48DDCF7}"/>
              </a:ext>
            </a:extLst>
          </p:cNvPr>
          <p:cNvSpPr>
            <a:spLocks noGrp="1"/>
          </p:cNvSpPr>
          <p:nvPr>
            <p:ph type="ftr" sz="quarter" idx="11"/>
          </p:nvPr>
        </p:nvSpPr>
        <p:spPr/>
        <p:txBody>
          <a:bodyPr/>
          <a:lstStyle/>
          <a:p>
            <a:endParaRPr lang="en-US" dirty="0"/>
          </a:p>
        </p:txBody>
      </p:sp>
      <p:sp>
        <p:nvSpPr>
          <p:cNvPr id="7" name="Espaço Reservado para Número de Slide 6">
            <a:extLst>
              <a:ext uri="{FF2B5EF4-FFF2-40B4-BE49-F238E27FC236}">
                <a16:creationId xmlns:a16="http://schemas.microsoft.com/office/drawing/2014/main" id="{E7B0467A-1C61-4888-A0AA-992AF469B2F8}"/>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72636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A7B81-1D80-4ECA-B18F-377B4E5D6E3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0EFC51F-2A31-4534-854E-60E29363FD5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560789-0184-4510-BF93-B962ABE09B33}"/>
              </a:ext>
            </a:extLst>
          </p:cNvPr>
          <p:cNvSpPr>
            <a:spLocks noGrp="1"/>
          </p:cNvSpPr>
          <p:nvPr>
            <p:ph type="dt" sz="half" idx="10"/>
          </p:nvPr>
        </p:nvSpPr>
        <p:spPr/>
        <p:txBody>
          <a:bodyPr/>
          <a:lstStyle/>
          <a:p>
            <a:fld id="{E9F9C37B-1D36-470B-8223-D6C91242EC14}"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DAF04AED-587C-4B2B-AEF6-8906E06509EC}"/>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A88038C3-C7F7-47C8-8C9C-05F0CD30F38F}"/>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031622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8ECB4A-3DC1-438C-A232-D3027FB0358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BA776ED-022B-46FB-AA54-4C3EE8D30B5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DB18A6-6AA4-4D4F-8326-C89AD758E656}"/>
              </a:ext>
            </a:extLst>
          </p:cNvPr>
          <p:cNvSpPr>
            <a:spLocks noGrp="1"/>
          </p:cNvSpPr>
          <p:nvPr>
            <p:ph type="dt" sz="half" idx="10"/>
          </p:nvPr>
        </p:nvSpPr>
        <p:spPr/>
        <p:txBody>
          <a:bodyPr/>
          <a:lstStyle/>
          <a:p>
            <a:fld id="{67C6F52A-A82B-47A2-A83A-8C4C91F2D59F}"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76456DF4-AF77-4F00-8274-E633B5978567}"/>
              </a:ext>
            </a:extLst>
          </p:cNvPr>
          <p:cNvSpPr>
            <a:spLocks noGrp="1"/>
          </p:cNvSpPr>
          <p:nvPr>
            <p:ph type="ftr" sz="quarter" idx="11"/>
          </p:nvPr>
        </p:nvSpPr>
        <p:spPr/>
        <p:txBody>
          <a:bodyPr/>
          <a:lstStyle/>
          <a:p>
            <a:endParaRPr lang="en-US" dirty="0"/>
          </a:p>
        </p:txBody>
      </p:sp>
      <p:sp>
        <p:nvSpPr>
          <p:cNvPr id="6" name="Espaço Reservado para Número de Slide 5">
            <a:extLst>
              <a:ext uri="{FF2B5EF4-FFF2-40B4-BE49-F238E27FC236}">
                <a16:creationId xmlns:a16="http://schemas.microsoft.com/office/drawing/2014/main" id="{81E19DE9-DDDE-4CA1-BBD3-5DF404527DD4}"/>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39880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571461" y="1000108"/>
            <a:ext cx="10972800" cy="1143000"/>
          </a:xfrm>
          <a:prstGeom prst="rect">
            <a:avLst/>
          </a:prstGeom>
        </p:spPr>
        <p:txBody>
          <a:bodyPr/>
          <a:lstStyle>
            <a:lvl1pPr>
              <a:defRPr>
                <a:solidFill>
                  <a:schemeClr val="accent1">
                    <a:lumMod val="50000"/>
                  </a:schemeClr>
                </a:solidFill>
              </a:defRPr>
            </a:lvl1pPr>
          </a:lstStyle>
          <a:p>
            <a:r>
              <a:rPr lang="pt-BR" dirty="0"/>
              <a:t>Clique para editar o estilo do título mestre</a:t>
            </a:r>
          </a:p>
        </p:txBody>
      </p:sp>
      <p:sp>
        <p:nvSpPr>
          <p:cNvPr id="4" name="Espaço Reservado para Conteúdo 2"/>
          <p:cNvSpPr>
            <a:spLocks noGrp="1"/>
          </p:cNvSpPr>
          <p:nvPr>
            <p:ph idx="1"/>
          </p:nvPr>
        </p:nvSpPr>
        <p:spPr>
          <a:xfrm>
            <a:off x="571461" y="2071681"/>
            <a:ext cx="10972800" cy="4525963"/>
          </a:xfrm>
          <a:prstGeom prst="rect">
            <a:avLst/>
          </a:prstGeom>
        </p:spPr>
        <p:txBody>
          <a:bodyPr/>
          <a:lstStyle>
            <a:lvl1pPr>
              <a:defRPr>
                <a:solidFill>
                  <a:schemeClr val="accent1">
                    <a:lumMod val="50000"/>
                  </a:schemeClr>
                </a:solidFill>
              </a:defRPr>
            </a:lvl1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398673308"/>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22819-2508-4760-98AE-CD104BFAEA8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626313C-5675-495A-8800-09CFDFEF4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081CACE-CC95-49FD-AA5C-2DDE354F7A99}"/>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18D1331E-9516-4019-B7F8-70B1376401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9B60050-B36C-4E6C-91AF-71C048B19531}"/>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057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F74B7-DA94-41BE-9774-33A7BFDC0BF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15D09FB-9EC2-49FE-919D-4DD2E831C2E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951A5DA-792B-40C0-AA32-D382087F175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8B84B25-8609-4DF7-BF97-54C507332FAC}"/>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6" name="Espaço Reservado para Rodapé 5">
            <a:extLst>
              <a:ext uri="{FF2B5EF4-FFF2-40B4-BE49-F238E27FC236}">
                <a16:creationId xmlns:a16="http://schemas.microsoft.com/office/drawing/2014/main" id="{2B95923D-E417-461E-BF44-AEE6F610E11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FBDC875-6CAD-4F0A-916F-C9711C3056C1}"/>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57102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F8C5D-164F-4904-824F-E4E76C385AC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A3C9E85-1D1A-4710-8135-ED8F703F0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CE07508-D28E-459D-8227-AFE52119AA0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8A188E0-F266-4A5F-A089-81004BBA9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B61164C-C5F8-4BA4-BD7D-902009BBC0C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34542FB-9994-489B-A3E9-12EF180CFDBA}"/>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8" name="Espaço Reservado para Rodapé 7">
            <a:extLst>
              <a:ext uri="{FF2B5EF4-FFF2-40B4-BE49-F238E27FC236}">
                <a16:creationId xmlns:a16="http://schemas.microsoft.com/office/drawing/2014/main" id="{309D10DC-4ED5-489B-842F-BD33DD5BE47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CEC4173-89B2-4B6B-9856-DEC2B5D21351}"/>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81035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D44DA-CADB-448A-94ED-9A633051D25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FEEA650-3169-48C7-B16E-555F21D46F35}"/>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4" name="Espaço Reservado para Rodapé 3">
            <a:extLst>
              <a:ext uri="{FF2B5EF4-FFF2-40B4-BE49-F238E27FC236}">
                <a16:creationId xmlns:a16="http://schemas.microsoft.com/office/drawing/2014/main" id="{9A395E9B-FB73-457B-A551-6788D99DA02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77F2ECC-FD72-44BB-BF72-277A9240961B}"/>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77113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EA50A31-41F8-4F73-8FB1-F9D59410A029}"/>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3" name="Espaço Reservado para Rodapé 2">
            <a:extLst>
              <a:ext uri="{FF2B5EF4-FFF2-40B4-BE49-F238E27FC236}">
                <a16:creationId xmlns:a16="http://schemas.microsoft.com/office/drawing/2014/main" id="{901D6C5E-80F9-4BB0-AA2A-2BC19D58736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6FAAA90-F7D2-43F3-A746-DFA2523A06A0}"/>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69781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4CF91-A2E4-4504-87AC-3247103AAE1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AE62641-6C3A-4E5B-8AA6-AAADDDE0D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E148887-9106-4F36-9002-F418BE3C3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2AD2D49-8F3F-43C8-B131-B278156D5E77}"/>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6" name="Espaço Reservado para Rodapé 5">
            <a:extLst>
              <a:ext uri="{FF2B5EF4-FFF2-40B4-BE49-F238E27FC236}">
                <a16:creationId xmlns:a16="http://schemas.microsoft.com/office/drawing/2014/main" id="{280CF773-A14D-41A5-9A37-BE51B73B9AF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070C2E4-2336-4B85-8B1D-C2DD99903035}"/>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251608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A38E6-8F60-40D5-87AB-F7BEB0752C8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B5E98EC-A642-4CF9-8019-4440888F8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D87B622-9E98-4854-A1C3-D61FEBA5A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4239AD4-3542-4DE9-A1F2-460EF4B1DDC0}"/>
              </a:ext>
            </a:extLst>
          </p:cNvPr>
          <p:cNvSpPr>
            <a:spLocks noGrp="1"/>
          </p:cNvSpPr>
          <p:nvPr>
            <p:ph type="dt" sz="half" idx="10"/>
          </p:nvPr>
        </p:nvSpPr>
        <p:spPr/>
        <p:txBody>
          <a:bodyPr/>
          <a:lstStyle/>
          <a:p>
            <a:fld id="{923A15BA-1DF8-40F2-B44E-F6EBA778DF78}" type="datetimeFigureOut">
              <a:rPr lang="pt-BR" smtClean="0"/>
              <a:t>03/02/2021</a:t>
            </a:fld>
            <a:endParaRPr lang="pt-BR"/>
          </a:p>
        </p:txBody>
      </p:sp>
      <p:sp>
        <p:nvSpPr>
          <p:cNvPr id="6" name="Espaço Reservado para Rodapé 5">
            <a:extLst>
              <a:ext uri="{FF2B5EF4-FFF2-40B4-BE49-F238E27FC236}">
                <a16:creationId xmlns:a16="http://schemas.microsoft.com/office/drawing/2014/main" id="{F812DBF9-BA42-4DFA-B484-0423ED84AF6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6B052E-7C44-49FC-95ED-FB756A253B9D}"/>
              </a:ext>
            </a:extLst>
          </p:cNvPr>
          <p:cNvSpPr>
            <a:spLocks noGrp="1"/>
          </p:cNvSpPr>
          <p:nvPr>
            <p:ph type="sldNum" sz="quarter" idx="12"/>
          </p:nvPr>
        </p:nvSpPr>
        <p:spPr/>
        <p:txBody>
          <a:bodyPr/>
          <a:lstStyle/>
          <a:p>
            <a:fld id="{1EBD232E-4206-4F62-9393-0CFC01429395}" type="slidenum">
              <a:rPr lang="pt-BR" smtClean="0"/>
              <a:t>‹nº›</a:t>
            </a:fld>
            <a:endParaRPr lang="pt-BR"/>
          </a:p>
        </p:txBody>
      </p:sp>
    </p:spTree>
    <p:extLst>
      <p:ext uri="{BB962C8B-B14F-4D97-AF65-F5344CB8AC3E}">
        <p14:creationId xmlns:p14="http://schemas.microsoft.com/office/powerpoint/2010/main" val="106236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8A3742D-5016-4DA4-A4AF-A3279657B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CC903D5-7644-47AB-B310-C8256BBE0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762DF69-BC07-4425-8C6F-F8BF85877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A15BA-1DF8-40F2-B44E-F6EBA778DF78}" type="datetimeFigureOut">
              <a:rPr lang="pt-BR" smtClean="0"/>
              <a:t>03/02/2021</a:t>
            </a:fld>
            <a:endParaRPr lang="pt-BR"/>
          </a:p>
        </p:txBody>
      </p:sp>
      <p:sp>
        <p:nvSpPr>
          <p:cNvPr id="5" name="Espaço Reservado para Rodapé 4">
            <a:extLst>
              <a:ext uri="{FF2B5EF4-FFF2-40B4-BE49-F238E27FC236}">
                <a16:creationId xmlns:a16="http://schemas.microsoft.com/office/drawing/2014/main" id="{11BF3E6D-23FA-454D-BB26-7A365A846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7146ED4-912D-4D3F-B647-8A2D1C454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D232E-4206-4F62-9393-0CFC01429395}" type="slidenum">
              <a:rPr lang="pt-BR" smtClean="0"/>
              <a:t>‹nº›</a:t>
            </a:fld>
            <a:endParaRPr lang="pt-BR"/>
          </a:p>
        </p:txBody>
      </p:sp>
    </p:spTree>
    <p:extLst>
      <p:ext uri="{BB962C8B-B14F-4D97-AF65-F5344CB8AC3E}">
        <p14:creationId xmlns:p14="http://schemas.microsoft.com/office/powerpoint/2010/main" val="83863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CAD2219-AE8E-4047-9B6D-7780F8790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AF75F73-DCDB-4400-8F81-268D2A2A5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28EA29-C2FD-482A-92F8-756E39D33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EA64-D806-43AC-9DF2-F8C432F32B4C}" type="datetimeFigureOut">
              <a:rPr lang="en-US" smtClean="0"/>
              <a:t>2/3/2021</a:t>
            </a:fld>
            <a:endParaRPr lang="en-US" dirty="0"/>
          </a:p>
        </p:txBody>
      </p:sp>
      <p:sp>
        <p:nvSpPr>
          <p:cNvPr id="5" name="Espaço Reservado para Rodapé 4">
            <a:extLst>
              <a:ext uri="{FF2B5EF4-FFF2-40B4-BE49-F238E27FC236}">
                <a16:creationId xmlns:a16="http://schemas.microsoft.com/office/drawing/2014/main" id="{D6520D48-A939-4962-BDC5-5C4519FB8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ço Reservado para Número de Slide 5">
            <a:extLst>
              <a:ext uri="{FF2B5EF4-FFF2-40B4-BE49-F238E27FC236}">
                <a16:creationId xmlns:a16="http://schemas.microsoft.com/office/drawing/2014/main" id="{E1D259A3-C193-409A-B028-0A3E8BE1F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873530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sisvisa.pi.gov.br/" TargetMode="External"/><Relationship Id="rId7" Type="http://schemas.openxmlformats.org/officeDocument/2006/relationships/image" Target="../media/image25.jpeg"/><Relationship Id="rId2" Type="http://schemas.openxmlformats.org/officeDocument/2006/relationships/hyperlink" Target="http://www.saude.pi.gov.br/divisa" TargetMode="Externa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mailto:visapiaui@yahoo.com.b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F11AC6B6-594E-41D2-AF2D-94B5F7897573}"/>
              </a:ext>
            </a:extLst>
          </p:cNvPr>
          <p:cNvSpPr>
            <a:spLocks noGrp="1"/>
          </p:cNvSpPr>
          <p:nvPr>
            <p:ph sz="quarter" idx="1"/>
          </p:nvPr>
        </p:nvSpPr>
        <p:spPr>
          <a:xfrm>
            <a:off x="391886" y="1817712"/>
            <a:ext cx="11190513" cy="4495800"/>
          </a:xfrm>
        </p:spPr>
        <p:txBody>
          <a:bodyPr>
            <a:normAutofit/>
          </a:bodyPr>
          <a:lstStyle/>
          <a:p>
            <a:pPr marL="320040" indent="-320040" algn="ctr">
              <a:buNone/>
              <a:defRPr/>
            </a:pPr>
            <a:endParaRPr lang="pt-BR" b="1" dirty="0">
              <a:latin typeface="Arial" pitchFamily="34" charset="0"/>
              <a:cs typeface="Arial" pitchFamily="34" charset="0"/>
            </a:endParaRPr>
          </a:p>
          <a:p>
            <a:pPr marL="320040" indent="-320040" algn="ctr">
              <a:buNone/>
              <a:defRPr/>
            </a:pPr>
            <a:endParaRPr lang="pt-BR" b="1" dirty="0">
              <a:latin typeface="Arial" pitchFamily="34" charset="0"/>
              <a:cs typeface="Arial" pitchFamily="34" charset="0"/>
            </a:endParaRPr>
          </a:p>
          <a:p>
            <a:pPr marL="320040" indent="-320040" algn="ctr">
              <a:buNone/>
              <a:defRPr/>
            </a:pPr>
            <a:endParaRPr lang="pt-BR" sz="3200" b="1" dirty="0">
              <a:solidFill>
                <a:prstClr val="black"/>
              </a:solidFill>
              <a:latin typeface="Arial" pitchFamily="34" charset="0"/>
              <a:cs typeface="Arial" pitchFamily="34" charset="0"/>
            </a:endParaRPr>
          </a:p>
          <a:p>
            <a:pPr marL="0" indent="0" algn="ctr">
              <a:buNone/>
              <a:defRPr/>
            </a:pPr>
            <a:r>
              <a:rPr lang="pt-BR" sz="3200" b="1" dirty="0">
                <a:solidFill>
                  <a:schemeClr val="accent2">
                    <a:lumMod val="75000"/>
                  </a:schemeClr>
                </a:solidFill>
                <a:latin typeface="Arial" pitchFamily="34" charset="0"/>
                <a:cs typeface="Arial" pitchFamily="34" charset="0"/>
              </a:rPr>
              <a:t> </a:t>
            </a:r>
            <a:r>
              <a:rPr lang="pt-BR" sz="4000" b="1" dirty="0">
                <a:solidFill>
                  <a:schemeClr val="accent2">
                    <a:lumMod val="75000"/>
                  </a:schemeClr>
                </a:solidFill>
                <a:latin typeface="Times New Roman" panose="02020603050405020304" pitchFamily="18" charset="0"/>
                <a:cs typeface="Times New Roman" panose="02020603050405020304" pitchFamily="18" charset="0"/>
              </a:rPr>
              <a:t>CURSO BÁSICO DE INSPEÇÃO SANITÁRIA</a:t>
            </a:r>
          </a:p>
          <a:p>
            <a:pPr marL="0" indent="0" algn="ctr">
              <a:buNone/>
              <a:defRPr/>
            </a:pPr>
            <a:r>
              <a:rPr lang="pt-BR" sz="4000" b="1" dirty="0">
                <a:solidFill>
                  <a:schemeClr val="accent2">
                    <a:lumMod val="75000"/>
                  </a:schemeClr>
                </a:solidFill>
                <a:latin typeface="Times New Roman" panose="02020603050405020304" pitchFamily="18" charset="0"/>
                <a:cs typeface="Times New Roman" panose="02020603050405020304" pitchFamily="18" charset="0"/>
              </a:rPr>
              <a:t> EM SERVIÇOS E PRODUTOS </a:t>
            </a:r>
          </a:p>
          <a:p>
            <a:pPr marL="0" indent="0" algn="ctr">
              <a:buNone/>
              <a:defRPr/>
            </a:pPr>
            <a:endParaRPr lang="pt-BR" sz="3200" b="1" dirty="0">
              <a:solidFill>
                <a:schemeClr val="accent2">
                  <a:lumMod val="75000"/>
                </a:schemeClr>
              </a:solidFill>
              <a:latin typeface="Arial" pitchFamily="34" charset="0"/>
              <a:cs typeface="Arial" pitchFamily="34" charset="0"/>
            </a:endParaRPr>
          </a:p>
          <a:p>
            <a:pPr marL="0" indent="0" algn="ctr">
              <a:buNone/>
              <a:defRPr/>
            </a:pPr>
            <a:r>
              <a:rPr lang="pt-BR" sz="3200" b="1" dirty="0">
                <a:solidFill>
                  <a:schemeClr val="accent2">
                    <a:lumMod val="75000"/>
                  </a:schemeClr>
                </a:solidFill>
                <a:latin typeface="Times New Roman" panose="02020603050405020304" pitchFamily="18" charset="0"/>
                <a:cs typeface="Times New Roman" panose="02020603050405020304" pitchFamily="18" charset="0"/>
              </a:rPr>
              <a:t>2021</a:t>
            </a:r>
            <a:endParaRPr lang="pt-BR" sz="3200" dirty="0">
              <a:solidFill>
                <a:schemeClr val="accent2">
                  <a:lumMod val="75000"/>
                </a:schemeClr>
              </a:solidFill>
              <a:latin typeface="Times New Roman" panose="02020603050405020304" pitchFamily="18" charset="0"/>
              <a:cs typeface="Times New Roman" panose="02020603050405020304" pitchFamily="18" charset="0"/>
            </a:endParaRPr>
          </a:p>
          <a:p>
            <a:pPr marL="320040" indent="-320040" algn="r">
              <a:buNone/>
              <a:defRPr/>
            </a:pPr>
            <a:endParaRPr lang="pt-BR" sz="1800" b="1" dirty="0">
              <a:solidFill>
                <a:prstClr val="black"/>
              </a:solidFill>
              <a:latin typeface="Arial" pitchFamily="34" charset="0"/>
              <a:cs typeface="Arial" pitchFamily="34" charset="0"/>
            </a:endParaRPr>
          </a:p>
          <a:p>
            <a:pPr marL="320040" indent="-320040" algn="r">
              <a:buNone/>
              <a:defRPr/>
            </a:pPr>
            <a:endParaRPr lang="pt-BR" sz="1800" b="1" dirty="0">
              <a:latin typeface="Arial" pitchFamily="34" charset="0"/>
              <a:cs typeface="Arial" pitchFamily="34" charset="0"/>
            </a:endParaRPr>
          </a:p>
        </p:txBody>
      </p:sp>
      <p:pic>
        <p:nvPicPr>
          <p:cNvPr id="51207" name="Imagem 10">
            <a:extLst>
              <a:ext uri="{FF2B5EF4-FFF2-40B4-BE49-F238E27FC236}">
                <a16:creationId xmlns:a16="http://schemas.microsoft.com/office/drawing/2014/main" id="{2C7B1567-288B-4E1A-8C80-C261DEDA24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4701" y="207527"/>
            <a:ext cx="109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Imagem 1">
            <a:extLst>
              <a:ext uri="{FF2B5EF4-FFF2-40B4-BE49-F238E27FC236}">
                <a16:creationId xmlns:a16="http://schemas.microsoft.com/office/drawing/2014/main" id="{517D2FF3-5BD6-4F59-8985-A028069B6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264" y="165708"/>
            <a:ext cx="10958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a:extLst>
              <a:ext uri="{FF2B5EF4-FFF2-40B4-BE49-F238E27FC236}">
                <a16:creationId xmlns:a16="http://schemas.microsoft.com/office/drawing/2014/main" id="{5C78108A-1C97-45E0-8933-2D431CCB837D}"/>
              </a:ext>
            </a:extLst>
          </p:cNvPr>
          <p:cNvSpPr txBox="1"/>
          <p:nvPr/>
        </p:nvSpPr>
        <p:spPr>
          <a:xfrm>
            <a:off x="2287322" y="1726353"/>
            <a:ext cx="7830380" cy="1200329"/>
          </a:xfrm>
          <a:prstGeom prst="rect">
            <a:avLst/>
          </a:prstGeom>
          <a:noFill/>
        </p:spPr>
        <p:txBody>
          <a:bodyPr wrap="square">
            <a:spAutoFit/>
          </a:bodyPr>
          <a:lstStyle/>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Governo do Estado do Piauí </a:t>
            </a: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Secretaria de Estado da Saúde do Piauí – SESAPI</a:t>
            </a: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Arial" panose="020B0604020202020204" pitchFamily="34" charset="0"/>
                <a:cs typeface="Times New Roman" panose="02020603050405020304" pitchFamily="18" charset="0"/>
              </a:rPr>
              <a:t>Superintendência de Atenção Primária à Saúde e Municípios – SUPAT</a:t>
            </a:r>
            <a:endPar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20040" marR="0" lvl="0" indent="-32004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Diretoria de Vigilância Sanitária do Estado do Piauí - DIVISA</a:t>
            </a:r>
            <a:endParaRPr kumimoji="0" lang="pt-BR"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Imagem 10" descr="Logotipo, nome da empresa&#10;&#10;Descrição gerada automaticamente">
            <a:extLst>
              <a:ext uri="{FF2B5EF4-FFF2-40B4-BE49-F238E27FC236}">
                <a16:creationId xmlns:a16="http://schemas.microsoft.com/office/drawing/2014/main" id="{ED000B44-20DD-4492-8DA7-81D31A16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355" y="148041"/>
            <a:ext cx="1814316" cy="1107653"/>
          </a:xfrm>
          <a:prstGeom prst="rect">
            <a:avLst/>
          </a:prstGeom>
        </p:spPr>
      </p:pic>
      <p:pic>
        <p:nvPicPr>
          <p:cNvPr id="12" name="Picture 2" descr="Logo saude horizontal">
            <a:extLst>
              <a:ext uri="{FF2B5EF4-FFF2-40B4-BE49-F238E27FC236}">
                <a16:creationId xmlns:a16="http://schemas.microsoft.com/office/drawing/2014/main" id="{07F37001-05C4-4C11-9BD6-C4E3B2EF25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18545" y="333458"/>
            <a:ext cx="2591272" cy="7739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7CE9CED-A0FF-4947-B9E2-79A9F581A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673" y="194141"/>
            <a:ext cx="2051172" cy="12684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ogo sus">
            <a:extLst>
              <a:ext uri="{FF2B5EF4-FFF2-40B4-BE49-F238E27FC236}">
                <a16:creationId xmlns:a16="http://schemas.microsoft.com/office/drawing/2014/main" id="{9E53A4D8-6564-4F1B-A0EA-A2C946BBDC5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1886" y="373006"/>
            <a:ext cx="1405135" cy="734391"/>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descr="Lupa com preenchimento sólido">
            <a:extLst>
              <a:ext uri="{FF2B5EF4-FFF2-40B4-BE49-F238E27FC236}">
                <a16:creationId xmlns:a16="http://schemas.microsoft.com/office/drawing/2014/main" id="{9371D92E-90FE-4CE5-9FB0-7BA58514C2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48575" y="4684359"/>
            <a:ext cx="2307874" cy="22721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739128" y="638089"/>
            <a:ext cx="4818888" cy="1476801"/>
          </a:xfrm>
        </p:spPr>
        <p:txBody>
          <a:bodyPr anchor="b">
            <a:normAutofit/>
          </a:bodyPr>
          <a:lstStyle/>
          <a:p>
            <a:r>
              <a:rPr lang="pt-BR" sz="4000" b="1" dirty="0">
                <a:latin typeface="Arial" pitchFamily="34" charset="0"/>
                <a:cs typeface="Arial" pitchFamily="34" charset="0"/>
              </a:rPr>
              <a:t>RDC Nº 49/2013</a:t>
            </a:r>
            <a:endParaRPr lang="pt-BR" sz="4000" b="1" dirty="0"/>
          </a:p>
        </p:txBody>
      </p:sp>
      <p:pic>
        <p:nvPicPr>
          <p:cNvPr id="2050" name="Picture 2" descr="Resultado de imagem para imagens pessoas pagando taxas caix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471203"/>
            <a:ext cx="5458968" cy="3915594"/>
          </a:xfrm>
          <a:prstGeom prst="rect">
            <a:avLst/>
          </a:prstGeom>
          <a:noFill/>
          <a:extLst>
            <a:ext uri="{909E8E84-426E-40DD-AFC4-6F175D3DCCD1}">
              <a14:hiddenFill xmlns:a14="http://schemas.microsoft.com/office/drawing/2010/main">
                <a:solidFill>
                  <a:srgbClr val="FFFFFF"/>
                </a:solidFill>
              </a14:hiddenFill>
            </a:ext>
          </a:extLst>
        </p:spPr>
      </p:pic>
      <p:sp>
        <p:nvSpPr>
          <p:cNvPr id="7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6739128" y="2664886"/>
            <a:ext cx="4818888" cy="3550789"/>
          </a:xfrm>
        </p:spPr>
        <p:txBody>
          <a:bodyPr anchor="t">
            <a:normAutofit/>
          </a:bodyPr>
          <a:lstStyle/>
          <a:p>
            <a:pPr marL="0" indent="0">
              <a:buNone/>
            </a:pPr>
            <a:r>
              <a:rPr lang="pt-BR" b="1" dirty="0">
                <a:latin typeface="Times New Roman" panose="02020603050405020304" pitchFamily="18" charset="0"/>
                <a:cs typeface="Times New Roman" panose="02020603050405020304" pitchFamily="18" charset="0"/>
              </a:rPr>
              <a:t>ARTIGO 21 </a:t>
            </a:r>
          </a:p>
          <a:p>
            <a:pPr algn="just">
              <a:buFont typeface="Wingdings" panose="05000000000000000000" pitchFamily="2" charset="2"/>
              <a:buChar char="ü"/>
            </a:pPr>
            <a:r>
              <a:rPr lang="pt-BR" sz="2400" dirty="0">
                <a:latin typeface="Times New Roman" panose="02020603050405020304" pitchFamily="18" charset="0"/>
                <a:cs typeface="Times New Roman" panose="02020603050405020304" pitchFamily="18" charset="0"/>
              </a:rPr>
              <a:t>Os empreendimentos objeto desta resolução, bem como seus produtos e serviços, ficam </a:t>
            </a:r>
            <a:r>
              <a:rPr lang="pt-BR" sz="2400" b="1" dirty="0">
                <a:solidFill>
                  <a:srgbClr val="FF0000"/>
                </a:solidFill>
                <a:latin typeface="Times New Roman" panose="02020603050405020304" pitchFamily="18" charset="0"/>
                <a:cs typeface="Times New Roman" panose="02020603050405020304" pitchFamily="18" charset="0"/>
              </a:rPr>
              <a:t>isentos do pagamento de taxas de vigilância sanitária</a:t>
            </a:r>
            <a:r>
              <a:rPr lang="pt-BR" sz="2400" dirty="0">
                <a:latin typeface="Times New Roman" panose="02020603050405020304" pitchFamily="18" charset="0"/>
                <a:cs typeface="Times New Roman" panose="02020603050405020304" pitchFamily="18" charset="0"/>
              </a:rPr>
              <a:t>, nos termos da legislação específica.</a:t>
            </a:r>
          </a:p>
        </p:txBody>
      </p:sp>
    </p:spTree>
    <p:extLst>
      <p:ext uri="{BB962C8B-B14F-4D97-AF65-F5344CB8AC3E}">
        <p14:creationId xmlns:p14="http://schemas.microsoft.com/office/powerpoint/2010/main" val="213399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52242" y="1250994"/>
            <a:ext cx="3201366" cy="3387497"/>
          </a:xfrm>
        </p:spPr>
        <p:txBody>
          <a:bodyPr anchor="b">
            <a:normAutofit/>
          </a:bodyPr>
          <a:lstStyle/>
          <a:p>
            <a:pPr algn="r"/>
            <a:r>
              <a:rPr lang="pt-BR" sz="4000" b="1" dirty="0">
                <a:solidFill>
                  <a:srgbClr val="FFFFFF"/>
                </a:solidFill>
                <a:latin typeface="Times New Roman" panose="02020603050405020304" pitchFamily="18" charset="0"/>
                <a:cs typeface="Times New Roman" panose="02020603050405020304" pitchFamily="18" charset="0"/>
              </a:rPr>
              <a:t>Portaria SESAPI Nº 1313 DE 22/06/2015</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1"/>
          </p:nvPr>
        </p:nvSpPr>
        <p:spPr>
          <a:xfrm>
            <a:off x="4490114" y="809609"/>
            <a:ext cx="7342496" cy="5546047"/>
          </a:xfrm>
        </p:spPr>
        <p:txBody>
          <a:bodyPr anchor="ctr">
            <a:noAutofit/>
          </a:bodyPr>
          <a:lstStyle/>
          <a:p>
            <a:pPr marL="0" indent="723900" algn="just">
              <a:buNone/>
            </a:pPr>
            <a:r>
              <a:rPr lang="pt-BR" sz="2000" dirty="0">
                <a:latin typeface="Times New Roman" panose="02020603050405020304" pitchFamily="18" charset="0"/>
                <a:cs typeface="Times New Roman" panose="02020603050405020304" pitchFamily="18" charset="0"/>
              </a:rPr>
              <a:t>Dispõe sobre o </a:t>
            </a:r>
            <a:r>
              <a:rPr lang="pt-BR" sz="2000" b="1" dirty="0">
                <a:solidFill>
                  <a:srgbClr val="FF0000"/>
                </a:solidFill>
                <a:latin typeface="Times New Roman" panose="02020603050405020304" pitchFamily="18" charset="0"/>
                <a:cs typeface="Times New Roman" panose="02020603050405020304" pitchFamily="18" charset="0"/>
              </a:rPr>
              <a:t>processo de licenciamento sanitário </a:t>
            </a:r>
            <a:r>
              <a:rPr lang="pt-BR" sz="2000" dirty="0">
                <a:latin typeface="Times New Roman" panose="02020603050405020304" pitchFamily="18" charset="0"/>
                <a:cs typeface="Times New Roman" panose="02020603050405020304" pitchFamily="18" charset="0"/>
              </a:rPr>
              <a:t>do micro empreendedor individual, do empreendimento familiar rural e do empreendimento econômico solidário e dá outras providências.</a:t>
            </a:r>
          </a:p>
          <a:p>
            <a:pPr marL="0" indent="0" algn="just">
              <a:buNone/>
            </a:pPr>
            <a:br>
              <a:rPr lang="pt-BR" sz="2000" dirty="0">
                <a:latin typeface="Times New Roman" panose="02020603050405020304" pitchFamily="18" charset="0"/>
                <a:cs typeface="Times New Roman" panose="02020603050405020304" pitchFamily="18" charset="0"/>
              </a:rPr>
            </a:br>
            <a:r>
              <a:rPr lang="pt-BR" sz="2000" dirty="0">
                <a:latin typeface="Times New Roman" panose="02020603050405020304" pitchFamily="18" charset="0"/>
                <a:cs typeface="Times New Roman" panose="02020603050405020304" pitchFamily="18" charset="0"/>
              </a:rPr>
              <a:t>Art. 2º </a:t>
            </a:r>
          </a:p>
          <a:p>
            <a:pPr algn="just">
              <a:buFont typeface="Wingdings" pitchFamily="2" charset="2"/>
              <a:buChar char="Ø"/>
            </a:pPr>
            <a:r>
              <a:rPr lang="pt-BR" sz="2000" dirty="0">
                <a:latin typeface="Times New Roman" panose="02020603050405020304" pitchFamily="18" charset="0"/>
                <a:cs typeface="Times New Roman" panose="02020603050405020304" pitchFamily="18" charset="0"/>
              </a:rPr>
              <a:t> Para efeito desta Portaria, as atividades exercidas pelo micro empreendedor individual, pelo empreendimento familiar rural e pelo empreendimento econômico solidário, são definidas e classificadas como de </a:t>
            </a:r>
            <a:r>
              <a:rPr lang="pt-BR" sz="2000" b="1" dirty="0">
                <a:solidFill>
                  <a:srgbClr val="00B050"/>
                </a:solidFill>
                <a:latin typeface="Times New Roman" panose="02020603050405020304" pitchFamily="18" charset="0"/>
                <a:cs typeface="Times New Roman" panose="02020603050405020304" pitchFamily="18" charset="0"/>
              </a:rPr>
              <a:t>"baixo risco"</a:t>
            </a:r>
            <a:r>
              <a:rPr lang="pt-BR" sz="2000" b="1" dirty="0">
                <a:latin typeface="Times New Roman" panose="02020603050405020304" pitchFamily="18" charset="0"/>
                <a:cs typeface="Times New Roman" panose="02020603050405020304" pitchFamily="18" charset="0"/>
              </a:rPr>
              <a:t>, </a:t>
            </a:r>
            <a:r>
              <a:rPr lang="pt-BR" sz="2000" b="1" dirty="0">
                <a:solidFill>
                  <a:srgbClr val="0070C0"/>
                </a:solidFill>
                <a:latin typeface="Times New Roman" panose="02020603050405020304" pitchFamily="18" charset="0"/>
                <a:cs typeface="Times New Roman" panose="02020603050405020304" pitchFamily="18" charset="0"/>
              </a:rPr>
              <a:t>"baixo risco com perguntas" </a:t>
            </a:r>
            <a:r>
              <a:rPr lang="pt-BR" sz="2000" dirty="0">
                <a:latin typeface="Times New Roman" panose="02020603050405020304" pitchFamily="18" charset="0"/>
                <a:cs typeface="Times New Roman" panose="02020603050405020304" pitchFamily="18" charset="0"/>
              </a:rPr>
              <a:t>e de </a:t>
            </a:r>
            <a:r>
              <a:rPr lang="pt-BR" sz="2000" b="1" dirty="0">
                <a:latin typeface="Times New Roman" panose="02020603050405020304" pitchFamily="18" charset="0"/>
                <a:cs typeface="Times New Roman" panose="02020603050405020304" pitchFamily="18" charset="0"/>
              </a:rPr>
              <a:t>"alto risco"</a:t>
            </a:r>
            <a:r>
              <a:rPr lang="pt-BR" sz="2000" dirty="0">
                <a:latin typeface="Times New Roman" panose="02020603050405020304" pitchFamily="18" charset="0"/>
                <a:cs typeface="Times New Roman" panose="02020603050405020304" pitchFamily="18" charset="0"/>
              </a:rPr>
              <a:t>, conforme Tabela de Classificação de Risco publicada no site da Secretaria Estadual da Saúde.</a:t>
            </a:r>
          </a:p>
          <a:p>
            <a:pPr marL="0" indent="0" algn="just">
              <a:buNone/>
            </a:pPr>
            <a:endParaRPr lang="pt-BR" sz="8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   Art. 3º</a:t>
            </a:r>
          </a:p>
          <a:p>
            <a:pPr algn="just">
              <a:buFont typeface="Wingdings" pitchFamily="2" charset="2"/>
              <a:buChar char="Ø"/>
            </a:pPr>
            <a:r>
              <a:rPr lang="pt-BR" sz="2000" dirty="0">
                <a:latin typeface="Times New Roman" panose="02020603050405020304" pitchFamily="18" charset="0"/>
                <a:cs typeface="Times New Roman" panose="02020603050405020304" pitchFamily="18" charset="0"/>
              </a:rPr>
              <a:t>Os Estabelecimentos deverão consultar previamente o serviço de </a:t>
            </a:r>
            <a:r>
              <a:rPr lang="pt-BR" sz="2000" b="1" dirty="0">
                <a:latin typeface="Times New Roman" panose="02020603050405020304" pitchFamily="18" charset="0"/>
                <a:cs typeface="Times New Roman" panose="02020603050405020304" pitchFamily="18" charset="0"/>
              </a:rPr>
              <a:t>Vigilância Sanitária Municipal</a:t>
            </a:r>
            <a:r>
              <a:rPr lang="pt-BR" sz="2000" dirty="0">
                <a:latin typeface="Times New Roman" panose="02020603050405020304" pitchFamily="18" charset="0"/>
                <a:cs typeface="Times New Roman" panose="02020603050405020304" pitchFamily="18" charset="0"/>
              </a:rPr>
              <a:t> onde se localizam, para se informarem sobre a esfera de governo responsável pelo licenciamento sanitário para a sua atividade.</a:t>
            </a:r>
          </a:p>
          <a:p>
            <a:pPr marL="0" indent="0" algn="just">
              <a:buNone/>
            </a:pPr>
            <a:br>
              <a:rPr lang="pt-BR" sz="2000" dirty="0">
                <a:latin typeface="Times New Roman" panose="02020603050405020304" pitchFamily="18" charset="0"/>
                <a:cs typeface="Times New Roman" panose="02020603050405020304" pitchFamily="18" charset="0"/>
              </a:rPr>
            </a:br>
            <a:endParaRPr lang="pt-B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4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435442" y="868680"/>
            <a:ext cx="7408036" cy="1380744"/>
          </a:xfrm>
        </p:spPr>
        <p:txBody>
          <a:bodyPr anchor="b">
            <a:normAutofit/>
          </a:bodyPr>
          <a:lstStyle/>
          <a:p>
            <a:pPr algn="ctr"/>
            <a:r>
              <a:rPr lang="pt-BR" sz="2800" b="1" dirty="0">
                <a:latin typeface="Times New Roman" panose="02020603050405020304" pitchFamily="18" charset="0"/>
                <a:cs typeface="Times New Roman" panose="02020603050405020304" pitchFamily="18" charset="0"/>
              </a:rPr>
              <a:t>RELAÇÃO DOS GÊNEROS ALIMENTÍCIOS DA AGRICULTURA FAMILIAR PARA ALIMENTAÇÃO ESCOLAR </a:t>
            </a:r>
          </a:p>
        </p:txBody>
      </p:sp>
      <p:pic>
        <p:nvPicPr>
          <p:cNvPr id="7170" name="Picture 2" descr="Resultado de imagem para imagens verduras hortaliças"/>
          <p:cNvPicPr>
            <a:picLocks noChangeAspect="1" noChangeArrowheads="1"/>
          </p:cNvPicPr>
          <p:nvPr/>
        </p:nvPicPr>
        <p:blipFill rotWithShape="1">
          <a:blip r:embed="rId2">
            <a:extLst>
              <a:ext uri="{28A0092B-C50C-407E-A947-70E740481C1C}">
                <a14:useLocalDpi xmlns:a14="http://schemas.microsoft.com/office/drawing/2010/main" val="0"/>
              </a:ext>
            </a:extLst>
          </a:blip>
          <a:srcRect l="33340" r="20273" b="1"/>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4654296" y="2706624"/>
            <a:ext cx="6894576" cy="3483864"/>
          </a:xfrm>
        </p:spPr>
        <p:txBody>
          <a:bodyPr>
            <a:normAutofit/>
          </a:bodyPr>
          <a:lstStyle/>
          <a:p>
            <a:pPr algn="ctr">
              <a:buNone/>
            </a:pPr>
            <a:r>
              <a:rPr lang="pt-BR" sz="2000" b="1" dirty="0">
                <a:latin typeface="Arial" pitchFamily="34" charset="0"/>
                <a:cs typeface="Arial" pitchFamily="34" charset="0"/>
              </a:rPr>
              <a:t>    </a:t>
            </a:r>
            <a:r>
              <a:rPr lang="pt-BR" b="1" dirty="0">
                <a:latin typeface="Times New Roman" panose="02020603050405020304" pitchFamily="18" charset="0"/>
                <a:cs typeface="Times New Roman" panose="02020603050405020304" pitchFamily="18" charset="0"/>
              </a:rPr>
              <a:t>PRODUTOS  VEGETAIS </a:t>
            </a:r>
          </a:p>
          <a:p>
            <a:pPr algn="ctr">
              <a:buNone/>
            </a:pPr>
            <a:r>
              <a:rPr lang="pt-BR" b="1" dirty="0">
                <a:solidFill>
                  <a:srgbClr val="FF0000"/>
                </a:solidFill>
                <a:latin typeface="Times New Roman" panose="02020603050405020304" pitchFamily="18" charset="0"/>
                <a:cs typeface="Times New Roman" panose="02020603050405020304" pitchFamily="18" charset="0"/>
              </a:rPr>
              <a:t>GRÃOS, FRUTAS E VERDURAS </a:t>
            </a:r>
          </a:p>
          <a:p>
            <a:pPr>
              <a:buNone/>
            </a:pPr>
            <a:endParaRPr lang="pt-BR" sz="2000" b="1" dirty="0">
              <a:solidFill>
                <a:srgbClr val="FF0000"/>
              </a:solidFill>
              <a:latin typeface="Times New Roman" panose="02020603050405020304" pitchFamily="18" charset="0"/>
              <a:cs typeface="Times New Roman" panose="02020603050405020304" pitchFamily="18" charset="0"/>
            </a:endParaRPr>
          </a:p>
          <a:p>
            <a:pPr algn="just">
              <a:buNone/>
            </a:pPr>
            <a:r>
              <a:rPr lang="pt-BR" sz="2000" b="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Abacate, abacaxi, abóbora, abobrinha, acerola, acelga, alface, alho, banana prata, banana </a:t>
            </a:r>
            <a:r>
              <a:rPr lang="pt-BR" sz="2000" dirty="0" err="1">
                <a:latin typeface="Times New Roman" panose="02020603050405020304" pitchFamily="18" charset="0"/>
                <a:cs typeface="Times New Roman" panose="02020603050405020304" pitchFamily="18" charset="0"/>
              </a:rPr>
              <a:t>pacovan</a:t>
            </a:r>
            <a:r>
              <a:rPr lang="pt-BR" sz="2000" dirty="0">
                <a:latin typeface="Times New Roman" panose="02020603050405020304" pitchFamily="18" charset="0"/>
                <a:cs typeface="Times New Roman" panose="02020603050405020304" pitchFamily="18" charset="0"/>
              </a:rPr>
              <a:t>, batata doce, batata inglesa, berinjela, beterraba, caju, cebola branca, cenoura, cheiro verde, couve folha, feijão,  feijão verde, goiaba, laranja, limão,  macaxeira, mamão,  manga, maracujá,  maxixe, melancia, melão, milho verde, pepino, pequi, pimentão verde, pimentinha de cheiro, quiabo, repolho, rúcula, tamarindo e tomate.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191">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Resultado de imagem para imagens doces caseiro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76" r="3165" b="-2"/>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Resultado de imagem para imagens bolo biscoitos cajuina"/>
          <p:cNvPicPr>
            <a:picLocks noChangeAspect="1" noChangeArrowheads="1"/>
          </p:cNvPicPr>
          <p:nvPr/>
        </p:nvPicPr>
        <p:blipFill rotWithShape="1">
          <a:blip r:embed="rId3">
            <a:extLst>
              <a:ext uri="{28A0092B-C50C-407E-A947-70E740481C1C}">
                <a14:useLocalDpi xmlns:a14="http://schemas.microsoft.com/office/drawing/2010/main" val="0"/>
              </a:ext>
            </a:extLst>
          </a:blip>
          <a:srcRect l="4579" r="14236" b="-1"/>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Resultado de imagem para imagens bolo biscoitos panificaçaõ"/>
          <p:cNvPicPr>
            <a:picLocks noChangeAspect="1" noChangeArrowheads="1"/>
          </p:cNvPicPr>
          <p:nvPr/>
        </p:nvPicPr>
        <p:blipFill rotWithShape="1">
          <a:blip r:embed="rId4">
            <a:extLst>
              <a:ext uri="{28A0092B-C50C-407E-A947-70E740481C1C}">
                <a14:useLocalDpi xmlns:a14="http://schemas.microsoft.com/office/drawing/2010/main" val="0"/>
              </a:ext>
            </a:extLst>
          </a:blip>
          <a:srcRect l="13696" r="14035"/>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4" name="Freeform: Shape 19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5" name="Freeform: Shape 193">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283536" y="681036"/>
            <a:ext cx="5365891" cy="1325563"/>
          </a:xfrm>
        </p:spPr>
        <p:txBody>
          <a:bodyPr>
            <a:noAutofit/>
          </a:bodyPr>
          <a:lstStyle/>
          <a:p>
            <a:pPr algn="ctr"/>
            <a:r>
              <a:rPr lang="pt-BR" sz="2400" b="1" dirty="0">
                <a:latin typeface="Times New Roman" panose="02020603050405020304" pitchFamily="18" charset="0"/>
                <a:cs typeface="Times New Roman" panose="02020603050405020304" pitchFamily="18" charset="0"/>
              </a:rPr>
              <a:t>RELAÇÃO DOS GÊNEROS ALIMENTÍCIOS DA AGRICULTURA FAMILIAR PARA ALIMENTAÇÃO ESCOLAR </a:t>
            </a:r>
          </a:p>
        </p:txBody>
      </p:sp>
      <p:sp>
        <p:nvSpPr>
          <p:cNvPr id="6156" name="Rectangle 19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p:cNvSpPr>
            <a:spLocks noGrp="1"/>
          </p:cNvSpPr>
          <p:nvPr>
            <p:ph idx="1"/>
          </p:nvPr>
        </p:nvSpPr>
        <p:spPr>
          <a:xfrm>
            <a:off x="438911" y="2587830"/>
            <a:ext cx="4922338" cy="3485424"/>
          </a:xfrm>
        </p:spPr>
        <p:txBody>
          <a:bodyPr>
            <a:noAutofit/>
          </a:bodyPr>
          <a:lstStyle/>
          <a:p>
            <a:pPr algn="ctr">
              <a:lnSpc>
                <a:spcPct val="100000"/>
              </a:lnSpc>
              <a:spcBef>
                <a:spcPts val="0"/>
              </a:spcBef>
              <a:buNone/>
            </a:pPr>
            <a:r>
              <a:rPr lang="pt-BR" sz="2400" b="1" dirty="0">
                <a:solidFill>
                  <a:srgbClr val="FF0000"/>
                </a:solidFill>
                <a:latin typeface="Times New Roman" panose="02020603050405020304" pitchFamily="18" charset="0"/>
                <a:cs typeface="Times New Roman" panose="02020603050405020304" pitchFamily="18" charset="0"/>
              </a:rPr>
              <a:t>PRODUTOS </a:t>
            </a:r>
          </a:p>
          <a:p>
            <a:pPr algn="ctr">
              <a:lnSpc>
                <a:spcPct val="100000"/>
              </a:lnSpc>
              <a:spcBef>
                <a:spcPts val="0"/>
              </a:spcBef>
              <a:buNone/>
            </a:pPr>
            <a:r>
              <a:rPr lang="pt-BR" sz="2400" b="1" dirty="0">
                <a:solidFill>
                  <a:srgbClr val="FF0000"/>
                </a:solidFill>
                <a:latin typeface="Times New Roman" panose="02020603050405020304" pitchFamily="18" charset="0"/>
                <a:cs typeface="Times New Roman" panose="02020603050405020304" pitchFamily="18" charset="0"/>
              </a:rPr>
              <a:t>PROCESSADOS </a:t>
            </a:r>
          </a:p>
          <a:p>
            <a:pPr algn="ctr">
              <a:buNone/>
            </a:pPr>
            <a:r>
              <a:rPr lang="pt-BR" sz="2400" b="1" dirty="0">
                <a:latin typeface="Times New Roman" panose="02020603050405020304" pitchFamily="18" charset="0"/>
                <a:cs typeface="Times New Roman" panose="02020603050405020304" pitchFamily="18" charset="0"/>
              </a:rPr>
              <a:t>     </a:t>
            </a:r>
          </a:p>
          <a:p>
            <a:pPr algn="just">
              <a:buNone/>
            </a:pPr>
            <a:r>
              <a:rPr lang="pt-BR" sz="2400" b="1"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Açúcar, água de coco, arroz, biscoito, sequilhos, bolos, cajuína, compota, doce de fruta, doce de leite, farinha de mandioca, </a:t>
            </a:r>
            <a:r>
              <a:rPr lang="pt-BR" sz="2400" dirty="0" err="1">
                <a:latin typeface="Times New Roman" panose="02020603050405020304" pitchFamily="18" charset="0"/>
                <a:cs typeface="Times New Roman" panose="02020603050405020304" pitchFamily="18" charset="0"/>
              </a:rPr>
              <a:t>geléia</a:t>
            </a:r>
            <a:r>
              <a:rPr lang="pt-BR" sz="2400" dirty="0">
                <a:latin typeface="Times New Roman" panose="02020603050405020304" pitchFamily="18" charset="0"/>
                <a:cs typeface="Times New Roman" panose="02020603050405020304" pitchFamily="18" charset="0"/>
              </a:rPr>
              <a:t> de frutas, pão, peta, polpa de fruta e rapadura.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636008" y="361817"/>
            <a:ext cx="7555992" cy="1676603"/>
          </a:xfrm>
        </p:spPr>
        <p:txBody>
          <a:bodyPr>
            <a:normAutofit/>
          </a:bodyPr>
          <a:lstStyle/>
          <a:p>
            <a:pPr algn="ctr"/>
            <a:r>
              <a:rPr lang="pt-BR" sz="2800" b="1" dirty="0">
                <a:latin typeface="Times New Roman" panose="02020603050405020304" pitchFamily="18" charset="0"/>
                <a:cs typeface="Times New Roman" panose="02020603050405020304" pitchFamily="18" charset="0"/>
              </a:rPr>
              <a:t>RELAÇÃO DOS GÊNEROS ALIMENTÍCIOS DA AGRICULTURA FAMILIAR PARA ALIMENTAÇÃO ESCOLAR </a:t>
            </a:r>
          </a:p>
        </p:txBody>
      </p:sp>
      <p:sp>
        <p:nvSpPr>
          <p:cNvPr id="73" name="Rectangle 7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E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sultado de imagem para imagens leite desenh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5883" y="803049"/>
            <a:ext cx="1964241" cy="24707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imagens  queijo desenh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4672" y="3572028"/>
            <a:ext cx="3026663" cy="2217032"/>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4024B98B-1084-42A8-A4B8-B269EDB5D034}"/>
              </a:ext>
            </a:extLst>
          </p:cNvPr>
          <p:cNvGraphicFramePr/>
          <p:nvPr>
            <p:extLst>
              <p:ext uri="{D42A27DB-BD31-4B8C-83A1-F6EECF244321}">
                <p14:modId xmlns:p14="http://schemas.microsoft.com/office/powerpoint/2010/main" val="2774458657"/>
              </p:ext>
            </p:extLst>
          </p:nvPr>
        </p:nvGraphicFramePr>
        <p:xfrm>
          <a:off x="5120640" y="2131555"/>
          <a:ext cx="6804074" cy="457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a:extLst>
              <a:ext uri="{FF2B5EF4-FFF2-40B4-BE49-F238E27FC236}">
                <a16:creationId xmlns:a16="http://schemas.microsoft.com/office/drawing/2014/main" id="{0EFB0FEA-BF62-46EF-A422-BAFB6D5FB91C}"/>
              </a:ext>
            </a:extLst>
          </p:cNvPr>
          <p:cNvSpPr>
            <a:spLocks noGrp="1"/>
          </p:cNvSpPr>
          <p:nvPr>
            <p:ph type="title"/>
          </p:nvPr>
        </p:nvSpPr>
        <p:spPr>
          <a:xfrm>
            <a:off x="1366062" y="684733"/>
            <a:ext cx="10066122" cy="781699"/>
          </a:xfrm>
        </p:spPr>
        <p:txBody>
          <a:bodyPr anchor="b">
            <a:normAutofit/>
          </a:bodyPr>
          <a:lstStyle/>
          <a:p>
            <a:pPr algn="ctr"/>
            <a:r>
              <a:rPr lang="pt-BR" altLang="pt-BR" sz="4800" b="1" dirty="0">
                <a:latin typeface="Arial" panose="020B0604020202020204" pitchFamily="34" charset="0"/>
                <a:cs typeface="Arial" panose="020B0604020202020204" pitchFamily="34" charset="0"/>
              </a:rPr>
              <a:t>CANAIS DE COMUNICAÇÃO</a:t>
            </a:r>
          </a:p>
        </p:txBody>
      </p:sp>
      <p:sp>
        <p:nvSpPr>
          <p:cNvPr id="3" name="Espaço Reservado para Conteúdo 2">
            <a:extLst>
              <a:ext uri="{FF2B5EF4-FFF2-40B4-BE49-F238E27FC236}">
                <a16:creationId xmlns:a16="http://schemas.microsoft.com/office/drawing/2014/main" id="{654EA562-B940-403A-BDAE-191C7A9C6315}"/>
              </a:ext>
            </a:extLst>
          </p:cNvPr>
          <p:cNvSpPr>
            <a:spLocks noGrp="1"/>
          </p:cNvSpPr>
          <p:nvPr>
            <p:ph idx="1"/>
          </p:nvPr>
        </p:nvSpPr>
        <p:spPr>
          <a:xfrm>
            <a:off x="5765405" y="2304073"/>
            <a:ext cx="6085969" cy="3591308"/>
          </a:xfrm>
        </p:spPr>
        <p:txBody>
          <a:bodyPr anchor="ctr">
            <a:noAutofit/>
          </a:bodyPr>
          <a:lstStyle/>
          <a:p>
            <a:pPr marL="0" indent="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Endereço: Rua 19 de Novembro, 1865, Bairro: Primavera, Teresina - Piauí</a:t>
            </a: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Fone: (86) 3216-3662 / 3216-3664  </a:t>
            </a: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Homepage: </a:t>
            </a:r>
            <a:r>
              <a:rPr lang="pt-BR" sz="2500" b="1" dirty="0">
                <a:latin typeface="Arial" panose="020B0604020202020204" pitchFamily="34" charset="0"/>
                <a:cs typeface="Arial" panose="020B0604020202020204" pitchFamily="34" charset="0"/>
                <a:hlinkClick r:id="rId2"/>
              </a:rPr>
              <a:t>www.saude.pi.gov.br/divisa</a:t>
            </a:r>
            <a:endParaRPr lang="pt-BR" sz="2500" b="1" dirty="0">
              <a:latin typeface="Arial" panose="020B0604020202020204" pitchFamily="34" charset="0"/>
              <a:cs typeface="Arial" panose="020B0604020202020204" pitchFamily="34" charset="0"/>
            </a:endParaRPr>
          </a:p>
          <a:p>
            <a:pPr marL="320040" indent="-320040" algn="just">
              <a:buClr>
                <a:srgbClr val="6ADEFF"/>
              </a:buClr>
              <a:buNone/>
              <a:defRPr/>
            </a:pPr>
            <a:r>
              <a:rPr lang="pt-BR" sz="2500" dirty="0">
                <a:latin typeface="Arial" panose="020B0604020202020204" pitchFamily="34" charset="0"/>
                <a:cs typeface="Arial" panose="020B0604020202020204" pitchFamily="34" charset="0"/>
              </a:rPr>
              <a:t>SISVISA: </a:t>
            </a:r>
            <a:r>
              <a:rPr lang="pt-BR" sz="2500" b="1" dirty="0">
                <a:latin typeface="Arial" panose="020B0604020202020204" pitchFamily="34" charset="0"/>
                <a:cs typeface="Arial" panose="020B0604020202020204" pitchFamily="34" charset="0"/>
                <a:hlinkClick r:id="rId3"/>
              </a:rPr>
              <a:t>www.sisvisa.pi.gov.br</a:t>
            </a:r>
            <a:r>
              <a:rPr lang="pt-BR" sz="2500" b="1" dirty="0">
                <a:latin typeface="Arial" panose="020B0604020202020204" pitchFamily="34" charset="0"/>
                <a:cs typeface="Arial" panose="020B0604020202020204" pitchFamily="34" charset="0"/>
              </a:rPr>
              <a:t> </a:t>
            </a:r>
          </a:p>
          <a:p>
            <a:pPr marL="320040" indent="-320040" algn="just">
              <a:buClr>
                <a:srgbClr val="6ADEFF"/>
              </a:buClr>
              <a:buNone/>
              <a:defRPr/>
            </a:pPr>
            <a:r>
              <a:rPr lang="pt-BR" sz="2500" dirty="0">
                <a:latin typeface="Arial" panose="020B0604020202020204" pitchFamily="34" charset="0"/>
                <a:cs typeface="Arial" panose="020B0604020202020204" pitchFamily="34" charset="0"/>
              </a:rPr>
              <a:t>E-mail: </a:t>
            </a:r>
            <a:r>
              <a:rPr lang="pt-BR" sz="2500" b="1" dirty="0">
                <a:latin typeface="Arial" panose="020B0604020202020204" pitchFamily="34" charset="0"/>
                <a:cs typeface="Arial" panose="020B0604020202020204" pitchFamily="34" charset="0"/>
                <a:hlinkClick r:id="rId4"/>
              </a:rPr>
              <a:t>visapiaui@yahoo.com.br</a:t>
            </a:r>
            <a:endParaRPr lang="pt-BR" sz="2500" b="1" dirty="0">
              <a:latin typeface="Arial" panose="020B0604020202020204" pitchFamily="34" charset="0"/>
              <a:cs typeface="Arial" panose="020B0604020202020204" pitchFamily="34" charset="0"/>
            </a:endParaRPr>
          </a:p>
          <a:p>
            <a:pPr marL="320040" indent="-320040" algn="just" fontAlgn="auto">
              <a:spcAft>
                <a:spcPts val="0"/>
              </a:spcAft>
              <a:buClr>
                <a:srgbClr val="6ADEFF"/>
              </a:buClr>
              <a:buFont typeface="Wingdings"/>
              <a:buNone/>
              <a:defRPr/>
            </a:pPr>
            <a:r>
              <a:rPr lang="pt-BR" sz="2500" dirty="0">
                <a:latin typeface="Arial" panose="020B0604020202020204" pitchFamily="34" charset="0"/>
                <a:cs typeface="Arial" panose="020B0604020202020204" pitchFamily="34" charset="0"/>
              </a:rPr>
              <a:t>@vigilanciasanitaria_pi</a:t>
            </a:r>
          </a:p>
          <a:p>
            <a:pPr marL="320040" indent="-320040" algn="just" fontAlgn="auto">
              <a:spcAft>
                <a:spcPts val="0"/>
              </a:spcAft>
              <a:buClr>
                <a:srgbClr val="6ADEFF"/>
              </a:buClr>
              <a:buFont typeface="Wingdings"/>
              <a:buNone/>
              <a:defRPr/>
            </a:pPr>
            <a:endParaRPr lang="pt-BR" sz="2000" dirty="0">
              <a:latin typeface="Arial" panose="020B0604020202020204" pitchFamily="34" charset="0"/>
              <a:cs typeface="Arial" panose="020B0604020202020204" pitchFamily="34" charset="0"/>
            </a:endParaRPr>
          </a:p>
          <a:p>
            <a:pPr marL="320040" indent="-320040" algn="just" fontAlgn="auto">
              <a:spcAft>
                <a:spcPts val="0"/>
              </a:spcAft>
              <a:buClr>
                <a:srgbClr val="6ADEFF"/>
              </a:buClr>
              <a:buFont typeface="Wingdings"/>
              <a:buNone/>
              <a:defRPr/>
            </a:pPr>
            <a:endParaRPr lang="pt-BR" sz="2000" dirty="0">
              <a:latin typeface="Arial" panose="020B0604020202020204" pitchFamily="34" charset="0"/>
              <a:cs typeface="Arial" panose="020B0604020202020204" pitchFamily="34" charset="0"/>
            </a:endParaRPr>
          </a:p>
        </p:txBody>
      </p:sp>
      <p:pic>
        <p:nvPicPr>
          <p:cNvPr id="6" name="Imagem 5" descr="Uma imagem contendo texto, desenho&#10;&#10;Descrição gerada automaticamente">
            <a:extLst>
              <a:ext uri="{FF2B5EF4-FFF2-40B4-BE49-F238E27FC236}">
                <a16:creationId xmlns:a16="http://schemas.microsoft.com/office/drawing/2014/main" id="{F10BCA7D-803B-44D6-854A-C335A275B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799" y="2591031"/>
            <a:ext cx="4695840" cy="3804134"/>
          </a:xfrm>
          <a:prstGeom prst="rect">
            <a:avLst/>
          </a:prstGeom>
        </p:spPr>
      </p:pic>
      <p:pic>
        <p:nvPicPr>
          <p:cNvPr id="1026" name="Picture 2" descr="Tudo sobre Instagram - História e Notícias - Canaltech">
            <a:extLst>
              <a:ext uri="{FF2B5EF4-FFF2-40B4-BE49-F238E27FC236}">
                <a16:creationId xmlns:a16="http://schemas.microsoft.com/office/drawing/2014/main" id="{F8A570AF-2CA1-4140-BA60-4DD6BC8C2E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502" y="4896881"/>
            <a:ext cx="347440" cy="347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roba - Símbolos">
            <a:extLst>
              <a:ext uri="{FF2B5EF4-FFF2-40B4-BE49-F238E27FC236}">
                <a16:creationId xmlns:a16="http://schemas.microsoft.com/office/drawing/2014/main" id="{1EDA0AFD-7423-4B18-BD26-AAC6FA4D1A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40" y="4386865"/>
            <a:ext cx="426952" cy="3875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rtal da Saúde - Secretaria de Estado da Saúde do Piauí">
            <a:extLst>
              <a:ext uri="{FF2B5EF4-FFF2-40B4-BE49-F238E27FC236}">
                <a16:creationId xmlns:a16="http://schemas.microsoft.com/office/drawing/2014/main" id="{80F8DAC0-D9E7-414C-820E-F4583DC902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251" y="5647409"/>
            <a:ext cx="4061829" cy="101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86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50449" y="4559523"/>
            <a:ext cx="10901471" cy="1236440"/>
          </a:xfrm>
          <a:noFill/>
        </p:spPr>
        <p:txBody>
          <a:bodyPr vert="horz" lIns="91440" tIns="45720" rIns="91440" bIns="45720" rtlCol="0" anchor="b">
            <a:normAutofit/>
          </a:bodyPr>
          <a:lstStyle/>
          <a:p>
            <a:pPr algn="ctr"/>
            <a:r>
              <a:rPr lang="en-US" sz="6000" b="1" dirty="0">
                <a:solidFill>
                  <a:schemeClr val="bg1"/>
                </a:solidFill>
                <a:latin typeface="Times New Roman" panose="02020603050405020304" pitchFamily="18" charset="0"/>
                <a:cs typeface="Times New Roman" panose="02020603050405020304" pitchFamily="18" charset="0"/>
              </a:rPr>
              <a:t>AGRICULTURA FAMILIAR</a:t>
            </a:r>
            <a:endParaRPr lang="en-US" sz="60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Resultado de imagem para imagens agricultura familiar desenho"/>
          <p:cNvPicPr>
            <a:picLocks noChangeAspect="1" noChangeArrowheads="1"/>
          </p:cNvPicPr>
          <p:nvPr/>
        </p:nvPicPr>
        <p:blipFill rotWithShape="1">
          <a:blip r:embed="rId2">
            <a:extLst>
              <a:ext uri="{28A0092B-C50C-407E-A947-70E740481C1C}">
                <a14:useLocalDpi xmlns:a14="http://schemas.microsoft.com/office/drawing/2010/main" val="0"/>
              </a:ext>
            </a:extLst>
          </a:blip>
          <a:srcRect t="978" b="13690"/>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7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123" name="Retângulo 4"/>
          <p:cNvSpPr>
            <a:spLocks noChangeArrowheads="1"/>
          </p:cNvSpPr>
          <p:nvPr/>
        </p:nvSpPr>
        <p:spPr bwMode="auto">
          <a:xfrm>
            <a:off x="1576630" y="4678176"/>
            <a:ext cx="5093596" cy="177782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Lei n° 11.947, de 16 de </a:t>
            </a:r>
            <a:r>
              <a:rPr lang="en-US" sz="4000" b="1" dirty="0" err="1">
                <a:latin typeface="Times New Roman" panose="02020603050405020304" pitchFamily="18" charset="0"/>
                <a:ea typeface="+mj-ea"/>
                <a:cs typeface="Times New Roman" panose="02020603050405020304" pitchFamily="18" charset="0"/>
              </a:rPr>
              <a:t>junho</a:t>
            </a:r>
            <a:r>
              <a:rPr lang="en-US" sz="4000" b="1" dirty="0">
                <a:latin typeface="Times New Roman" panose="02020603050405020304" pitchFamily="18" charset="0"/>
                <a:ea typeface="+mj-ea"/>
                <a:cs typeface="Times New Roman" panose="02020603050405020304" pitchFamily="18" charset="0"/>
              </a:rPr>
              <a:t> de 2009</a:t>
            </a:r>
          </a:p>
        </p:txBody>
      </p:sp>
      <p:pic>
        <p:nvPicPr>
          <p:cNvPr id="5122" name="Picture 6"/>
          <p:cNvPicPr>
            <a:picLocks noChangeAspect="1" noChangeArrowheads="1"/>
          </p:cNvPicPr>
          <p:nvPr/>
        </p:nvPicPr>
        <p:blipFill rotWithShape="1">
          <a:blip r:embed="rId2"/>
          <a:srcRect l="7817" r="-1" b="-1"/>
          <a:stretch/>
        </p:blipFill>
        <p:spPr bwMode="auto">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p:spPr>
      </p:pic>
      <p:sp>
        <p:nvSpPr>
          <p:cNvPr id="5124" name="Rectangle 3"/>
          <p:cNvSpPr txBox="1">
            <a:spLocks noChangeArrowheads="1"/>
          </p:cNvSpPr>
          <p:nvPr/>
        </p:nvSpPr>
        <p:spPr bwMode="auto">
          <a:xfrm>
            <a:off x="631240" y="896366"/>
            <a:ext cx="10834689" cy="2417089"/>
          </a:xfrm>
          <a:prstGeom prst="rect">
            <a:avLst/>
          </a:prstGeom>
        </p:spPr>
        <p:txBody>
          <a:bodyPr vert="horz" lIns="91440" tIns="45720" rIns="91440" bIns="45720" rtlCol="0" anchor="ctr">
            <a:normAutofit fontScale="92500" lnSpcReduction="20000"/>
          </a:bodyPr>
          <a:lstStyle/>
          <a:p>
            <a:pPr marL="342900" indent="-228600" algn="just">
              <a:lnSpc>
                <a:spcPct val="150000"/>
              </a:lnSpc>
              <a:buClr>
                <a:schemeClr val="tx1"/>
              </a:buClr>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“Do total dos </a:t>
            </a:r>
            <a:r>
              <a:rPr lang="en-US" sz="2400" b="1" dirty="0" err="1">
                <a:solidFill>
                  <a:srgbClr val="FF0000"/>
                </a:solidFill>
                <a:latin typeface="Times New Roman" panose="02020603050405020304" pitchFamily="18" charset="0"/>
                <a:cs typeface="Times New Roman" panose="02020603050405020304" pitchFamily="18" charset="0"/>
              </a:rPr>
              <a:t>recursos</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financeiros</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repassados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pelo</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FNDE</a:t>
            </a:r>
            <a:r>
              <a:rPr lang="en-US" sz="2400" dirty="0">
                <a:solidFill>
                  <a:schemeClr val="bg1"/>
                </a:solidFill>
                <a:latin typeface="Times New Roman" panose="02020603050405020304" pitchFamily="18" charset="0"/>
                <a:cs typeface="Times New Roman" panose="02020603050405020304" pitchFamily="18" charset="0"/>
              </a:rPr>
              <a:t>, no </a:t>
            </a:r>
            <a:r>
              <a:rPr lang="en-US" sz="2400" dirty="0" err="1">
                <a:solidFill>
                  <a:schemeClr val="bg1"/>
                </a:solidFill>
                <a:latin typeface="Times New Roman" panose="02020603050405020304" pitchFamily="18" charset="0"/>
                <a:cs typeface="Times New Roman" panose="02020603050405020304" pitchFamily="18" charset="0"/>
              </a:rPr>
              <a:t>âmbito</a:t>
            </a:r>
            <a:r>
              <a:rPr lang="en-US" sz="2400" dirty="0">
                <a:solidFill>
                  <a:schemeClr val="bg1"/>
                </a:solidFill>
                <a:latin typeface="Times New Roman" panose="02020603050405020304" pitchFamily="18" charset="0"/>
                <a:cs typeface="Times New Roman" panose="02020603050405020304" pitchFamily="18" charset="0"/>
              </a:rPr>
              <a:t> do </a:t>
            </a:r>
            <a:r>
              <a:rPr lang="en-US" sz="2400" b="1" dirty="0">
                <a:solidFill>
                  <a:srgbClr val="0070C0"/>
                </a:solidFill>
                <a:latin typeface="Times New Roman" panose="02020603050405020304" pitchFamily="18" charset="0"/>
                <a:cs typeface="Times New Roman" panose="02020603050405020304" pitchFamily="18" charset="0"/>
              </a:rPr>
              <a:t>PNAE</a:t>
            </a:r>
            <a:r>
              <a:rPr lang="en-US" sz="2400" dirty="0">
                <a:solidFill>
                  <a:schemeClr val="bg1"/>
                </a:solidFill>
                <a:latin typeface="Times New Roman" panose="02020603050405020304" pitchFamily="18" charset="0"/>
                <a:cs typeface="Times New Roman" panose="02020603050405020304" pitchFamily="18" charset="0"/>
              </a:rPr>
              <a:t>, no </a:t>
            </a:r>
            <a:r>
              <a:rPr lang="en-US" sz="2400" dirty="0" err="1">
                <a:solidFill>
                  <a:schemeClr val="bg1"/>
                </a:solidFill>
                <a:latin typeface="Times New Roman" panose="02020603050405020304" pitchFamily="18" charset="0"/>
                <a:cs typeface="Times New Roman" panose="02020603050405020304" pitchFamily="18" charset="0"/>
              </a:rPr>
              <a:t>mínimo</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30%</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deverão</a:t>
            </a:r>
            <a:r>
              <a:rPr lang="en-US" sz="2400" dirty="0">
                <a:solidFill>
                  <a:schemeClr val="bg1"/>
                </a:solidFill>
                <a:latin typeface="Times New Roman" panose="02020603050405020304" pitchFamily="18" charset="0"/>
                <a:cs typeface="Times New Roman" panose="02020603050405020304" pitchFamily="18" charset="0"/>
              </a:rPr>
              <a:t> ser </a:t>
            </a:r>
            <a:r>
              <a:rPr lang="en-US" sz="2400" dirty="0" err="1">
                <a:solidFill>
                  <a:schemeClr val="bg1"/>
                </a:solidFill>
                <a:latin typeface="Times New Roman" panose="02020603050405020304" pitchFamily="18" charset="0"/>
                <a:cs typeface="Times New Roman" panose="02020603050405020304" pitchFamily="18" charset="0"/>
              </a:rPr>
              <a:t>utilizados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na</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aquisição</a:t>
            </a:r>
            <a:r>
              <a:rPr lang="en-US" sz="2400" b="1" dirty="0">
                <a:solidFill>
                  <a:srgbClr val="7030A0"/>
                </a:solidFill>
                <a:latin typeface="Times New Roman" panose="02020603050405020304" pitchFamily="18" charset="0"/>
                <a:cs typeface="Times New Roman" panose="02020603050405020304" pitchFamily="18" charset="0"/>
              </a:rPr>
              <a:t> de </a:t>
            </a:r>
            <a:r>
              <a:rPr lang="en-US" sz="2400" b="1" dirty="0" err="1">
                <a:solidFill>
                  <a:srgbClr val="7030A0"/>
                </a:solidFill>
                <a:latin typeface="Times New Roman" panose="02020603050405020304" pitchFamily="18" charset="0"/>
                <a:cs typeface="Times New Roman" panose="02020603050405020304" pitchFamily="18" charset="0"/>
              </a:rPr>
              <a:t>gêneros</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alimentícios</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diretamente</a:t>
            </a:r>
            <a:r>
              <a:rPr lang="en-US" sz="2400" b="1" dirty="0">
                <a:solidFill>
                  <a:srgbClr val="7030A0"/>
                </a:solidFill>
                <a:latin typeface="Times New Roman" panose="02020603050405020304" pitchFamily="18" charset="0"/>
                <a:cs typeface="Times New Roman" panose="02020603050405020304" pitchFamily="18" charset="0"/>
              </a:rPr>
              <a:t> da </a:t>
            </a:r>
            <a:r>
              <a:rPr lang="en-US" sz="2400" b="1" dirty="0" err="1">
                <a:solidFill>
                  <a:srgbClr val="7030A0"/>
                </a:solidFill>
                <a:latin typeface="Times New Roman" panose="02020603050405020304" pitchFamily="18" charset="0"/>
                <a:cs typeface="Times New Roman" panose="02020603050405020304" pitchFamily="18" charset="0"/>
              </a:rPr>
              <a:t>agricultura</a:t>
            </a:r>
            <a:r>
              <a:rPr lang="en-US" sz="2400" b="1" dirty="0">
                <a:solidFill>
                  <a:srgbClr val="7030A0"/>
                </a:solidFill>
                <a:latin typeface="Times New Roman" panose="02020603050405020304" pitchFamily="18" charset="0"/>
                <a:cs typeface="Times New Roman" panose="02020603050405020304" pitchFamily="18" charset="0"/>
              </a:rPr>
              <a:t> familiar e do </a:t>
            </a:r>
            <a:r>
              <a:rPr lang="en-US" sz="2400" b="1" dirty="0" err="1">
                <a:solidFill>
                  <a:srgbClr val="7030A0"/>
                </a:solidFill>
                <a:latin typeface="Times New Roman" panose="02020603050405020304" pitchFamily="18" charset="0"/>
                <a:cs typeface="Times New Roman" panose="02020603050405020304" pitchFamily="18" charset="0"/>
              </a:rPr>
              <a:t>empreendedor</a:t>
            </a:r>
            <a:r>
              <a:rPr lang="en-US" sz="2400" b="1" dirty="0">
                <a:solidFill>
                  <a:srgbClr val="7030A0"/>
                </a:solidFill>
                <a:latin typeface="Times New Roman" panose="02020603050405020304" pitchFamily="18" charset="0"/>
                <a:cs typeface="Times New Roman" panose="02020603050405020304" pitchFamily="18" charset="0"/>
              </a:rPr>
              <a:t> familiar rural </a:t>
            </a:r>
            <a:r>
              <a:rPr lang="en-US" sz="2400" dirty="0" err="1">
                <a:solidFill>
                  <a:schemeClr val="bg1"/>
                </a:solidFill>
                <a:latin typeface="Times New Roman" panose="02020603050405020304" pitchFamily="18" charset="0"/>
                <a:cs typeface="Times New Roman" panose="02020603050405020304" pitchFamily="18" charset="0"/>
              </a:rPr>
              <a:t>ou</a:t>
            </a:r>
            <a:r>
              <a:rPr lang="en-US" sz="2400" dirty="0">
                <a:solidFill>
                  <a:schemeClr val="bg1"/>
                </a:solidFill>
                <a:latin typeface="Times New Roman" panose="02020603050405020304" pitchFamily="18" charset="0"/>
                <a:cs typeface="Times New Roman" panose="02020603050405020304" pitchFamily="18" charset="0"/>
              </a:rPr>
              <a:t> de </a:t>
            </a:r>
            <a:r>
              <a:rPr lang="en-US" sz="2400" dirty="0" err="1">
                <a:solidFill>
                  <a:schemeClr val="bg1"/>
                </a:solidFill>
                <a:latin typeface="Times New Roman" panose="02020603050405020304" pitchFamily="18" charset="0"/>
                <a:cs typeface="Times New Roman" panose="02020603050405020304" pitchFamily="18" charset="0"/>
              </a:rPr>
              <a:t>suas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organizações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priorizando</a:t>
            </a:r>
            <a:r>
              <a:rPr lang="en-US" sz="2400" dirty="0">
                <a:solidFill>
                  <a:schemeClr val="bg1"/>
                </a:solidFill>
                <a:latin typeface="Times New Roman" panose="02020603050405020304" pitchFamily="18" charset="0"/>
                <a:cs typeface="Times New Roman" panose="02020603050405020304" pitchFamily="18" charset="0"/>
              </a:rPr>
              <a:t>-se </a:t>
            </a:r>
            <a:r>
              <a:rPr lang="en-US" sz="2400" dirty="0" err="1">
                <a:solidFill>
                  <a:schemeClr val="bg1"/>
                </a:solidFill>
                <a:latin typeface="Times New Roman" panose="02020603050405020304" pitchFamily="18" charset="0"/>
                <a:cs typeface="Times New Roman" panose="02020603050405020304" pitchFamily="18" charset="0"/>
              </a:rPr>
              <a:t>os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assentamentos</a:t>
            </a:r>
            <a:r>
              <a:rPr lang="en-US" sz="2400" dirty="0">
                <a:solidFill>
                  <a:schemeClr val="bg1"/>
                </a:solidFill>
                <a:latin typeface="Times New Roman" panose="02020603050405020304" pitchFamily="18" charset="0"/>
                <a:cs typeface="Times New Roman" panose="02020603050405020304" pitchFamily="18" charset="0"/>
              </a:rPr>
              <a:t> da </a:t>
            </a:r>
            <a:r>
              <a:rPr lang="en-US" sz="2400" dirty="0" err="1">
                <a:solidFill>
                  <a:schemeClr val="bg1"/>
                </a:solidFill>
                <a:latin typeface="Times New Roman" panose="02020603050405020304" pitchFamily="18" charset="0"/>
                <a:cs typeface="Times New Roman" panose="02020603050405020304" pitchFamily="18" charset="0"/>
              </a:rPr>
              <a:t>reforma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agrária</a:t>
            </a:r>
            <a:r>
              <a:rPr lang="en-US" sz="2400" dirty="0">
                <a:solidFill>
                  <a:schemeClr val="bg1"/>
                </a:solidFill>
                <a:latin typeface="Times New Roman" panose="02020603050405020304" pitchFamily="18" charset="0"/>
                <a:cs typeface="Times New Roman" panose="02020603050405020304" pitchFamily="18" charset="0"/>
              </a:rPr>
              <a:t>, as </a:t>
            </a:r>
            <a:r>
              <a:rPr lang="en-US" sz="2400" dirty="0" err="1">
                <a:solidFill>
                  <a:schemeClr val="bg1"/>
                </a:solidFill>
                <a:latin typeface="Times New Roman" panose="02020603050405020304" pitchFamily="18" charset="0"/>
                <a:cs typeface="Times New Roman" panose="02020603050405020304" pitchFamily="18" charset="0"/>
              </a:rPr>
              <a:t>comunidades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tradicionais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indígenas</a:t>
            </a:r>
            <a:r>
              <a:rPr lang="en-US" sz="2400" dirty="0">
                <a:solidFill>
                  <a:schemeClr val="bg1"/>
                </a:solidFill>
                <a:latin typeface="Times New Roman" panose="02020603050405020304" pitchFamily="18" charset="0"/>
                <a:cs typeface="Times New Roman" panose="02020603050405020304" pitchFamily="18" charset="0"/>
              </a:rPr>
              <a:t> e </a:t>
            </a:r>
            <a:r>
              <a:rPr lang="en-US" sz="2400" dirty="0" err="1">
                <a:solidFill>
                  <a:schemeClr val="bg1"/>
                </a:solidFill>
                <a:latin typeface="Times New Roman" panose="02020603050405020304" pitchFamily="18" charset="0"/>
                <a:cs typeface="Times New Roman" panose="02020603050405020304" pitchFamily="18" charset="0"/>
              </a:rPr>
              <a:t>comunidades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quilombolas</a:t>
            </a:r>
            <a:r>
              <a:rPr lang="en-US" sz="2400" dirty="0">
                <a:solidFill>
                  <a:schemeClr val="bg1"/>
                </a:solidFill>
                <a:latin typeface="Times New Roman" panose="02020603050405020304" pitchFamily="18" charset="0"/>
                <a:cs typeface="Times New Roman" panose="02020603050405020304" pitchFamily="18" charset="0"/>
              </a:rPr>
              <a:t>.” (ART. 14)</a:t>
            </a:r>
          </a:p>
          <a:p>
            <a:pPr marL="342900" indent="-228600" algn="just">
              <a:lnSpc>
                <a:spcPct val="150000"/>
              </a:lnSpc>
              <a:buClr>
                <a:schemeClr val="tx1"/>
              </a:buClr>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a:p>
            <a:pPr marL="342900" indent="-228600" algn="just">
              <a:lnSpc>
                <a:spcPct val="150000"/>
              </a:lnSpc>
              <a:buClr>
                <a:schemeClr val="tx1"/>
              </a:buClr>
              <a:buFont typeface="Arial" panose="020B0604020202020204" pitchFamily="34" charset="0"/>
              <a:buChar char="•"/>
            </a:pP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8" name="Rectangle 7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Resultado de imagem para imagens agricultura familiar desenho"/>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6559" r="-3" b="19388"/>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Espaço Reservado para Conteúdo 2"/>
          <p:cNvSpPr txBox="1">
            <a:spLocks/>
          </p:cNvSpPr>
          <p:nvPr/>
        </p:nvSpPr>
        <p:spPr>
          <a:xfrm>
            <a:off x="5614876" y="1883458"/>
            <a:ext cx="5715039" cy="4618944"/>
          </a:xfrm>
          <a:prstGeom prst="rect">
            <a:avLst/>
          </a:prstGeom>
        </p:spPr>
        <p:txBody>
          <a:bodyPr vert="horz" lIns="91440" tIns="45720" rIns="91440" bIns="45720" rtlCol="0" anchor="ctr">
            <a:normAutofit/>
          </a:bodyPr>
          <a:lstStyle/>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Mapeamento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produtivo</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Sazonalidade</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Estiagem</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a:solidFill>
                  <a:srgbClr val="000000"/>
                </a:solidFill>
                <a:latin typeface="Times New Roman" panose="02020603050405020304" pitchFamily="18" charset="0"/>
                <a:cs typeface="Times New Roman" panose="02020603050405020304" pitchFamily="18" charset="0"/>
              </a:rPr>
              <a:t>Inspeção </a:t>
            </a:r>
            <a:r>
              <a:rPr lang="en-US" sz="2800" dirty="0" err="1">
                <a:solidFill>
                  <a:srgbClr val="000000"/>
                </a:solidFill>
                <a:latin typeface="Times New Roman" panose="02020603050405020304" pitchFamily="18" charset="0"/>
                <a:cs typeface="Times New Roman" panose="02020603050405020304" pitchFamily="18" charset="0"/>
              </a:rPr>
              <a:t>Sanitária</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Organização</a:t>
            </a:r>
            <a:r>
              <a:rPr lang="en-US" sz="2800" dirty="0">
                <a:solidFill>
                  <a:srgbClr val="000000"/>
                </a:solidFill>
                <a:latin typeface="Times New Roman" panose="02020603050405020304" pitchFamily="18" charset="0"/>
                <a:cs typeface="Times New Roman" panose="02020603050405020304" pitchFamily="18" charset="0"/>
              </a:rPr>
              <a:t> dos </a:t>
            </a:r>
            <a:r>
              <a:rPr lang="en-US" sz="2800" dirty="0" err="1">
                <a:solidFill>
                  <a:srgbClr val="000000"/>
                </a:solidFill>
                <a:latin typeface="Times New Roman" panose="02020603050405020304" pitchFamily="18" charset="0"/>
                <a:cs typeface="Times New Roman" panose="02020603050405020304" pitchFamily="18" charset="0"/>
              </a:rPr>
              <a:t>agricultores</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Publicidade</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Estrutura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física</a:t>
            </a:r>
            <a:r>
              <a:rPr lang="en-US" sz="2800" dirty="0">
                <a:solidFill>
                  <a:srgbClr val="000000"/>
                </a:solidFill>
                <a:latin typeface="Times New Roman" panose="02020603050405020304" pitchFamily="18" charset="0"/>
                <a:cs typeface="Times New Roman" panose="02020603050405020304" pitchFamily="18" charset="0"/>
              </a:rPr>
              <a:t> das </a:t>
            </a:r>
            <a:r>
              <a:rPr lang="en-US" sz="2800" dirty="0" err="1">
                <a:solidFill>
                  <a:srgbClr val="000000"/>
                </a:solidFill>
                <a:latin typeface="Times New Roman" panose="02020603050405020304" pitchFamily="18" charset="0"/>
                <a:cs typeface="Times New Roman" panose="02020603050405020304" pitchFamily="18" charset="0"/>
              </a:rPr>
              <a:t>cozinhas</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r>
              <a:rPr lang="en-US" sz="2800" dirty="0" err="1">
                <a:solidFill>
                  <a:srgbClr val="000000"/>
                </a:solidFill>
                <a:latin typeface="Times New Roman" panose="02020603050405020304" pitchFamily="18" charset="0"/>
                <a:cs typeface="Times New Roman" panose="02020603050405020304" pitchFamily="18" charset="0"/>
              </a:rPr>
              <a:t>Presença</a:t>
            </a:r>
            <a:r>
              <a:rPr lang="en-US" sz="2800" dirty="0">
                <a:solidFill>
                  <a:srgbClr val="000000"/>
                </a:solidFill>
                <a:latin typeface="Times New Roman" panose="02020603050405020304" pitchFamily="18" charset="0"/>
                <a:cs typeface="Times New Roman" panose="02020603050405020304" pitchFamily="18" charset="0"/>
              </a:rPr>
              <a:t> de </a:t>
            </a:r>
            <a:r>
              <a:rPr lang="en-US" sz="2800" dirty="0" err="1">
                <a:solidFill>
                  <a:srgbClr val="000000"/>
                </a:solidFill>
                <a:latin typeface="Times New Roman" panose="02020603050405020304" pitchFamily="18" charset="0"/>
                <a:cs typeface="Times New Roman" panose="02020603050405020304" pitchFamily="18" charset="0"/>
              </a:rPr>
              <a:t>entidades</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articuladoras</a:t>
            </a:r>
            <a:r>
              <a:rPr lang="en-US" sz="2800" dirty="0">
                <a:solidFill>
                  <a:srgbClr val="000000"/>
                </a:solidFill>
                <a:latin typeface="Times New Roman" panose="02020603050405020304" pitchFamily="18" charset="0"/>
                <a:cs typeface="Times New Roman" panose="02020603050405020304" pitchFamily="18" charset="0"/>
              </a:rPr>
              <a:t>.</a:t>
            </a:r>
          </a:p>
          <a:p>
            <a:pPr marL="342900" indent="-228600">
              <a:lnSpc>
                <a:spcPct val="90000"/>
              </a:lnSpc>
              <a:spcBef>
                <a:spcPct val="20000"/>
              </a:spcBef>
              <a:buFont typeface="Arial" panose="020B0604020202020204" pitchFamily="34" charset="0"/>
              <a:buChar char="•"/>
              <a:defRPr/>
            </a:pPr>
            <a:endParaRPr lang="en-US" sz="2800" dirty="0">
              <a:solidFill>
                <a:srgbClr val="000000"/>
              </a:solidFill>
              <a:latin typeface="Times New Roman" panose="02020603050405020304" pitchFamily="18" charset="0"/>
              <a:cs typeface="Times New Roman" panose="02020603050405020304" pitchFamily="18" charset="0"/>
            </a:endParaRPr>
          </a:p>
          <a:p>
            <a:pPr marL="342900" indent="-228600">
              <a:lnSpc>
                <a:spcPct val="90000"/>
              </a:lnSpc>
              <a:spcBef>
                <a:spcPct val="20000"/>
              </a:spcBef>
              <a:buFont typeface="Arial" panose="020B0604020202020204" pitchFamily="34" charset="0"/>
              <a:buChar char="•"/>
              <a:defRPr/>
            </a:pPr>
            <a:endParaRPr lang="en-US" sz="2800" dirty="0">
              <a:solidFill>
                <a:srgbClr val="000000"/>
              </a:solidFill>
              <a:latin typeface="Times New Roman" panose="02020603050405020304" pitchFamily="18" charset="0"/>
              <a:cs typeface="Times New Roman" panose="02020603050405020304" pitchFamily="18" charset="0"/>
            </a:endParaRPr>
          </a:p>
          <a:p>
            <a:pPr marL="342900" indent="-228600">
              <a:lnSpc>
                <a:spcPct val="90000"/>
              </a:lnSpc>
              <a:spcBef>
                <a:spcPct val="20000"/>
              </a:spcBef>
              <a:buFont typeface="Arial" panose="020B0604020202020204" pitchFamily="34" charset="0"/>
              <a:buChar char="•"/>
              <a:defRP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Espaço Reservado para Conteúdo 2"/>
          <p:cNvSpPr txBox="1">
            <a:spLocks/>
          </p:cNvSpPr>
          <p:nvPr/>
        </p:nvSpPr>
        <p:spPr>
          <a:xfrm>
            <a:off x="6381751" y="428626"/>
            <a:ext cx="3929063" cy="5929313"/>
          </a:xfrm>
          <a:prstGeom prst="rect">
            <a:avLst/>
          </a:prstGeom>
        </p:spPr>
        <p:txBody>
          <a:bodyPr>
            <a:normAutofit/>
          </a:bodyPr>
          <a:lstStyle/>
          <a:p>
            <a:pPr marL="342900" indent="-342900">
              <a:spcBef>
                <a:spcPct val="20000"/>
              </a:spcBef>
              <a:defRPr/>
            </a:pPr>
            <a:endParaRPr lang="pt-BR" sz="2400" dirty="0"/>
          </a:p>
          <a:p>
            <a:pPr marL="342900" indent="-342900">
              <a:spcBef>
                <a:spcPct val="20000"/>
              </a:spcBef>
              <a:defRPr/>
            </a:pPr>
            <a:endParaRPr lang="pt-BR" sz="2400" dirty="0"/>
          </a:p>
          <a:p>
            <a:pPr marL="342900" indent="-342900">
              <a:spcBef>
                <a:spcPct val="20000"/>
              </a:spcBef>
              <a:defRPr/>
            </a:pPr>
            <a:endParaRPr lang="pt-BR" sz="3200" dirty="0"/>
          </a:p>
        </p:txBody>
      </p:sp>
      <p:sp>
        <p:nvSpPr>
          <p:cNvPr id="61445" name="AutoShape 7" descr="data:image/jpeg;base64,/9j/4AAQSkZJRgABAQAAAQABAAD/2wCEAAkGBxQTEhQUExQVFhUXGR0YGBgXGBwfIBsgHh8fGB4cHB8hICggHx4lGxsgITEhJSkrLi8uHB8zODMsNygvLisBCgoKBQUFDgUFDisZExkrKysrKysrKysrKysrKysrKysrKysrKysrKysrKysrKysrKysrKysrKysrKysrKysrK//AABEIALQBGAMBIgACEQEDEQH/xAAcAAACAgMBAQAAAAAAAAAAAAAEBQMGAAIHAQj/xAA+EAACAgAFAgQDBgUCBgIDAQABAgMRAAQSITEiQQUGE1EyYXEHFCNCgZFSobHB8HLRFRYzYoLhQ/FTorIk/8QAFAEBAAAAAAAAAAAAAAAAAAAAAP/EABQRAQAAAAAAAAAAAAAAAAAAAAD/2gAMAwEAAhEDEQA/AK4mbfc6m7Hk/sbFducMsvmdWxcE/t23/Y/17d9GiUMSCAKBFG97qtx/m+NIIiWAFbdiPpuRsAPngGCy1y11db/5Y7Y2jzx55+fI/Xg/K8QtlGN1sRyo78e182Nvp73jXKMC2w3N1QPPJ/2298BYfDvEGU2gINirvn2O+4qxXvhhl/ONPL6imvyC12IFUdhyf6fvV1nrfn3rgg78diP6fpiTOUyar3HSb7jgbfQ1gLrB5ujJplZV237fPi/8Bw3y2ejkrQ19wNu1WQeDyOD3xyZMwANJOr3Fd/5Vv8zjaHOMCCgYm+3ftx877/P9A68Qf/eJVX/LxQsj5wlWhIoK/wCb+/6D2w58P86wm/UDLbbULpTVat+RZJq9gK3NYCz6ceEYlQhgCpBHuOMelcBCFxKq/TG2nEipgI9ONGjwTpx4VwAujGacEaMYEwEATGwTEwXGwXAQhMehMS1j0DAaBMbBcbLvxj2sBppxsFx7WMkcKCWIAHJJoD9cBgGMrCDxrzjlcvsz62G5CbhRWq2PAFV89+MU7P8A2prMmnLI4kJAHyNXvtut1VVf8iHSc3mkjXU5oY59479pqxBGijDgkr1HewPkdhZG/wDW9qbnvH55tnnfggAmtiKoj5kbknsfnda8Scq4C6W+GitfmAuvfmvbmsBapvPmfkBJkSKzui2SeTSmtttjXtv7lb/zBnJ5Yg7y9BUjfjVQsUdiRW5s/F+tY9RlNX8HVd/IN9L7V9R74bx+MNEsnpnQdmo2SSDpWyd7BZjex6qvAdMTzw4YLsYgaLgDVyBZt60iiCLJ3G+Kfm/NJSMhZ5HdidzqCjdtwCSSSDzQqv3rk3iA1NpB9yoGqtuCBvq39vpsMbZyKSTTakIxHUVNCyOCy8W2+mz1EXgNvEfF3Zeq612dIB33v9NzuPn7YzCzx7LssHqDYF9IIrTS/wDjdkt+Y8dseYC6zQq4AI1A7bbkV3IHT+uNEkEdEtQr2NqRfua4+X9sN0hR1FLQFkWdzXH7/wBhzjQZU7kCr5JFmzt74BbNqdtaMrbcfLmx/nbBsLEKSdBF78Am9zx3/wArY3PFlzsVXqXuBVn5/qD/ACx4+XDBWFcBgo2POxG442GwPbjAaaa6uA11qr6fUftiQ5RdJr4e4J3X5/Ojf784FneNbDSKpHzHY0Rzsd+PljyDxRVbWJAVFhtIJ9u38v0rACNBTMNiF7n5Dn27f5Yx6sIO6sBz7fXihf1PtjM14lExtVa9PVVUe1b0ePp+vZcnjMasQAdVkUfbm9hR27X8+2Ab5eBRp9QmiTp76v1vY7hgP999zlgp5+jd9t9/51irQeYGMiiqX2Jq/mDvXPviVfHJur1SXJbUQPb+HkV01X+WF1yXjTwMG1Eg/wDcbI+e5FiuT7ttveLD4Z58J2kjDbCtFhjxZI3F96Fe3tjlB8dYE2FC7BV3BIBNg/sK/viNfFzTDubA3PTq3ux3G1Eb7DnAfQWU8wZZ0DiZFG9hyFIK1qu64sb8b4Zfek2BdNzQ6hufYb/I/tj56bxe/hAb33PJ3HA29rr25wbl/HVQFmYgKCCRztVgcUbNA7++2A+gKx4Rj568peNeKZthHlwfVZQHkN+kqEbFoypTXzTA7ixpNY6MvhufycfqZjPGXdVqOJVVOwv3smrIrjAX6sZpxTMh56UKfWUsexUBd9umieR73uTsMH5fzVDLY1FB21UAR9QT/OsA+lzSr88BtmnLWOPb/fESuGFqQw/7TY2/2x7qwGT5lm24HsO/98exSmqHB3xoRjcD5YArKHTXscHE1hRqrawMLp/NGVQhXnX4il70CBZtgCByBd1ZA5wFm1j3GOLfaj5kY5/0g5EcaAFDXJNlud7GmvaiNidunHxeIqG1rR353/bn9Kxy3zz5fjklaWCL/qEs5KAtqJHwWVq9ySzXbbD2BDJ4a+cRTCyklepGGmtjV+wYiwWq7NWNzvlvBPu5f1a/C0akAV2DHQVsWLu99mra7o1FL5fzJDD4AaDKukswVQotQdHHbUe/zufO+WyqKUMrOR+IDIo3FAbJfsKF9q55CvP6rMGVVFb7sq1vYNavY+w/2FkzbtpWxGAu5N3XY77njgYZT+W5DposDvdso3+mrn/N8aweU2JsIGrnU1/LtwB+/bfAAZWdXLDXZodvbet69sOxLAoRmAAIpQ5VSaLMGIB1sSasgkHsMM08tnYNBE1WQqjt7G124rjE0XlbV01FGv5qXUffZVANiq6iNz8rwFbz3jau9REICzHdQaB79RO4HeuwOBZfGAF/6jvpvpLAr2K0KIvVvZHYc4vmb8mwmNYwHBNWWcKLuvgA08e5J2r54Fj8oQKxtfU3HSoavYDirs3uSDtgKB414y0yaSzUpNKQtC634FGgOSTsKrGY6QfCVFFYkVRx0AV2JFjbtsMe4DpOY8uxsCCpAO5A2u++3fAWd8qhrALjbsQK77bX/nG+LIXrahjVZCex/ngKJ4t5MnkjZY5ArEAW4PbayQxO4v35rbFdl8leJLudMhHwhGq9iK6wqDt3x2AzEdjjVM1Y+GvqP8sYDhX/ACln0U3lG5LbFGPyHSxv51fOMXy9mlbV6NX/ABEDlTfPzOO1Ox9VX1UoWtGmgSdySb34222o++JDmN/hFfX+3+2A4cPLWao2Yxq56iT3NdzX+2AJvKGcVrEXqCrtSBXPzB4uueMd7M6HYxg38h/tjOjn0h9RgOFxeSszRYaRS8XZFDcCgSNq/fa8eZHylIyOZA6sTaqAu+3ctIukGyP0x3JstGf/AIF/z9MLpvAon+OPWd+WdRXFUCBW3t2784DkJ8lzEhgAQQLtlO/yIY2T71+mJY/I0rH8o6NhqDckGzuDzfHvXzx2CPwdVWliQAcXZr9yfc/viZcoAAKj+n9sBxiXyPmo9QiAcGiOpRtzRthuD8/1xVfOGQnhmSF9OoopAU3q1FgL+e1ew/U4+kGjA3ZEr30nb69scn+3Hwe/u+aRdq9BqBHculD9XF/TAIvA/PT+GSPB6AlCNoYF9N6Qqn8p3tef9sWuf7cVkidHyQcMpUgy0CNwbpSQflX645B47IWzEzEUWkYmxXJvg4beTPKs+dmjVInMWoepJpOhVvqtuLq6HJOA6Xk/Kc6qqgpoNG1J1AEXR2FmtuRj3MeAZpaCLIQvcOm9A7VqGxNDf/66ckT79CD26f27fLnHkuXkax8I7Uqn9rQj+RwHLI48xGfxYpFIbpYKeeLB4s9jsReDz4lnEBHqzAgA6Hu65/MLrt2v5746AIGXgr+vz37jEMrTDhlr5aQf2r++Ao0HiviTfB6xogbpS/qTV/XBeUj8WdraQxg7dTg19FUMoo+/I2xaWzTnlpBzuVr9qr98CZjN5riIx37yFuP9II+XfADeG+B5hFGrNSsBwAq+4Yks+omz89rNYJTwci9iS1Xe4242BA27bd8L8xmPFwvQMgxsblpgCO9b/wBTthr4bmszpX7x93R/zCNmYcmiLArb5nfAaHwk8kkb7c++3f8At/TAcnhB7K5HsGof1/l2w7XO99Q+dV/n88Yc+DW9/vX678fXAV4eByOW3UdiNS7bUQaBN0fzXzic+VhXVpF7EgWQT7EVX12w3M4NfCPqD355x7625Orgdgo/qp+f/vAKP+X1vs2/al/oD/ntiWHwNeUK0bHw3t79t/8APmGJlJFguOwJO39B+30xpI9C9e5uiRY7ji9wD7Vx27gPH4QEAJIAo6iUAAXc2RsNq7387raUZSF9LiQupBKlZKSj7afrX/1hV5l8HGcjEbzuii7ESaQ10KbVqJ2FcjY13wJ4f5KWGF4/vMx1AU1LqWiCdPOm6r5WeMA/yuRiNaAvJC0T1VfF1x+uIsxkLJGlRXcgf2PtvW2Ffhvk8RshbOTuFkaUgtsxYb2Nh875vfD8BVA/NpAUk3Zr3IPP6YBFm5IctEZJ9GiMBiwWyTxQXc8nYWQLO+14zDHxHLxzxPFJEuhtmAs2v12IN3uMZgHH/MEB2jDS9qRCf67Vj3/ishrRkpz/AKtC9vqfpiaPxVyNo3I+a1+1mv59u941zGZzB+BFXjlgT8xxXO3vtgNlzMxK1lmUd9TLY/0gXf6kYljD38BA7WFr/wDq8RRSZq+oRV2BsfPcgmsFRvP3WL66m/pp/vgA8xkZmqpHH/jEf6n/AC8EZfKyAdUhP/gB/Rv98Sskh/8Axg/6Cf6sMDvlW/NI30UKo+goaqwG+ZkVB1vX1Is/QE+2IFzPBDn26gB/e7222wO3hMR20XfNk7/Mjg9j3wZlvDVRQqKqL3CgLV7k7LRJOAlSX3f+X+cY1Mg3pr/f643bSq6iQFqyxagPqeP54HdkdQUOpW4ZWUgj3BJ329rO2ACbwqHX6mgl9QfUXfYi6I6jXJ22H9iHzPuB+pxIIabg9ydv/wBeNzzzX641TL9K0Wr+3b3Y7gWSeLOAFkznA1qDXsT+3ViofaYgzGS9JpK1SqbCkkabPBI9wNiKvFzmy3AA56rIBob/AAnsduw/fFR8/kRwxH4iGJIVGF3Ww2FkFeL2HteA+e88CZX1MXOprY8tvVn64639jcvpQv0SdZsNsQaJBABO3A3HJHywnk+z6XMlJ4QVLsPVQjcBmosu9WP4SRxscdT8peXVymVjQMXABdnYaSTfXqG9aQNAFmqHtZAn79fZj9R/e9gcamYMaKk/M7/ruDvWGL5QltglD3Yg3e2wWwOeq+3BvYbNwgfFWxGkGmLfICrsUD06tvrWADOZO1IFvvaivb8o9+B74HaVTd6L7DXZ/bn9v74dP4fGatFqqs7bkcfxc9jXHuMD5nwdCRQjUWbIRbNWbJoV29r7nbAJTMoN3CL7jUNVH3IG/bv/AGwbAy/xAjYcj/3WC38BXsVpmN6RVHfv/q7EADf2OIYPA6ttQs0R0ne6BB2F/DfOwFcb4D2Ic1p3vex225Arnkc/TGPG5+e3z+vfj52P09pf+Htx6u9V0nf9L/rtVj5YjjyANgSXRBsFzxv+g+X6fQBW9QE2GHJqr+o97quffAubZ15El1t03txQvv8ArgyfwmQb6ojfGpCaO4Fkk2e36fPGqnMAkWq8WNIFfsAD72CR2+RBTBncyzFfT9MAG2ejXcMQF4o0RqFaas1jfL5h20+oyMb/APjsg++4reqJB9+eDg/M+KzA7kgABjQqjQJtrAO3ezQHBvfzKeIMxIILauTvze2++wHG/c98BAFPHpi1I6mNkn97J3rf2ONNEka7BCPiNLoAv2ABPy553w5TLFxfct1G9h7qLNA7Dj5++BpcpsakI0kWWPG+wHA3I7HgDjAKTmJLvSzUdiOeLsknb6fXfBMHiHNWtCzqO9fQ137jHk8qqQChIHxVfPdvaxz3/riJZqsFhu3SBsfchSwrcV9QdsAbHnPhttiTvuB9PbmhyOcTiQdiTsWqif8Ab9NvbmxaaZE6jupF6irfUWaI2Nd74PtiHModXS5G3VYr51pCjqAqrBu+4JbAPduTZ3qizf0sisZis5hpQAIfTC18goGo3RAvvvpB32HAJ8wHYCtV7b9v3xqVG9m671xe/b/OPriXXvj0E9//AK9sBAbsAKSO5v69jzfH63jZhY2Hf/3txv8A3xuVofz/AJ2dsaB7UMQQKsijfHBBW+/8vrgI2sVpBqhubPvtV6r+v6nGOaUkbirPG4/z2wQw7dx2/wA7YCRXLHrRhW6hSDZsizrPPTvp7GvioBsu4GkGhxyTtRobm99vkRxiMMNPTvqsgqQD7D5m+NX9sSmJjVMwoc7b6vfbevkRwP0yFrAJNgHSS3JI6fbmzyP0POA439uuenV8pHp/DqS0JLKzAqATstkAjttqO++IfsPzU7TyxKah0FpQWvSx2VkX3sUeNvfG32z+copwmUgp/Sk1PMeNQVl0Ke/JtvkOd8Xz7M/LhyWTUO1zZipWRrULaqNIG+4FW3vgLIYiDsWNqNia44bYfveIpw0in9KtAVvgij1XQN8CjguRyFLEilHUaPtf70e2Mk5oCxtvfbehxzx/m4DR4wdjutDY2Cdr52HIsgdtsV/zXBqWMsVRUajr0qACNhbEDcge3OLA7Fd/zbt3BNc0N+5r2NjFE+1zImfw2VtO8DpKN1JC0Abo38Lsf022OAt/g+UKINL6q2H8J99LAmg1jngg/PBEviETqjWStsCCDyp0MGoHdWBBHuMfLnlrxWaCdGy8jxte+g1Y5II+Fh8iMd8+zKJv+Gxaz+IxkJfcgF3aQ2oYb9XahxgLHBJroRUByG0Er/231Am/iNHjv3xsJDwUsG9xYF/IHciyTd9tr5GrZlQGLbAMUbUfot8b2DfB5YEiiB7akkgdxRRh1bCt+W4IqvymibAwGJeogg3sfqSKYbDja+TdHsMasSQa31MbuhvXG4NkLVbdu9HHrqGqyW1WAxBo9yoHxfkJrcHc3xiLWRIqtQv4SNQ99u49ulr717ANc4qgBtOrdUWl5J1fmvpW++w7A3iWZBR32WrBA57ncgVwbF8n9MCnQi0ZAdS+9gXS8bmunkCydziFMzekOEGoNZJo6kOrpJBQg7tpLAjtfYPY4qJO+kg11Xr49yTweNvhBOIvEGFcfD7CibsahqKgkCtgL4rZt9nmfVdklmKhAtK3xsDdmjWk2LP6kVIdSkajzdEV0j2phsOBdWSp24wA516ek6qPUOWUNyAigsDa7KRVVvucA5yFSNYKsh9wtgnbhjvdE1saXe8MHFw9VOF+LSwIY7IRr4ZgSRZrdRYHOB1yquSI3UmMj1KBKtYBZpHPxHSdqvjsCQAUZvwwlVCICts9rqUb23wqync8gE2TfUTWF4ypI/Dk6g24AWyfY1vz/FZPF4tUmRV9AYR0WOktRYsG1UAV36tZ2Xv/AORhbwwU1Rta01kCmqwWUCr2Ivf2v5glQyo2p1AT+JQSQBzZUbCx7+9Vxg6CRiCSBXG9k2B3/NQI2Js7/I4jEgMlRBRShRRsk/I9Vc3p2Jr4lCm1/i3hkjzam17KQAoQklbo2VJAo3ditN6RtgGS5VeXLcXyCBW1jp279gTv2rC7MZWFt4yjKT1U1HeyQK3Xt1cHYHTQxK0EjKkSSBRoF0NchtTyKEdg2bK6WJ+HbGmVhMGoepyaGvau4FU2xo1VbDvWAHijIDixGCSF2UWt70d2A2Auv4diTsO+ZcOwBVgSSTI6qoF9iSASSNO/Vv2JvDoThbZy9gUyhGo1YI4a7IsqpsfTGmeykTAtqpDvq0qosgcGv4tv1+mATRZjWFBGknjc7kjgkmu/As7VQrHuCpcsCVRRIL+FXLKrAbUNmUjax0nkdjQ8wHUi1gEHn+fy49t/0xGK2Are625vvv8Azu++PU4FaunVsdyQNva+fbmhziNg2nagwsDfUt7gXsD3BPHtfuHiRKRsFIoccVZ4NbjkVxXteOQfbt5gnSaLK2RA0OtwpIEjFmUAkVYUIDpJrq3HGOvZ5gEJ1CrCk1wNQB3+Q7H23vHL/tV8uzZ51kjZXaLUqqGtWW9wNumTUtb2O1jawE+x7zRLK75V2kmTT6n4pZtA6UKkm6XUwa77NtjrzM10BdGwSeflvuOe1jb9MVX7OvKq5LJp0kySATSWtNqZaCEXwqsRRJF6jteLJE1KGSmXq1MvUdi2x31HSews2K7bhjSHU2nlSFq1JOwIZTZNAmuut1PFgkbx3O+lFPIxAWKN325ICE+/APcc+2J41A1ItrpIIbajXY2Dp29gNjt3wh89N6mSzO7GMxEF0I6Q/QQyGmoKwbbkqbqhYfP3lLx1snmFkMUcopQVkUGxd2pINbjke2PpPJ+IidYZOkBhdGm3YVV9r4sDvjhnmvwXVJl4kYB4MtDFISG0lwC54BPLg7DvjonkBTHCizuJEaIaAv8A1K1EaihpiooAaQ3+4XuMi7HJ6DRBoCyAx577X/FgdpRoLormxp07jVYXdNyB3sgjg374no6mVntvTT1LAI/MCRVU3N7fw7YHb1F9NSdiFUE7nUDbUAAx1Lq6tQogHTV4DcOSjemN/hDFSffSe2tbI2utzuu+K75/zp+4yDamb0m50kb674ayBVb9qOLD6isy+kUZzZCu+4W6egTqF1XtYPGKX9q85TKIulgpfUS3zs6fqCSd7vY2RgKz4TFkCmUdspGpDenJIo09VemrlQwsGUANsVHrpuCBjpmTgWJ1WBQIzHG60T3L6QzEa9JbTzfJ7bY4v5PzkZl+7TkaJgRE10Fc0jRk9llCqL/K6RMOLx1aYqumOaVYpCrQW40g6reJ1/KGDdQBIOzjqKnAWXL9eoiqGxAurA3ocAgsRY3237AR5eQsBItEDlPcAlSRuQG3PFE964Aq5n1IWZCitWphbHrvrKsDQFgiwCLskHcHZnQyRhinUTZJ3LAVQ2rUQPhHPVt04CSXN7JudbUQmnSWB56T1AFt2onZQfpBKhAkVuKYsXGoaTu2oEgld6BpgABe2wgU7ywyltLA+mY0atW4sdDNHIoF3q4OqticSTep6hWRtMZVCqiSTUWDEnUwKsq6NNlRQBbVY2wHpnOnVKusBQ9VqFm/hGnq4FAbn5nbG6BNgJehVAFsVZTuLksrYIA6SLu+wFDJIgb7vMVDO2qNRJJqLFtTGNyBehCNl4UcAE42lDsn40SltTRW5U7MN2BdepaPt8iGrAezKpXTtqb8rAkC+nUUN0DvQbvtY5xLnpFSZaViALLgghdQJ4dhR2NaSTvxRwuif0mWMkRFl1QHUKpNKupUOsY96Tm75BxKcuu6zPZ1N0x5hkHV/GVIZXHYAnvRwEzZliGdVOiQWzEDVROlaZSwoXYIvazZPMDSaWEzLq2CawWqrsAhRqvUo+Je4xJkMhFEXMaMxUnUZJyzDY0SZWJUf9w3N8nc4ByqSFkVdEQeQ2AH6iFcliGiDNqYk6lkF2Oo6qYCHhYSGVWfQR03e4IF9JbgVVuuwJogCj5mMnRI76roghSfhLHSBqbTRqttqO1CbKZb8ZtSKzgDqTUoJFaQykkgUSVq1FtwdyDmpm9PqosQzLqfZbP5lPQSKJJkFgA7GjgJ1ioHdlNfAjg6dyWayAxVTW99uDta7xLJBVCtIoRzqZgu5KldNsW6uvqs8FtjfJgjdqJWJ9bFbikBLADVTbcXbaRqG/cHddmMoI/T9N2RtRqIRgig2+lQhYafh16GNAFt6OANhL6fwpJQtafVURtpPblgSSpVR0mtP5d7VHIm19RmkZCpJa2HBsSakKLQPIBJAG44wynkhUKxaJdRCXLrCtQCkojDSSeAFUA2WvfEbI1mnTfrQqGGkb/Edm6e1Mu22rfAVvwzJ+mgKZgRgIVJLKoB4BBjiV2Y6f8ApqWBo7irGQ52exp9RxKaJHqBW2/hailrVqFHJw0k8dZJRHHK5vpKheri71UHZjYOzMOre9ziDxPxuWLqkVVTUBxPqFg22nUxamrauDttdBpBDLZIyz2SAwWx23JLFSR/qVv0vGYny3nbKt+HrkZwDYeJ1B7EqG1FRvvVGr5qsZgOm5g9P5lK79IJ/WhWoDuBiKAF1shXVqa7oHcEMoon57mwQBxviWZqYDck/CaNG7pLXcVzZB23+guZiFAaWuwWSOQ3Zp7B2J6hvuAQSTxWAS+YvFQjQ9VRytpEh6kSQ2NLktSHq2JsWCKJoHPJGY0rIJzGJVd/V/EFBixJKr2BPf5D22feJRRMtTJqUanKadQYFSrWgsuKfcUdyNscHzfmgwZxwkRlywZk9GXlQCRpRt2AHZSWWtqA4D6BkPDhiRpvpNgjsQACTd9uaGBIZNUko1DUvTsRaigdqN999Qu77VipeTJ5J1EuuWFJVIVJntjb2Cuw5Q3rBY6iaoABrRMfVVwSykWpElALfTqRtFk6bIO/O9YDYI7A7anA4kClHq9PWF23Hta/w8Wp8wRK+TzEKEgSxOoD2GBYMTQamvcmq2r5VgvOLQdWUaQFAlVNLRtY36gFZbo6lPyrvgts03pgtRDilU1ZNb/mAN1fvWA4Z43mmMjSi19ZEnWxWpXRWAHyHw37qcX77Psjlhl4c2mpwaErM6H0XUtZOoCgdfAsgHvzjnxyck0/3GIiV8t6kai6qNWoEk0vTsLvfbvg/JZV/C87B62rRKfSkRGIBrdWexpkXqLCtQ5FggrgOuRNbiRd0VWZZFZGV1bTqWyAQxIDCiw6R1b1iOLPNKolBIjpjRRrIoipEKdJG/5uRx2EuZnKNCylChOmuAQQVALFtJtiunb398eegGf1EiaJiwDh6SyGFPtrjJoc11ChqGmsB6mYY7BhHuWDaS6tGTq1dDCujpDEjqHDDmm/ahCTkI+lkqQMUo0QOjXZAKgFwKKqTZ2xaPFPTldYZDLCVqSOQfAzbtqSVCKc72raS2/SQbx740omgnilKKosPqlYakrUW3S1Aq9gb0mm74D5ozouwAaDbE81W39sdg8meaYvFMv90zhUZkJpBbYTKN7/ANY0hj3BUsNiwHIo9w5N2Tf8r3xCbVgyEhlcFSO1CwRXcHfAfSeS8KSNV0eqSrW9sgKaSWI1aVHplxqNEEgnarAY5uQNbMpeJQegILJBG6U2pStkVpvn5XzfyB9oIljMWZBMpFA9IEo4021Ir8BS1KaCkigTevD/ABqKZGWOdAwcB1kdkZfhBXRJqI+GipAG5o8nAFpCj5eKRHVqAfWGU+ppUjd9JbSSW3VQ1nbTxgTMRM6CaNXVwq10eojhgDvsTIASxBGg9R4snEk7FA0mXOlmoVH6UsbEc6U1K5aua08Wbx593eF1CIFhUsxBEQViW1aifUJFFn201VVVAENM22sn8NAsaAm0ZdDU5GohqUCwCVJItgaGBT4gyJDqZkhB0GTWJ4ySrMrSu6odNgUyHki6G49njkzKzRRgJLGwJ9Rm0iQaHSiqA6N7GhxWo97AJZxKoRSwcOhUyzTDWVNsBqIaioJodLe5F4CHWuhYw3rswb8SNwF2FM5J9RolGgnpOmwo5IGIV8SEIO0sb2Vj9SG4nO7KfU0WXcDTQb4q6exKlgUp95hBZiQxj9U6HINsVWMlQ+7dXJOzbYE8Jz0eaWaWVXfLAupjmAZVZCwkZS7LcRXp0lNiD88AxzivFKZZ1j9NtCFvUpwAD1OVjA0BjYFgAuxPsFvjniFIpjZWiUos1Sxs4QgqrFgX6RIVdiw4U+1GQokbCWOZ0SzG0QLiMnpW2aIaUZTSg1VWDZFjYtmZZYsxlzFpTUjJPNZYEWCkiLIUDPoJUjcRrYwE8eTkCqcoU0lrAQBkkWlWywAVSD3ttl4OoqNmzDeqiBHsH8VTGXVLBOpdNKxLCu5BB23sCeIQBECLlssJJS1PEglVSDZ9Q+kpGrca24JJ3qjpBm44fwiXdlVdUDSws7KaTVp06iAD7jYHnASZ3Owo6pIYwzEKC0fpsxG42bcijuAvJ2I7EmPTrZU1qTd0RqsAUoouaIFe3a8Dy+G9PpSSxlSCWMs5kZaGpVKEaXCnsQLA5vlWjxkN95Ay0jlirLIsSS0Qqyhaq2JupN/9Q3IFZWKRtUghHp251j8Ri9mn0L0qVLFd21dJscgRZmaeiFdWYVQ9NnLKTyPTIOomzRobalPudF4bLpEipl55SAGfXfqDsCTEV478UOMDzasxOukCV0d0lDemfTKjZSKAtgx3Ke3UBdhWs8s8TsXkdWkcUA0KC/bVpF2SlKGDEG9rOFGa8FklkMskqAqCoUJGCK1l1ZmkYIxIOrYWSw6dNY6TnsrFHE/4YtgNQAUayFKhdClFfSDWnVQNdzir5fLSlTA4klA1qsiSurGM6giOQI21KACVaRtVMLuiAHyuVM0bFlqm0E0RuPodl1EHQSt87FqxmNpBFLGyOkjN6ZC6usXHYClJJHOvlQbu/cUcZgOiZ95Nw2lk1UDsS2o0qimRlcGt/wDu/Y+U8I5tiDZVXFiydiCSDQPe73wJO4WVUSVC8igiN5DZVAbaNC253FnjYXzeJM1mViUvM1KrUHegBqJ0knSNIGy3fFX74CHKzmYPIwQBHkjGhi2wIU6xtTBlNqCdgO5oc2i8FyZ8SnjlcL69+iBIwLCTZkUpKBerWDsdtid9uiwSmCF3LLpGuS/V1giy7OBoBo3ZUbDYDFHPhjz+PZiX00ZsnDGVUDSC7gaSSSN6MnUbrSuxoDALvOfl+fLzT+KLmBEECCCk32VEVDdAqxsULAu75GL55d8aXMZZJc2ojdk1tG4KqV+JW/EpWGmmsXR2uwcVTzHBBmMzlPC0jMcUFZjMRggkqi6VjXq6tQYk3RoXycXnKzaNXrCwC4DBGYGMtY3A0gCxtvQHOA8+9r6kjyBo1A0lqIV1saWDA6hpJZe3c1RBwJ5nzT5WHMZgFmjVTKKcbPRAUgmwhaj0k2SenuZMvn0KB5TJEzsA/qRzBLobKJVVQnz0gWffFJ+1iUx5ZIdYkMrrAvo2gTSbZXVWKsaIpSBRYkDbYIPsw8rs0cubnYtJnhIpWSEtGyMxYszAii7WdiNq2O2Gn2gZUt4V6rQurwskg/G9ZLsxHSWckxsjEg0CNS7Ag1ZMhIFhGXhDH0CsRGttUYoHTpTYlYnoEnkA74B83QRN4ZPGjEt6TKDKQGtATTFgGLAi6O/UDwcAX5f/ABMjl43l9R/SidwznU2nSWOm1I2I3urIvBmXi3kXUAUJTrdpA2vq3VlF/FuEagRV7VhL5cQnw/Js0SSMoBUEMH0sLPptt1Hp7gUDZ2w7TKGMpU2YJZi+kuSUBHFEkFQaFGzud+MApjz8v3eSORvTlXU0T+rH6TqpPpksGsBkoEGt7PsceeM5+KTLyKrRDRE6hFMUgOlWOkAbK21cCq7gYM8NeMg5Uza1UADUVSUGtbJJHpUaQjxkECyH47mHx1ZFinPqxOnpHTT9StoYDkkWzM3VfBAra8B885mGh8R3Pb259/8ALwM8dAgcDe/0IHNfT98WOHwbMTwiaGJ5I2LEFQ5JCtoNDTvvwBfHasDHy3mBRmilQE6SpRhuSFA43J2FdzW24wC7wOTTL2KXpkU0drB7ggjUAeD7YtOYnUSoYGZZmospJO43+bXX67WNiBhNP5cm9WAJG6yTnTEGoerVAkXsQLG/G/yx1vyRBPlicvK6RZgx+oU0oxcMzbq2wMgIIbdhTLsKvAMovB1my0AzDWY2WUNauyMp+FS+ouCNS6iLYEGr3BXiUzNl3ZNL2XBEUbJIi9SuRIK0yJzwu4I73hd5dyMseuIGNozI8npS5N2MQY36diYgggkhuoHqo9sOPCZFLzopKAsS2kgU7pbDSxJGxBAA+INY2NgNCqzJlpIponn0qV+8EKxXZntVUOH0EmuATZHN+yTvPFKFE0czE+mwp0UggqGQClVveRQa1g0dsbZ7MFEX1JkaPqX05yIy56QqqxRE3AYFGUg6rB2xJlZZsuuXjUsyenpAA9QmgdJLRra9K7sylCTQPFgFHGGiZ5VjjzESO8yREqjEgqxZY3EkidJ3IN3sCRjTLU7xyGN0MepkAjQ8hVDK80YYDY/CL6ySaJGJs6IxnImaWbL5lozUraNLrYuNg0ejZitfAxs0eQZJ2zELRxrFDm45Xr8GNIyilSbYksh456dV7URRCbO5dcxqj/FaipLRSw61cdRsWApHTRC2d+x3WnOEzNExkZEBTVJBlzqIAqgumQpY09EfJFNVHGnieXdZXGVEOVn6ZB6ui3VOkheg6lYkKSrjTa2BdH3wvxzTkYaXKmT0gy5eTNMrg/wdYduTpAJ22F4CXJ50ugtMvmzA5SRIllbT3sagV1iwSD7sAdt5IJkSS0zEkBkfpibKSqGbSQUX1QautVRFR0k7gkkfwrORSziXKmGCZW05qN9WtxoPTIukF2U0wa+zb9Rwzfw5/XQRmaNFUldDkK+uwTpfULQtenp2bkgaQC14jOscjMwl0GNI83GD6tEgllEQ0uVuil1qOxAIM3muJvSi0pRjkWb8RaiUhgun1FjtGKuafSeKNXjB4lmIAEzmWUhitTIC6sST8ZZ/wqNCi5HX0mgaHn8xoJ4Ic/BKkrh1VWZfRcAaSwXXRBIAAkBK67utyDePNSadcZzEi7jpeNlsA1Z9PVWrYlLII3HOK54t4BnEeR8rIsXqBvVMcbs8moaQztadcYBrSeSemzRLXw6LLNLLEIiHb1AkTTgqpVOiP0QQQWUtQGxY8g4LfO+oYiTMlq4bLTxTdZGk61Yq56P4hanVwKGAEyk7nKxu88AkChPvXUJFZuks0TKFVux1HsbUXpwHn4BqcZYsT0sSGkbWG16hrCsw+HVRsbHkbYZeKZsrKQhjdyqo6PJ13uVVQqqyMwBOqjYUbEaiBPGMrCrxzylESLU0schVZANLCx1KG6qIKje9iTsQVZnJOWSiFkZ3IV9TIaKnSKMfpdjSqCdN0/WcZifNTRyhW1FUQgoQFmdQ1lmc9ToOgL0gsLB1HhcwFk8Z8eyzAH8aZkYvG0aqSrgEaV2+IbiipF/MbKM/53lSOQoJWNLotFL67orpASxxtRY70Bi2ZfweOGEZdUuEEsqkAhSH9UAANq2O454G+BZywWLNRl1UAl0ZHrSwBLNFq1q6qCKAJs8VeAQZXzJKsXpCGJjpYtGIliUj8/T6rUpZt2Pc7jFcysE8OanzAky8P3hAyxGcxrHEoCp+KgKLIl1oKMDuQTRx1nxCANC60rArSrJstkUoNg0Lrsfpir5zwfL+mZsxkmjn2DtDG0htuklDF1lbGqjuuxoGsAlzPm/KMsQl0SSRFAWE8xZd/wDqBxAuqgC1iid9ucH+I+Y0nVHyszIyaiBI8fpyjSB+LGGMjgAjalPzGC/APLfh8iSUFzNNuZI/xEayCH2D6gwIGrqXSB2xW/H/AAyOKRB9ybXrb0h6ra5WCm2FTDhDezkgAk18OAJzHmIZjKLFmkhjd1KsmjYd7TS2pdqNEqwI4xXYHmdfus8hGUtDlzFCzBdJ6QS6htWlQAQzmiR1XhxlZ8yJUX00do0JgVUzKPEraVddXpOCCUHUSCaf3OPJpc5PM2WaR4okVZW9Ql9W/SA02lgVddWrsVA9sBY806Wr3E+Yk0xxg5TkheoAuY2KhRq0lrGkgajthdmvMCZfK5pcyvpzuslwuzujtpKj0rAGhgi9qBJ3u73z/lSfMRKczmy42ZeoDSb2dStKHsiiDvYG9m675f8AKOdkhzMWZjZhHI0SldCmVdgxGrSCCp1BjRJJ6rwG/wBn/nY9K5hokQRxxpEXVSboxuis250EAk/wr3LYtOQ8ZgCRxLm4YSsMdJp9NlFgoCplIJCpoZbsWdxwa8/ldlDwCSWH0gIxJJJMoRSuoFCgMRA0/mfp71dFN/wDMK0r5hcvmCrN6bNmIjLQbSFomiXUAhb2v5kYDoea8WgdJLky7laAaohpPaz62oAkHiiN8Ic35vrw9gjTDMyIyiKQGRdTAjSkuykDsdR25vst8t+CHOwLNCckpNqI2DFl9wwWtJNA1W4o3hb4/wCTMxkctmcyHhaZaP4VqwjoAjSNtKEX8wCTxgG/2aZ/Kw5VMs2ZYTlWjCCSRQGck2E01dsBro9uO9rzs5hyjmJRmJwEEyx0sknCMwAAIJq6IY0CKPGKj4X5KRyrPmM5FM6ozhstLqBoNo9QqVbSdqU1zYxv455RdXhD5uWRNTK7CGX8IhSRaoCSp2G5UfM8EFn2qKsOY8MeKKXUp9YgxDVs8ZCkBaLWp5B53vFm8B8cizQhQo/3hHc1LDMnphtm1OCVrqNrsrUBpShXvhvgwjMP/wDszjtI/p/hCdUTkagVDhdxxJ00B8NXibwHwlDnFmTMzs3okTIdPqPYRl1sD1aAwF771wCbBh4Z4gnrz5d0aOTUpAtV1AxoNUbWpcBgeoWeL9gwgyDxevK4MTufUdoWjYNpAQai0aEnQoJsclqOIfHvBRLFIsi5qZGUgoZQNVnSaUdgCW4/KNrrCfy9lzqm+65vLyNExVopcsfUSj0rIylXJDqeqiNrA74A7y/4i2ZypXMNDLJob1IonUalJJBoXpLIQCLq++94I8F8JCqn3WeaGNVr0iWkUAArp/EAKhTWyt+WuMB57xvNRTQSSZH1Bp9MyRs1KzsNSxxsnqkUidRWr7jfDDx3xBidJXNqQVI9HLFwQeQSQyE8jfj274ALwrxfNSSyok2VcxMsckgy04YkEhlK6yFqjpOpgbJ2xD4Jm83CZwBkjBrf0anIatJ02CCKBCqQaIGrY6RqZLnpPV9OKfLxaLUxTKLegCHCr6ZXawRuNhtiTPLmDL6jw5Z4YyDGZJmVgQpVmCmMoD1MASRYIsjsC6UNM8ObeHPRugdAVXLuNLlSbRSzMtxgjpvfBMHiwr8POZeMObCS5Z1cnYEMplVi24204X+XvNyZ1WaFo8u62hjmjdiDVkgK4Vl/QEVuBiY5JntvvGYE2rWhXKsscb6WUHTKhFEEWLuxtVnAA5yBxn4ZY2iIzELrL6sDqshiooI47smrPc6R3FARJK+UzQXMvoinsoRJMUWTUAVEhcNEhUrSEEAh6FAYN8v59fEDqknhMuXcqIpI1YqwUoz0Ct6rbcErVCgythtpNtD6GUmgYFX9JapjXS8elkrSwJt7rtgDDl5PU0IoWM6W9QhpC3xFlJLjTwOrqvVwMVvy/wCmY2KyvmBHI8cbSxSTXQ9MjWqryCUIOrYA74D8s5H7sk8DS+IwvIG0IYGeOBbOn09AlisA79W9cDBHhudzUcsEMecgky00LypP6MaadOxOkFVYF3Tje2+uAFfOacs6yxT+EttckYmkRFBBtdI9JQRa0ar2wVk/BsrIobJZmQOtt6kUk0hLsgTrJamVgAT8NMpog3hvNE8ySRSZj1LYdSKXR0O7I6Ko2ItK1NYo83hZAoyhREjzkWsmzlzLMBpABZ0njJA3AtA3AHYYBf4FmJstEpz2VzUkttEZUaZ1KAl1LqpY0GJW9JPeiOrDDJeIJJI8mWzeSKMQ+l5ydFinACrGwBY3TM25OwusOM3nNI1+vm6K7KcuAToDM2zwiiwBoHTvxyBiieA5FYJ861zS5dzHJEseZ0SJepSXCyIu38DNYAUAAmsBaBmW9aGMxxyeqjgGCZhCpXcs7FbB0sqjTqO7bYzC7x1pMxlhFlFzRmWSJ1WZtIIRw9n1HuhV6ro7VqxmAsfhni0hhglzMUiSep6ZEQOka20DWpAbSCRwDRHJG5d+JeFRTLpdf4qZdmUupRip7EqxF/M4h8UWJ1UuI3BPSsh6CTxexF3VGrG9c4XmXLpLC8LDQpeJ0iJ06iLsoqm2UqQSSNNm/kGuay+by3pplWjmiVQvpTate3FSKKAocsp43JvZ9A8hUalVXoEgMSL7i9I2va6/TCXzL4WM2kEsJVnilWVCrAalB61D9tQ/TbG/h3j8Us7wurxTxrujsKYNudNMdWmhuRwwrnAC+G5OSNZvUjlt3ZiFzIIJJu0YBJBZoBSduMbeM+JCL7pNIs0algpBI6TLSgS9YPSxvkrSt8iHHiOZWOF2CFwAWCKPiPIAPG5I3/XA2VgXrkZkOXeNCqs2oLVsWJJK1xuDW3yvABvFJLMJYZpI9SFW0xdLrpbQwLgrqVm1A3RFgg7VDlsokkyTPMjmFJFCzJTgtpe2NrsoXYabonfvg9Z8u5AUQfiGkIo6xRJZaG9AHf3FYjbNzZUXJGrREu8kqtXp219Qb4tjyK+HgcYCTJRiWMOBC4Ykq0ZsSIfhOrfnY1ZG2E4jmhJy6ZuRmCxHRmghqM2pIeJFYEkFNVnSd6qiXWSjSR2zEATUR6ZvUvDFmDrxqDE7kXuffCnxrTl58q8sbtrbR6sV2pOt9MgWi0I1WPYg83gDQgaZRJAyS6CwMb6o3AIBB1BQWGoGyt7mjyMYuQkhUPCqPpO4eONHKhurQUjUBqugRRPcDqwV4TMZakinieA6dIEZ1AaQaLa+bN7i+rBeb8PRyWYkEgqSK+E/lIIKlfqDgFPh3gsTXmMur5c5hkeVXVlvTRox2PTc0bI/iYkEm8LPC82ubjzGVKplsypkR2jq1Idgr+5JGl6bY6jud6j8vySevPlJo4jIpMsen8MmINpRpGjWtR1caRwcbePeW/VzEkimKHMGPUsranUKOn4WpVkVwja14Hb+IH00b+mVE7yyaNOwQWfh1bLQJJvc6duwvCzI+KpAqHOQtlZHajIdJQsSwXVILUHSi/FtuovBWTzHiCZe5oss0qozNplYamFkDT6dA1XDEXfbARmizkqmQrLlJII2ERjLKXP4isWYaR0MKAN3zVbgz8WzHpmJZZWRZpURKIB1atQUEBdmAIrc7cm8LPMPl5I1lnyWiDNUSpjBHqPdhXANMGI0nUrfKjg6Py7BpaJTMqmMIFdnZRpbUjKHtdSMbFfK9gMJ/A/G0kzD5eRnizGV16zApWORBpLMwYEKDI1gXfsaJsJsl5zljj1Z/Lvl9KjU+ltJYltlG9gaR+Y7sK5xsPAfvOZM0mYQyRSCSIQoFIQqBolJ6nU0GvYg3RqgCDm8nmUd2zUTwqF/+WNwCpDrIQbRWBB7HbfY8Q+bsnAyxzuInKSIjTaSHVS2lyJYyChA3409Nd8Bv5n8LeNvvOXnnhZI2BAHqRELb9cZYHez1L+vbEnh3j0rwxyLLlMxqGk/dtTddC6pjarYLDYgb4F8PmR4x6WZjzsK0hExbVbUACwU6tjwU/NueKm8TiyM0Sw5mEKsZIRZxpC9JAZC2xFHpPIsbKRsEnjvhZeRXm9OTRqMY9WWFkJu9Bjsno2J5NduxnhUSTKkgy5SiwP3lSX6TpFaiTRIsNe4qudk/koJJHqhzsrBFWB1dUBUx6t+4trJJ3Boe2CvNcB+6y+hmfx+nQZJV0lhYC0QUGrfagCavYYBR4n4cP8Ai8ZyzhMwR60qkNplEamMayDS9Mux0nf3ra1eI56eOPUYo2YsFVEdmJLEAVaLxye1Dtiu+CTeH5yGHMMiRTKPSPplo3Rhu0YZNJI1EkL8ztzhf9oOVkEJMEsqeg8cil5mcykMNWkHUwEZOok/wcULwDLN/Z+JW1ySxq6MWhMGXRAhIZTqssZL1AmyN0BFb4XeTnz0cs2UzGdWsvoVW0I5YMSqBjeoEqFamtqe7qiXmSngGXhlzWbOpgLBzA06yullGkLq3J2INEbVWCxmIGEM0MkgQBlRY06XAOgggoTsQNxVD5E4BVlpmVnH3nOsybn1UY6d73VIFDLpB/MQQDV848jyWWAiYwzEHUI58tJKEpyZSAUdSqMRYvo+HqOwww8Ny2cfNGd9MMWjR6bks7USQTpfQtEmiLJDGwMK/K2ely+bzPh5VNCATQkyFf8Aq9TItgkqJCwHdQO+2AdHIvpIj9cMRSmTMuQPZiA1kd6u+23OAv8AhkmmJZZJ2cqsepnpSVG5PpyISx3a9W9GgNhjPGVmyIizERZoVYnNQjcaGvVJHt0+mTekfEo4vfB+ayMEmmZJYrtX1MI3VgL2vY1R2Ibbn3sK54REIJ3hU5kKfxNTCQRyXWo2RSuvGkc7kr3HvjWWizEe4JkcqzzQt+IiowZd7BWMirK9I1E99WJfL3jSyStFKIlzQdyqGcUyn80WlWVr3sWWHB2NBoPDmZmeeKZpAGUMjLpVdxSgOD1LRNqTd70BQA+VVlSBYczIZZaqOViS9EkAtVsu357YHff8ozBTRp6qs5kjvSiqfUBJLfDqJGxvgnkHm9vcA98LZZI4ptADMgbfdl1DUy2d+TgfKrP95zCyaXyzqrRcWCRodD7qa1b/AMRxp5YyqDKQiNKjaOwHNsFfqCk1vsQLJv3xtl/CDE7vHIzkoi6JNxSAgAVVEgmyb33wG3/BgC7JSWSSqF1U/VQ2iztbad98AL4u8EyLnEjX1SEjljLEE9RCMWAokVVc7+2HEuZI0gwuQTW2k1sTZGqgO13zXvhfn8mMwC0U2hlrokQOit2Zo3AZTQIFFeSd+cBP4vI73FCamGl+oHQVLFSHrkUD0g3xVcgefw2IRJHHFEqpZiU5YlENm6FUtn6HvveFGezWdhmy75iGCS5VjWSD1QV1BgfUG9pRJpukMAeaIseSzkrsbSMAEA9ZLKe4I0j8u4+o7b4BH4vl5y2Wk+7wTCNNS1JJGySaSGEQ00QVutVfpWGXl/xBM1DHLGbV1BIMhYi7tSNtx8xgTxrxKWGN/XhaVBIOqLUBoNsDsdSlCuk2aOx/MQDYFyueRX9NXqjwAyEqHqwbBoi6OAT5HwGTJBlidmiaUkRBgG1ORuHsDQOSpBIGqieDYYvDq1AojBhpbUzNqG+x1XY3PfvjTP8AhWXKaZI9SGRW025BbZVtQeAQDR2BAbkXiDKeX0RSN3Bk9Qh2NDftQAqgNiDxvfOAqM/l85HMZI5aWRInn9OVVaRgQVGgN+XbSR17nWN9sXHxZUG/qhSeko3UG10FGm9Q3XbSf4tjgDO5bKSzPlZYY6iSGZdr6pDJCDVVYEYFm/i3xF5x8M+85eN4YFmdGjmQHTThW/6dggbo7fLn3wBGY8GWcxSvl0jmRj+IsjxsACy9LR07Kw6tLECmF7gjHieDTCaYiWQxsAUEjawHClaVXLdB1ajdG1riseZfN5nL+mrZd3R2p5DIjMmptKjSq2ygad+Qu5OxOJ8t4Azeq0880hkugHZBEN1qPTTA6SQWu+PrgAPA/F8z6ZeeCaWm0K8Xp04ajrMZKsuk9PHYnbfBXh/iyZeNUfL5iFdQBZo7UtI1liUd6DSMSSx77nCqbNZzw6GRp2TMZdTSMS/q0xOjWQu3IUk3uQdQB2nzfmCHNRuoikXSyahOpQEM6x029lWBb5DQbqsBYPEvExHGHpyDQGlGYi6HwqLNXdDc1tZrCiM5Ng0kLuHlLBpYY3JsAbSAKQKFUr+5rk4etnFD+n60Qbbpsav21fMdsJfLWflGYzeWkiC+m/qLImoqyyWQGJ/OO/H0HcF3iIliinYRqrMBHHJOY1RwzIo1soEq/GQFYncdzQxZYtSUE9JUA+ERsBx2bUF/lgbxqFmjkDJK6kqdKekxGkhulZAwYmuCDxsAcKvCvM8WtYswmZjkfYPPG0aOVH5bpQSFDVQ+L9MAR5e8OX1M20bSxhpdXwx6QxVVYpaEg2tMGJojteJ/M0zZbJzSNOxoDqlVNIsgbhEBIPFbnfFb8zeEZVIZc1HHNlWbUxnDSjQxb4miDUwL9q31E4Y5ryxlMxGGkaaVMz1GRHbR1EOpC2dA2ADDitzvgN8n5QGVld8rFHJHKSzLJIylCSW6GAYFN60kWLO5BrCrMLl8lm8tA8IhScNGI4gGUFioD+pSyrbELpFAaL7Ys7eEwLpW5HfdVDZmQk92FGTfSOqq2A2wP475SXMZRIWkdpol/CmLUwYCgzVsw2F2N6vY74BhlvBsqqOkUcSq/wAZUC23u2PJN72ScUZvE5/CJDFJEs+SnkYwrG2pgzHUyKpFsTZOjcezc3ZM0+ViSP73cBoKZJoodJNAdUojMQJO/K37dse+Y8kFiQx5r051ZTG7RxveptAtFUAC3A1qARQuxYIH5nKwvo15RSqnV15cMbI5ULelvexip+YchFmNKZVTk21KfXJeLQSSdIRSCpKhiNQUEirsYZ+TPNEs+uLMUZYiQ3pAm9LFWNULFjYoDsyk1eGyurTMwjkZyFUsYZYzpJICs+kK6rqY6TuLvnfAQeWoc7uMzOrBHdb9MBpFvoYkbboQemt9jwbV+GeDDNZqQ52IyjLHTl5mJ0TIwvdeHK7WTY1aiAOBYJchrWQRtLE7IYxpDhVPGoA0OfziiRwcJcnk/EctGTJmVzMSRuSEjqTg6Qlcm65N7EWSbAQeKZqXwzMSzuDLkJipkogtAxATVpJFx7AEKDeq+R1MYYvDZgq/cgQo6RJ4fIoA+GhrhAGwqh2rthB5T86xZwMfuLS5hUBcxiNg2x07uwIBKkb2Ae++LzHnXd69BwBRDvQG4Pbnbj9cBQftZ8upNlI5oVIfK2wjjjrVGdOpa206QoN7nahucFeXwM5kxLlYsnFLp0uVVTUqgLTp6R6bG252INkYeZTPrNmpoGLwtGCWhKV6qnp9RX/Mp1aaHBPuAQLL5SykYjOUEsE0CjSYDTuoGyyhhUgO16t9+ReAl8BgnESHNZXXMVAcpIrKCRv+G7gIN91XY/tXuI/v7wCITySKcwABmD6dBxQCOBcalx8JqrBB3IJzAWSbwuF71Qxm+SUX/bEmWy4jVUWyFULbEknSKBJPJoc4zGYARcw33ow30iJZb72WZa9qoDasF+gpLEqpJpSSBuFJKg/Qsa+pxmMwEwUYrnmHNmCZJUA1MhjIN0QCrCwCNwWNH5nHuMwB0mdYzpFtpMZc7b2DVb7VjMj4LArSkRqLk1bKBR0KpK0LFgYzGYD3NeFxzxPC4OkUAbsijqBGq9wVB3sbDbFV8G1wy+kJZGRWl0h2uvTmSJa240k7e52rGYzAXp8upDAqOvZtudq399sc/hSTJtDl4J5RGZfTptDULbcErsTQ+XyxmMwFl85QVlJm1MWjqRTYBBjIkAtQDpLILHcE8bUk+z/zTPmpHjl0EBVIIBvcGxd7ix333OPcZgHXjmedckJRWvQH3UEXpvgj3xJmfAoM4sUmZjEjqpAJsVqIvir+EbHGYzAJCqz5KeaVI2mjOaVJdChx6DyCNrA+IaFPttxhFl/H5Tn0mGlTJBMHVR0t6cjBLBJJI3PO2pqq8ZjMB0zJr0qx3JF2d+eogXwPl8hhZ4/MYpMq6gamnWE2PyyA387sAj++PcZgJPNGWV8rmFYWGhkU/QKxH6g98U77KMis3hsJkLtqdzXqOANDOo0gEADayO5P0rMZgLhn/L8LoNmXQS6FTRVtDJrB5J0sR1WMIsjPJls590SR3hSJmAkOo3cZ3arNajWMxmAL8TyIzrGGZn9JvUVlU0DQ2JBvcXY+YB7YZeA+W4MoiJHrbQCFaRixF3xew5PAG23GMxmA5vmvGWyvjuaEUUPUUUsU6qeNJG3Ugklu5vjHRc14q6gUF3VjwexA9/njMZgK15W8Xl8RMBmOjQWmHpdNlGaMKbvpKncc/MCwb8BjMZgOS/aOn3XxDKvlvwGdTrMQC6rkokiqJNmzW+13Qrq8LWo+mMxmAhm8PjYhmQFgbDbgg/IjcfpzhV4iGOYXTI0f/TBKhSWDGRipLK21p2rk/KsxmAgzLmSKeF6ZQ7RnUiHWAEbqBXSSdZvYdsZjMZgP/9k="/>
          <p:cNvSpPr>
            <a:spLocks noChangeAspect="1" noChangeArrowheads="1"/>
          </p:cNvSpPr>
          <p:nvPr/>
        </p:nvSpPr>
        <p:spPr bwMode="auto">
          <a:xfrm>
            <a:off x="1687513" y="-144463"/>
            <a:ext cx="304800" cy="304801"/>
          </a:xfrm>
          <a:prstGeom prst="rect">
            <a:avLst/>
          </a:prstGeom>
          <a:noFill/>
          <a:ln w="9525">
            <a:noFill/>
            <a:miter lim="800000"/>
            <a:headEnd/>
            <a:tailEnd/>
          </a:ln>
        </p:spPr>
        <p:txBody>
          <a:bodyPr/>
          <a:lstStyle/>
          <a:p>
            <a:pPr algn="l"/>
            <a:endParaRPr lang="pt-BR">
              <a:latin typeface="Tahoma" pitchFamily="34" charset="0"/>
            </a:endParaRPr>
          </a:p>
        </p:txBody>
      </p:sp>
      <p:sp>
        <p:nvSpPr>
          <p:cNvPr id="61446" name="AutoShape 9" descr="data:image/jpeg;base64,/9j/4AAQSkZJRgABAQAAAQABAAD/2wCEAAkGBxQTEhQUExQVFhUXGR0YGBgXGBwfIBsgHh8fGB4cHB8hICggHx4lGxsgITEhJSkrLi8uHB8zODMsNygvLisBCgoKBQUFDgUFDisZExkrKysrKysrKysrKysrKysrKysrKysrKysrKysrKysrKysrKysrKysrKysrKysrKysrK//AABEIALQBGAMBIgACEQEDEQH/xAAcAAACAgMBAQAAAAAAAAAAAAAEBQMGAAIHAQj/xAA+EAACAgAFAgQDBgUCBgIDAQABAgMRAAQSITEiQQUGE1EyYXEHFCNCgZFSobHB8HLRFRYzYoLhQ/FTorIk/8QAFAEBAAAAAAAAAAAAAAAAAAAAAP/EABQRAQAAAAAAAAAAAAAAAAAAAAD/2gAMAwEAAhEDEQA/AK4mbfc6m7Hk/sbFducMsvmdWxcE/t23/Y/17d9GiUMSCAKBFG97qtx/m+NIIiWAFbdiPpuRsAPngGCy1y11db/5Y7Y2jzx55+fI/Xg/K8QtlGN1sRyo78e182Nvp73jXKMC2w3N1QPPJ/2298BYfDvEGU2gINirvn2O+4qxXvhhl/ONPL6imvyC12IFUdhyf6fvV1nrfn3rgg78diP6fpiTOUyar3HSb7jgbfQ1gLrB5ujJplZV237fPi/8Bw3y2ejkrQ19wNu1WQeDyOD3xyZMwANJOr3Fd/5Vv8zjaHOMCCgYm+3ftx877/P9A68Qf/eJVX/LxQsj5wlWhIoK/wCb+/6D2w58P86wm/UDLbbULpTVat+RZJq9gK3NYCz6ceEYlQhgCpBHuOMelcBCFxKq/TG2nEipgI9ONGjwTpx4VwAujGacEaMYEwEATGwTEwXGwXAQhMehMS1j0DAaBMbBcbLvxj2sBppxsFx7WMkcKCWIAHJJoD9cBgGMrCDxrzjlcvsz62G5CbhRWq2PAFV89+MU7P8A2prMmnLI4kJAHyNXvtut1VVf8iHSc3mkjXU5oY59479pqxBGijDgkr1HewPkdhZG/wDW9qbnvH55tnnfggAmtiKoj5kbknsfnda8Scq4C6W+GitfmAuvfmvbmsBapvPmfkBJkSKzui2SeTSmtttjXtv7lb/zBnJ5Yg7y9BUjfjVQsUdiRW5s/F+tY9RlNX8HVd/IN9L7V9R74bx+MNEsnpnQdmo2SSDpWyd7BZjex6qvAdMTzw4YLsYgaLgDVyBZt60iiCLJ3G+Kfm/NJSMhZ5HdidzqCjdtwCSSSDzQqv3rk3iA1NpB9yoGqtuCBvq39vpsMbZyKSTTakIxHUVNCyOCy8W2+mz1EXgNvEfF3Zeq612dIB33v9NzuPn7YzCzx7LssHqDYF9IIrTS/wDjdkt+Y8dseYC6zQq4AI1A7bbkV3IHT+uNEkEdEtQr2NqRfua4+X9sN0hR1FLQFkWdzXH7/wBhzjQZU7kCr5JFmzt74BbNqdtaMrbcfLmx/nbBsLEKSdBF78Am9zx3/wArY3PFlzsVXqXuBVn5/qD/ACx4+XDBWFcBgo2POxG442GwPbjAaaa6uA11qr6fUftiQ5RdJr4e4J3X5/Ojf784FneNbDSKpHzHY0Rzsd+PljyDxRVbWJAVFhtIJ9u38v0rACNBTMNiF7n5Dn27f5Yx6sIO6sBz7fXihf1PtjM14lExtVa9PVVUe1b0ePp+vZcnjMasQAdVkUfbm9hR27X8+2Ab5eBRp9QmiTp76v1vY7hgP999zlgp5+jd9t9/51irQeYGMiiqX2Jq/mDvXPviVfHJur1SXJbUQPb+HkV01X+WF1yXjTwMG1Eg/wDcbI+e5FiuT7ttveLD4Z58J2kjDbCtFhjxZI3F96Fe3tjlB8dYE2FC7BV3BIBNg/sK/viNfFzTDubA3PTq3ux3G1Eb7DnAfQWU8wZZ0DiZFG9hyFIK1qu64sb8b4Zfek2BdNzQ6hufYb/I/tj56bxe/hAb33PJ3HA29rr25wbl/HVQFmYgKCCRztVgcUbNA7++2A+gKx4Rj568peNeKZthHlwfVZQHkN+kqEbFoypTXzTA7ixpNY6MvhufycfqZjPGXdVqOJVVOwv3smrIrjAX6sZpxTMh56UKfWUsexUBd9umieR73uTsMH5fzVDLY1FB21UAR9QT/OsA+lzSr88BtmnLWOPb/fESuGFqQw/7TY2/2x7qwGT5lm24HsO/98exSmqHB3xoRjcD5YArKHTXscHE1hRqrawMLp/NGVQhXnX4il70CBZtgCByBd1ZA5wFm1j3GOLfaj5kY5/0g5EcaAFDXJNlud7GmvaiNidunHxeIqG1rR353/bn9Kxy3zz5fjklaWCL/qEs5KAtqJHwWVq9ySzXbbD2BDJ4a+cRTCyklepGGmtjV+wYiwWq7NWNzvlvBPu5f1a/C0akAV2DHQVsWLu99mra7o1FL5fzJDD4AaDKukswVQotQdHHbUe/zufO+WyqKUMrOR+IDIo3FAbJfsKF9q55CvP6rMGVVFb7sq1vYNavY+w/2FkzbtpWxGAu5N3XY77njgYZT+W5DposDvdso3+mrn/N8aweU2JsIGrnU1/LtwB+/bfAAZWdXLDXZodvbet69sOxLAoRmAAIpQ5VSaLMGIB1sSasgkHsMM08tnYNBE1WQqjt7G124rjE0XlbV01FGv5qXUffZVANiq6iNz8rwFbz3jau9REICzHdQaB79RO4HeuwOBZfGAF/6jvpvpLAr2K0KIvVvZHYc4vmb8mwmNYwHBNWWcKLuvgA08e5J2r54Fj8oQKxtfU3HSoavYDirs3uSDtgKB414y0yaSzUpNKQtC634FGgOSTsKrGY6QfCVFFYkVRx0AV2JFjbtsMe4DpOY8uxsCCpAO5A2u++3fAWd8qhrALjbsQK77bX/nG+LIXrahjVZCex/ngKJ4t5MnkjZY5ArEAW4PbayQxO4v35rbFdl8leJLudMhHwhGq9iK6wqDt3x2AzEdjjVM1Y+GvqP8sYDhX/ACln0U3lG5LbFGPyHSxv51fOMXy9mlbV6NX/ABEDlTfPzOO1Ox9VX1UoWtGmgSdySb34222o++JDmN/hFfX+3+2A4cPLWao2Yxq56iT3NdzX+2AJvKGcVrEXqCrtSBXPzB4uueMd7M6HYxg38h/tjOjn0h9RgOFxeSszRYaRS8XZFDcCgSNq/fa8eZHylIyOZA6sTaqAu+3ctIukGyP0x3JstGf/AIF/z9MLpvAon+OPWd+WdRXFUCBW3t2784DkJ8lzEhgAQQLtlO/yIY2T71+mJY/I0rH8o6NhqDckGzuDzfHvXzx2CPwdVWliQAcXZr9yfc/viZcoAAKj+n9sBxiXyPmo9QiAcGiOpRtzRthuD8/1xVfOGQnhmSF9OoopAU3q1FgL+e1ew/U4+kGjA3ZEr30nb69scn+3Hwe/u+aRdq9BqBHculD9XF/TAIvA/PT+GSPB6AlCNoYF9N6Qqn8p3tef9sWuf7cVkidHyQcMpUgy0CNwbpSQflX645B47IWzEzEUWkYmxXJvg4beTPKs+dmjVInMWoepJpOhVvqtuLq6HJOA6Xk/Kc6qqgpoNG1J1AEXR2FmtuRj3MeAZpaCLIQvcOm9A7VqGxNDf/66ckT79CD26f27fLnHkuXkax8I7Uqn9rQj+RwHLI48xGfxYpFIbpYKeeLB4s9jsReDz4lnEBHqzAgA6Hu65/MLrt2v5746AIGXgr+vz37jEMrTDhlr5aQf2r++Ao0HiviTfB6xogbpS/qTV/XBeUj8WdraQxg7dTg19FUMoo+/I2xaWzTnlpBzuVr9qr98CZjN5riIx37yFuP9II+XfADeG+B5hFGrNSsBwAq+4Yks+omz89rNYJTwci9iS1Xe4242BA27bd8L8xmPFwvQMgxsblpgCO9b/wBTthr4bmszpX7x93R/zCNmYcmiLArb5nfAaHwk8kkb7c++3f8At/TAcnhB7K5HsGof1/l2w7XO99Q+dV/n88Yc+DW9/vX678fXAV4eByOW3UdiNS7bUQaBN0fzXzic+VhXVpF7EgWQT7EVX12w3M4NfCPqD355x7625Orgdgo/qp+f/vAKP+X1vs2/al/oD/ntiWHwNeUK0bHw3t79t/8APmGJlJFguOwJO39B+30xpI9C9e5uiRY7ji9wD7Vx27gPH4QEAJIAo6iUAAXc2RsNq7387raUZSF9LiQupBKlZKSj7afrX/1hV5l8HGcjEbzuii7ESaQ10KbVqJ2FcjY13wJ4f5KWGF4/vMx1AU1LqWiCdPOm6r5WeMA/yuRiNaAvJC0T1VfF1x+uIsxkLJGlRXcgf2PtvW2Ffhvk8RshbOTuFkaUgtsxYb2Nh875vfD8BVA/NpAUk3Zr3IPP6YBFm5IctEZJ9GiMBiwWyTxQXc8nYWQLO+14zDHxHLxzxPFJEuhtmAs2v12IN3uMZgHH/MEB2jDS9qRCf67Vj3/ishrRkpz/AKtC9vqfpiaPxVyNo3I+a1+1mv59u941zGZzB+BFXjlgT8xxXO3vtgNlzMxK1lmUd9TLY/0gXf6kYljD38BA7WFr/wDq8RRSZq+oRV2BsfPcgmsFRvP3WL66m/pp/vgA8xkZmqpHH/jEf6n/AC8EZfKyAdUhP/gB/Rv98Sskh/8Axg/6Cf6sMDvlW/NI30UKo+goaqwG+ZkVB1vX1Is/QE+2IFzPBDn26gB/e7222wO3hMR20XfNk7/Mjg9j3wZlvDVRQqKqL3CgLV7k7LRJOAlSX3f+X+cY1Mg3pr/f643bSq6iQFqyxagPqeP54HdkdQUOpW4ZWUgj3BJ329rO2ACbwqHX6mgl9QfUXfYi6I6jXJ22H9iHzPuB+pxIIabg9ydv/wBeNzzzX641TL9K0Wr+3b3Y7gWSeLOAFkznA1qDXsT+3ViofaYgzGS9JpK1SqbCkkabPBI9wNiKvFzmy3AA56rIBob/AAnsduw/fFR8/kRwxH4iGJIVGF3Ww2FkFeL2HteA+e88CZX1MXOprY8tvVn64639jcvpQv0SdZsNsQaJBABO3A3HJHywnk+z6XMlJ4QVLsPVQjcBmosu9WP4SRxscdT8peXVymVjQMXABdnYaSTfXqG9aQNAFmqHtZAn79fZj9R/e9gcamYMaKk/M7/ruDvWGL5QltglD3Yg3e2wWwOeq+3BvYbNwgfFWxGkGmLfICrsUD06tvrWADOZO1IFvvaivb8o9+B74HaVTd6L7DXZ/bn9v74dP4fGatFqqs7bkcfxc9jXHuMD5nwdCRQjUWbIRbNWbJoV29r7nbAJTMoN3CL7jUNVH3IG/bv/AGwbAy/xAjYcj/3WC38BXsVpmN6RVHfv/q7EADf2OIYPA6ttQs0R0ne6BB2F/DfOwFcb4D2Ic1p3vex225Arnkc/TGPG5+e3z+vfj52P09pf+Htx6u9V0nf9L/rtVj5YjjyANgSXRBsFzxv+g+X6fQBW9QE2GHJqr+o97quffAubZ15El1t03txQvv8ArgyfwmQb6ojfGpCaO4Fkk2e36fPGqnMAkWq8WNIFfsAD72CR2+RBTBncyzFfT9MAG2ejXcMQF4o0RqFaas1jfL5h20+oyMb/APjsg++4reqJB9+eDg/M+KzA7kgABjQqjQJtrAO3ezQHBvfzKeIMxIILauTvze2++wHG/c98BAFPHpi1I6mNkn97J3rf2ONNEka7BCPiNLoAv2ABPy553w5TLFxfct1G9h7qLNA7Dj5++BpcpsakI0kWWPG+wHA3I7HgDjAKTmJLvSzUdiOeLsknb6fXfBMHiHNWtCzqO9fQ137jHk8qqQChIHxVfPdvaxz3/riJZqsFhu3SBsfchSwrcV9QdsAbHnPhttiTvuB9PbmhyOcTiQdiTsWqif8Ab9NvbmxaaZE6jupF6irfUWaI2Nd74PtiHModXS5G3VYr51pCjqAqrBu+4JbAPduTZ3qizf0sisZis5hpQAIfTC18goGo3RAvvvpB32HAJ8wHYCtV7b9v3xqVG9m671xe/b/OPriXXvj0E9//AK9sBAbsAKSO5v69jzfH63jZhY2Hf/3txv8A3xuVofz/AJ2dsaB7UMQQKsijfHBBW+/8vrgI2sVpBqhubPvtV6r+v6nGOaUkbirPG4/z2wQw7dx2/wA7YCRXLHrRhW6hSDZsizrPPTvp7GvioBsu4GkGhxyTtRobm99vkRxiMMNPTvqsgqQD7D5m+NX9sSmJjVMwoc7b6vfbevkRwP0yFrAJNgHSS3JI6fbmzyP0POA439uuenV8pHp/DqS0JLKzAqATstkAjttqO++IfsPzU7TyxKah0FpQWvSx2VkX3sUeNvfG32z+copwmUgp/Sk1PMeNQVl0Ke/JtvkOd8Xz7M/LhyWTUO1zZipWRrULaqNIG+4FW3vgLIYiDsWNqNia44bYfveIpw0in9KtAVvgij1XQN8CjguRyFLEilHUaPtf70e2Mk5oCxtvfbehxzx/m4DR4wdjutDY2Cdr52HIsgdtsV/zXBqWMsVRUajr0qACNhbEDcge3OLA7Fd/zbt3BNc0N+5r2NjFE+1zImfw2VtO8DpKN1JC0Abo38Lsf022OAt/g+UKINL6q2H8J99LAmg1jngg/PBEviETqjWStsCCDyp0MGoHdWBBHuMfLnlrxWaCdGy8jxte+g1Y5II+Fh8iMd8+zKJv+Gxaz+IxkJfcgF3aQ2oYb9XahxgLHBJroRUByG0Er/231Am/iNHjv3xsJDwUsG9xYF/IHciyTd9tr5GrZlQGLbAMUbUfot8b2DfB5YEiiB7akkgdxRRh1bCt+W4IqvymibAwGJeogg3sfqSKYbDja+TdHsMasSQa31MbuhvXG4NkLVbdu9HHrqGqyW1WAxBo9yoHxfkJrcHc3xiLWRIqtQv4SNQ99u49ulr717ANc4qgBtOrdUWl5J1fmvpW++w7A3iWZBR32WrBA57ncgVwbF8n9MCnQi0ZAdS+9gXS8bmunkCydziFMzekOEGoNZJo6kOrpJBQg7tpLAjtfYPY4qJO+kg11Xr49yTweNvhBOIvEGFcfD7CibsahqKgkCtgL4rZt9nmfVdklmKhAtK3xsDdmjWk2LP6kVIdSkajzdEV0j2phsOBdWSp24wA516ek6qPUOWUNyAigsDa7KRVVvucA5yFSNYKsh9wtgnbhjvdE1saXe8MHFw9VOF+LSwIY7IRr4ZgSRZrdRYHOB1yquSI3UmMj1KBKtYBZpHPxHSdqvjsCQAUZvwwlVCICts9rqUb23wqync8gE2TfUTWF4ypI/Dk6g24AWyfY1vz/FZPF4tUmRV9AYR0WOktRYsG1UAV36tZ2Xv/AORhbwwU1Rta01kCmqwWUCr2Ivf2v5glQyo2p1AT+JQSQBzZUbCx7+9Vxg6CRiCSBXG9k2B3/NQI2Js7/I4jEgMlRBRShRRsk/I9Vc3p2Jr4lCm1/i3hkjzam17KQAoQklbo2VJAo3ditN6RtgGS5VeXLcXyCBW1jp279gTv2rC7MZWFt4yjKT1U1HeyQK3Xt1cHYHTQxK0EjKkSSBRoF0NchtTyKEdg2bK6WJ+HbGmVhMGoepyaGvau4FU2xo1VbDvWAHijIDixGCSF2UWt70d2A2Auv4diTsO+ZcOwBVgSSTI6qoF9iSASSNO/Vv2JvDoThbZy9gUyhGo1YI4a7IsqpsfTGmeykTAtqpDvq0qosgcGv4tv1+mATRZjWFBGknjc7kjgkmu/As7VQrHuCpcsCVRRIL+FXLKrAbUNmUjax0nkdjQ8wHUi1gEHn+fy49t/0xGK2Are625vvv8Azu++PU4FaunVsdyQNva+fbmhziNg2nagwsDfUt7gXsD3BPHtfuHiRKRsFIoccVZ4NbjkVxXteOQfbt5gnSaLK2RA0OtwpIEjFmUAkVYUIDpJrq3HGOvZ5gEJ1CrCk1wNQB3+Q7H23vHL/tV8uzZ51kjZXaLUqqGtWW9wNumTUtb2O1jawE+x7zRLK75V2kmTT6n4pZtA6UKkm6XUwa77NtjrzM10BdGwSeflvuOe1jb9MVX7OvKq5LJp0kySATSWtNqZaCEXwqsRRJF6jteLJE1KGSmXq1MvUdi2x31HSews2K7bhjSHU2nlSFq1JOwIZTZNAmuut1PFgkbx3O+lFPIxAWKN325ICE+/APcc+2J41A1ItrpIIbajXY2Dp29gNjt3wh89N6mSzO7GMxEF0I6Q/QQyGmoKwbbkqbqhYfP3lLx1snmFkMUcopQVkUGxd2pINbjke2PpPJ+IidYZOkBhdGm3YVV9r4sDvjhnmvwXVJl4kYB4MtDFISG0lwC54BPLg7DvjonkBTHCizuJEaIaAv8A1K1EaihpiooAaQ3+4XuMi7HJ6DRBoCyAx577X/FgdpRoLormxp07jVYXdNyB3sgjg374no6mVntvTT1LAI/MCRVU3N7fw7YHb1F9NSdiFUE7nUDbUAAx1Lq6tQogHTV4DcOSjemN/hDFSffSe2tbI2utzuu+K75/zp+4yDamb0m50kb674ayBVb9qOLD6isy+kUZzZCu+4W6egTqF1XtYPGKX9q85TKIulgpfUS3zs6fqCSd7vY2RgKz4TFkCmUdspGpDenJIo09VemrlQwsGUANsVHrpuCBjpmTgWJ1WBQIzHG60T3L6QzEa9JbTzfJ7bY4v5PzkZl+7TkaJgRE10Fc0jRk9llCqL/K6RMOLx1aYqumOaVYpCrQW40g6reJ1/KGDdQBIOzjqKnAWXL9eoiqGxAurA3ocAgsRY3237AR5eQsBItEDlPcAlSRuQG3PFE964Aq5n1IWZCitWphbHrvrKsDQFgiwCLskHcHZnQyRhinUTZJ3LAVQ2rUQPhHPVt04CSXN7JudbUQmnSWB56T1AFt2onZQfpBKhAkVuKYsXGoaTu2oEgld6BpgABe2wgU7ywyltLA+mY0atW4sdDNHIoF3q4OqticSTep6hWRtMZVCqiSTUWDEnUwKsq6NNlRQBbVY2wHpnOnVKusBQ9VqFm/hGnq4FAbn5nbG6BNgJehVAFsVZTuLksrYIA6SLu+wFDJIgb7vMVDO2qNRJJqLFtTGNyBehCNl4UcAE42lDsn40SltTRW5U7MN2BdepaPt8iGrAezKpXTtqb8rAkC+nUUN0DvQbvtY5xLnpFSZaViALLgghdQJ4dhR2NaSTvxRwuif0mWMkRFl1QHUKpNKupUOsY96Tm75BxKcuu6zPZ1N0x5hkHV/GVIZXHYAnvRwEzZliGdVOiQWzEDVROlaZSwoXYIvazZPMDSaWEzLq2CawWqrsAhRqvUo+Je4xJkMhFEXMaMxUnUZJyzDY0SZWJUf9w3N8nc4ByqSFkVdEQeQ2AH6iFcliGiDNqYk6lkF2Oo6qYCHhYSGVWfQR03e4IF9JbgVVuuwJogCj5mMnRI76roghSfhLHSBqbTRqttqO1CbKZb8ZtSKzgDqTUoJFaQykkgUSVq1FtwdyDmpm9PqosQzLqfZbP5lPQSKJJkFgA7GjgJ1ioHdlNfAjg6dyWayAxVTW99uDta7xLJBVCtIoRzqZgu5KldNsW6uvqs8FtjfJgjdqJWJ9bFbikBLADVTbcXbaRqG/cHddmMoI/T9N2RtRqIRgig2+lQhYafh16GNAFt6OANhL6fwpJQtafVURtpPblgSSpVR0mtP5d7VHIm19RmkZCpJa2HBsSakKLQPIBJAG44wynkhUKxaJdRCXLrCtQCkojDSSeAFUA2WvfEbI1mnTfrQqGGkb/Edm6e1Mu22rfAVvwzJ+mgKZgRgIVJLKoB4BBjiV2Y6f8ApqWBo7irGQ52exp9RxKaJHqBW2/hailrVqFHJw0k8dZJRHHK5vpKheri71UHZjYOzMOre9ziDxPxuWLqkVVTUBxPqFg22nUxamrauDttdBpBDLZIyz2SAwWx23JLFSR/qVv0vGYny3nbKt+HrkZwDYeJ1B7EqG1FRvvVGr5qsZgOm5g9P5lK79IJ/WhWoDuBiKAF1shXVqa7oHcEMoon57mwQBxviWZqYDck/CaNG7pLXcVzZB23+guZiFAaWuwWSOQ3Zp7B2J6hvuAQSTxWAS+YvFQjQ9VRytpEh6kSQ2NLktSHq2JsWCKJoHPJGY0rIJzGJVd/V/EFBixJKr2BPf5D22feJRRMtTJqUanKadQYFSrWgsuKfcUdyNscHzfmgwZxwkRlywZk9GXlQCRpRt2AHZSWWtqA4D6BkPDhiRpvpNgjsQACTd9uaGBIZNUko1DUvTsRaigdqN999Qu77VipeTJ5J1EuuWFJVIVJntjb2Cuw5Q3rBY6iaoABrRMfVVwSykWpElALfTqRtFk6bIO/O9YDYI7A7anA4kClHq9PWF23Hta/w8Wp8wRK+TzEKEgSxOoD2GBYMTQamvcmq2r5VgvOLQdWUaQFAlVNLRtY36gFZbo6lPyrvgts03pgtRDilU1ZNb/mAN1fvWA4Z43mmMjSi19ZEnWxWpXRWAHyHw37qcX77Psjlhl4c2mpwaErM6H0XUtZOoCgdfAsgHvzjnxyck0/3GIiV8t6kai6qNWoEk0vTsLvfbvg/JZV/C87B62rRKfSkRGIBrdWexpkXqLCtQ5FggrgOuRNbiRd0VWZZFZGV1bTqWyAQxIDCiw6R1b1iOLPNKolBIjpjRRrIoipEKdJG/5uRx2EuZnKNCylChOmuAQQVALFtJtiunb398eegGf1EiaJiwDh6SyGFPtrjJoc11ChqGmsB6mYY7BhHuWDaS6tGTq1dDCujpDEjqHDDmm/ahCTkI+lkqQMUo0QOjXZAKgFwKKqTZ2xaPFPTldYZDLCVqSOQfAzbtqSVCKc72raS2/SQbx740omgnilKKosPqlYakrUW3S1Aq9gb0mm74D5ozouwAaDbE81W39sdg8meaYvFMv90zhUZkJpBbYTKN7/ANY0hj3BUsNiwHIo9w5N2Tf8r3xCbVgyEhlcFSO1CwRXcHfAfSeS8KSNV0eqSrW9sgKaSWI1aVHplxqNEEgnarAY5uQNbMpeJQegILJBG6U2pStkVpvn5XzfyB9oIljMWZBMpFA9IEo4021Ir8BS1KaCkigTevD/ABqKZGWOdAwcB1kdkZfhBXRJqI+GipAG5o8nAFpCj5eKRHVqAfWGU+ppUjd9JbSSW3VQ1nbTxgTMRM6CaNXVwq10eojhgDvsTIASxBGg9R4snEk7FA0mXOlmoVH6UsbEc6U1K5aua08Wbx593eF1CIFhUsxBEQViW1aifUJFFn201VVVAENM22sn8NAsaAm0ZdDU5GohqUCwCVJItgaGBT4gyJDqZkhB0GTWJ4ySrMrSu6odNgUyHki6G49njkzKzRRgJLGwJ9Rm0iQaHSiqA6N7GhxWo97AJZxKoRSwcOhUyzTDWVNsBqIaioJodLe5F4CHWuhYw3rswb8SNwF2FM5J9RolGgnpOmwo5IGIV8SEIO0sb2Vj9SG4nO7KfU0WXcDTQb4q6exKlgUp95hBZiQxj9U6HINsVWMlQ+7dXJOzbYE8Jz0eaWaWVXfLAupjmAZVZCwkZS7LcRXp0lNiD88AxzivFKZZ1j9NtCFvUpwAD1OVjA0BjYFgAuxPsFvjniFIpjZWiUos1Sxs4QgqrFgX6RIVdiw4U+1GQokbCWOZ0SzG0QLiMnpW2aIaUZTSg1VWDZFjYtmZZYsxlzFpTUjJPNZYEWCkiLIUDPoJUjcRrYwE8eTkCqcoU0lrAQBkkWlWywAVSD3ttl4OoqNmzDeqiBHsH8VTGXVLBOpdNKxLCu5BB23sCeIQBECLlssJJS1PEglVSDZ9Q+kpGrca24JJ3qjpBm44fwiXdlVdUDSws7KaTVp06iAD7jYHnASZ3Owo6pIYwzEKC0fpsxG42bcijuAvJ2I7EmPTrZU1qTd0RqsAUoouaIFe3a8Dy+G9PpSSxlSCWMs5kZaGpVKEaXCnsQLA5vlWjxkN95Ay0jlirLIsSS0Qqyhaq2JupN/9Q3IFZWKRtUghHp251j8Ri9mn0L0qVLFd21dJscgRZmaeiFdWYVQ9NnLKTyPTIOomzRobalPudF4bLpEipl55SAGfXfqDsCTEV478UOMDzasxOukCV0d0lDemfTKjZSKAtgx3Ke3UBdhWs8s8TsXkdWkcUA0KC/bVpF2SlKGDEG9rOFGa8FklkMskqAqCoUJGCK1l1ZmkYIxIOrYWSw6dNY6TnsrFHE/4YtgNQAUayFKhdClFfSDWnVQNdzir5fLSlTA4klA1qsiSurGM6giOQI21KACVaRtVMLuiAHyuVM0bFlqm0E0RuPodl1EHQSt87FqxmNpBFLGyOkjN6ZC6usXHYClJJHOvlQbu/cUcZgOiZ95Nw2lk1UDsS2o0qimRlcGt/wDu/Y+U8I5tiDZVXFiydiCSDQPe73wJO4WVUSVC8igiN5DZVAbaNC253FnjYXzeJM1mViUvM1KrUHegBqJ0knSNIGy3fFX74CHKzmYPIwQBHkjGhi2wIU6xtTBlNqCdgO5oc2i8FyZ8SnjlcL69+iBIwLCTZkUpKBerWDsdtid9uiwSmCF3LLpGuS/V1giy7OBoBo3ZUbDYDFHPhjz+PZiX00ZsnDGVUDSC7gaSSSN6MnUbrSuxoDALvOfl+fLzT+KLmBEECCCk32VEVDdAqxsULAu75GL55d8aXMZZJc2ojdk1tG4KqV+JW/EpWGmmsXR2uwcVTzHBBmMzlPC0jMcUFZjMRggkqi6VjXq6tQYk3RoXycXnKzaNXrCwC4DBGYGMtY3A0gCxtvQHOA8+9r6kjyBo1A0lqIV1saWDA6hpJZe3c1RBwJ5nzT5WHMZgFmjVTKKcbPRAUgmwhaj0k2SenuZMvn0KB5TJEzsA/qRzBLobKJVVQnz0gWffFJ+1iUx5ZIdYkMrrAvo2gTSbZXVWKsaIpSBRYkDbYIPsw8rs0cubnYtJnhIpWSEtGyMxYszAii7WdiNq2O2Gn2gZUt4V6rQurwskg/G9ZLsxHSWckxsjEg0CNS7Ag1ZMhIFhGXhDH0CsRGttUYoHTpTYlYnoEnkA74B83QRN4ZPGjEt6TKDKQGtATTFgGLAi6O/UDwcAX5f/ABMjl43l9R/SidwznU2nSWOm1I2I3urIvBmXi3kXUAUJTrdpA2vq3VlF/FuEagRV7VhL5cQnw/Js0SSMoBUEMH0sLPptt1Hp7gUDZ2w7TKGMpU2YJZi+kuSUBHFEkFQaFGzud+MApjz8v3eSORvTlXU0T+rH6TqpPpksGsBkoEGt7PsceeM5+KTLyKrRDRE6hFMUgOlWOkAbK21cCq7gYM8NeMg5Uza1UADUVSUGtbJJHpUaQjxkECyH47mHx1ZFinPqxOnpHTT9StoYDkkWzM3VfBAra8B885mGh8R3Pb259/8ALwM8dAgcDe/0IHNfT98WOHwbMTwiaGJ5I2LEFQ5JCtoNDTvvwBfHasDHy3mBRmilQE6SpRhuSFA43J2FdzW24wC7wOTTL2KXpkU0drB7ggjUAeD7YtOYnUSoYGZZmospJO43+bXX67WNiBhNP5cm9WAJG6yTnTEGoerVAkXsQLG/G/yx1vyRBPlicvK6RZgx+oU0oxcMzbq2wMgIIbdhTLsKvAMovB1my0AzDWY2WUNauyMp+FS+ouCNS6iLYEGr3BXiUzNl3ZNL2XBEUbJIi9SuRIK0yJzwu4I73hd5dyMseuIGNozI8npS5N2MQY36diYgggkhuoHqo9sOPCZFLzopKAsS2kgU7pbDSxJGxBAA+INY2NgNCqzJlpIponn0qV+8EKxXZntVUOH0EmuATZHN+yTvPFKFE0czE+mwp0UggqGQClVveRQa1g0dsbZ7MFEX1JkaPqX05yIy56QqqxRE3AYFGUg6rB2xJlZZsuuXjUsyenpAA9QmgdJLRra9K7sylCTQPFgFHGGiZ5VjjzESO8yREqjEgqxZY3EkidJ3IN3sCRjTLU7xyGN0MepkAjQ8hVDK80YYDY/CL6ySaJGJs6IxnImaWbL5lozUraNLrYuNg0ejZitfAxs0eQZJ2zELRxrFDm45Xr8GNIyilSbYksh456dV7URRCbO5dcxqj/FaipLRSw61cdRsWApHTRC2d+x3WnOEzNExkZEBTVJBlzqIAqgumQpY09EfJFNVHGnieXdZXGVEOVn6ZB6ui3VOkheg6lYkKSrjTa2BdH3wvxzTkYaXKmT0gy5eTNMrg/wdYduTpAJ22F4CXJ50ugtMvmzA5SRIllbT3sagV1iwSD7sAdt5IJkSS0zEkBkfpibKSqGbSQUX1QautVRFR0k7gkkfwrORSziXKmGCZW05qN9WtxoPTIukF2U0wa+zb9Rwzfw5/XQRmaNFUldDkK+uwTpfULQtenp2bkgaQC14jOscjMwl0GNI83GD6tEgllEQ0uVuil1qOxAIM3muJvSi0pRjkWb8RaiUhgun1FjtGKuafSeKNXjB4lmIAEzmWUhitTIC6sST8ZZ/wqNCi5HX0mgaHn8xoJ4Ic/BKkrh1VWZfRcAaSwXXRBIAAkBK67utyDePNSadcZzEi7jpeNlsA1Z9PVWrYlLII3HOK54t4BnEeR8rIsXqBvVMcbs8moaQztadcYBrSeSemzRLXw6LLNLLEIiHb1AkTTgqpVOiP0QQQWUtQGxY8g4LfO+oYiTMlq4bLTxTdZGk61Yq56P4hanVwKGAEyk7nKxu88AkChPvXUJFZuks0TKFVux1HsbUXpwHn4BqcZYsT0sSGkbWG16hrCsw+HVRsbHkbYZeKZsrKQhjdyqo6PJ13uVVQqqyMwBOqjYUbEaiBPGMrCrxzylESLU0schVZANLCx1KG6qIKje9iTsQVZnJOWSiFkZ3IV9TIaKnSKMfpdjSqCdN0/WcZifNTRyhW1FUQgoQFmdQ1lmc9ToOgL0gsLB1HhcwFk8Z8eyzAH8aZkYvG0aqSrgEaV2+IbiipF/MbKM/53lSOQoJWNLotFL67orpASxxtRY70Bi2ZfweOGEZdUuEEsqkAhSH9UAANq2O454G+BZywWLNRl1UAl0ZHrSwBLNFq1q6qCKAJs8VeAQZXzJKsXpCGJjpYtGIliUj8/T6rUpZt2Pc7jFcysE8OanzAky8P3hAyxGcxrHEoCp+KgKLIl1oKMDuQTRx1nxCANC60rArSrJstkUoNg0Lrsfpir5zwfL+mZsxkmjn2DtDG0htuklDF1lbGqjuuxoGsAlzPm/KMsQl0SSRFAWE8xZd/wDqBxAuqgC1iid9ucH+I+Y0nVHyszIyaiBI8fpyjSB+LGGMjgAjalPzGC/APLfh8iSUFzNNuZI/xEayCH2D6gwIGrqXSB2xW/H/AAyOKRB9ybXrb0h6ra5WCm2FTDhDezkgAk18OAJzHmIZjKLFmkhjd1KsmjYd7TS2pdqNEqwI4xXYHmdfus8hGUtDlzFCzBdJ6QS6htWlQAQzmiR1XhxlZ8yJUX00do0JgVUzKPEraVddXpOCCUHUSCaf3OPJpc5PM2WaR4okVZW9Ql9W/SA02lgVddWrsVA9sBY806Wr3E+Yk0xxg5TkheoAuY2KhRq0lrGkgajthdmvMCZfK5pcyvpzuslwuzujtpKj0rAGhgi9qBJ3u73z/lSfMRKczmy42ZeoDSb2dStKHsiiDvYG9m675f8AKOdkhzMWZjZhHI0SldCmVdgxGrSCCp1BjRJJ6rwG/wBn/nY9K5hokQRxxpEXVSboxuis250EAk/wr3LYtOQ8ZgCRxLm4YSsMdJp9NlFgoCplIJCpoZbsWdxwa8/ldlDwCSWH0gIxJJJMoRSuoFCgMRA0/mfp71dFN/wDMK0r5hcvmCrN6bNmIjLQbSFomiXUAhb2v5kYDoea8WgdJLky7laAaohpPaz62oAkHiiN8Ic35vrw9gjTDMyIyiKQGRdTAjSkuykDsdR25vst8t+CHOwLNCckpNqI2DFl9wwWtJNA1W4o3hb4/wCTMxkctmcyHhaZaP4VqwjoAjSNtKEX8wCTxgG/2aZ/Kw5VMs2ZYTlWjCCSRQGck2E01dsBro9uO9rzs5hyjmJRmJwEEyx0sknCMwAAIJq6IY0CKPGKj4X5KRyrPmM5FM6ozhstLqBoNo9QqVbSdqU1zYxv455RdXhD5uWRNTK7CGX8IhSRaoCSp2G5UfM8EFn2qKsOY8MeKKXUp9YgxDVs8ZCkBaLWp5B53vFm8B8cizQhQo/3hHc1LDMnphtm1OCVrqNrsrUBpShXvhvgwjMP/wDszjtI/p/hCdUTkagVDhdxxJ00B8NXibwHwlDnFmTMzs3okTIdPqPYRl1sD1aAwF771wCbBh4Z4gnrz5d0aOTUpAtV1AxoNUbWpcBgeoWeL9gwgyDxevK4MTufUdoWjYNpAQai0aEnQoJsclqOIfHvBRLFIsi5qZGUgoZQNVnSaUdgCW4/KNrrCfy9lzqm+65vLyNExVopcsfUSj0rIylXJDqeqiNrA74A7y/4i2ZypXMNDLJob1IonUalJJBoXpLIQCLq++94I8F8JCqn3WeaGNVr0iWkUAArp/EAKhTWyt+WuMB57xvNRTQSSZH1Bp9MyRs1KzsNSxxsnqkUidRWr7jfDDx3xBidJXNqQVI9HLFwQeQSQyE8jfj274ALwrxfNSSyok2VcxMsckgy04YkEhlK6yFqjpOpgbJ2xD4Jm83CZwBkjBrf0anIatJ02CCKBCqQaIGrY6RqZLnpPV9OKfLxaLUxTKLegCHCr6ZXawRuNhtiTPLmDL6jw5Z4YyDGZJmVgQpVmCmMoD1MASRYIsjsC6UNM8ObeHPRugdAVXLuNLlSbRSzMtxgjpvfBMHiwr8POZeMObCS5Z1cnYEMplVi24204X+XvNyZ1WaFo8u62hjmjdiDVkgK4Vl/QEVuBiY5JntvvGYE2rWhXKsscb6WUHTKhFEEWLuxtVnAA5yBxn4ZY2iIzELrL6sDqshiooI47smrPc6R3FARJK+UzQXMvoinsoRJMUWTUAVEhcNEhUrSEEAh6FAYN8v59fEDqknhMuXcqIpI1YqwUoz0Ct6rbcErVCgythtpNtD6GUmgYFX9JapjXS8elkrSwJt7rtgDDl5PU0IoWM6W9QhpC3xFlJLjTwOrqvVwMVvy/wCmY2KyvmBHI8cbSxSTXQ9MjWqryCUIOrYA74D8s5H7sk8DS+IwvIG0IYGeOBbOn09AlisA79W9cDBHhudzUcsEMecgky00LypP6MaadOxOkFVYF3Tje2+uAFfOacs6yxT+EttckYmkRFBBtdI9JQRa0ar2wVk/BsrIobJZmQOtt6kUk0hLsgTrJamVgAT8NMpog3hvNE8ySRSZj1LYdSKXR0O7I6Ko2ItK1NYo83hZAoyhREjzkWsmzlzLMBpABZ0njJA3AtA3AHYYBf4FmJstEpz2VzUkttEZUaZ1KAl1LqpY0GJW9JPeiOrDDJeIJJI8mWzeSKMQ+l5ydFinACrGwBY3TM25OwusOM3nNI1+vm6K7KcuAToDM2zwiiwBoHTvxyBiieA5FYJ861zS5dzHJEseZ0SJepSXCyIu38DNYAUAAmsBaBmW9aGMxxyeqjgGCZhCpXcs7FbB0sqjTqO7bYzC7x1pMxlhFlFzRmWSJ1WZtIIRw9n1HuhV6ro7VqxmAsfhni0hhglzMUiSep6ZEQOka20DWpAbSCRwDRHJG5d+JeFRTLpdf4qZdmUupRip7EqxF/M4h8UWJ1UuI3BPSsh6CTxexF3VGrG9c4XmXLpLC8LDQpeJ0iJ06iLsoqm2UqQSSNNm/kGuay+by3pplWjmiVQvpTate3FSKKAocsp43JvZ9A8hUalVXoEgMSL7i9I2va6/TCXzL4WM2kEsJVnilWVCrAalB61D9tQ/TbG/h3j8Us7wurxTxrujsKYNudNMdWmhuRwwrnAC+G5OSNZvUjlt3ZiFzIIJJu0YBJBZoBSduMbeM+JCL7pNIs0algpBI6TLSgS9YPSxvkrSt8iHHiOZWOF2CFwAWCKPiPIAPG5I3/XA2VgXrkZkOXeNCqs2oLVsWJJK1xuDW3yvABvFJLMJYZpI9SFW0xdLrpbQwLgrqVm1A3RFgg7VDlsokkyTPMjmFJFCzJTgtpe2NrsoXYabonfvg9Z8u5AUQfiGkIo6xRJZaG9AHf3FYjbNzZUXJGrREu8kqtXp219Qb4tjyK+HgcYCTJRiWMOBC4Ykq0ZsSIfhOrfnY1ZG2E4jmhJy6ZuRmCxHRmghqM2pIeJFYEkFNVnSd6qiXWSjSR2zEATUR6ZvUvDFmDrxqDE7kXuffCnxrTl58q8sbtrbR6sV2pOt9MgWi0I1WPYg83gDQgaZRJAyS6CwMb6o3AIBB1BQWGoGyt7mjyMYuQkhUPCqPpO4eONHKhurQUjUBqugRRPcDqwV4TMZakinieA6dIEZ1AaQaLa+bN7i+rBeb8PRyWYkEgqSK+E/lIIKlfqDgFPh3gsTXmMur5c5hkeVXVlvTRox2PTc0bI/iYkEm8LPC82ubjzGVKplsypkR2jq1Idgr+5JGl6bY6jud6j8vySevPlJo4jIpMsen8MmINpRpGjWtR1caRwcbePeW/VzEkimKHMGPUsranUKOn4WpVkVwja14Hb+IH00b+mVE7yyaNOwQWfh1bLQJJvc6duwvCzI+KpAqHOQtlZHajIdJQsSwXVILUHSi/FtuovBWTzHiCZe5oss0qozNplYamFkDT6dA1XDEXfbARmizkqmQrLlJII2ERjLKXP4isWYaR0MKAN3zVbgz8WzHpmJZZWRZpURKIB1atQUEBdmAIrc7cm8LPMPl5I1lnyWiDNUSpjBHqPdhXANMGI0nUrfKjg6Py7BpaJTMqmMIFdnZRpbUjKHtdSMbFfK9gMJ/A/G0kzD5eRnizGV16zApWORBpLMwYEKDI1gXfsaJsJsl5zljj1Z/Lvl9KjU+ltJYltlG9gaR+Y7sK5xsPAfvOZM0mYQyRSCSIQoFIQqBolJ6nU0GvYg3RqgCDm8nmUd2zUTwqF/+WNwCpDrIQbRWBB7HbfY8Q+bsnAyxzuInKSIjTaSHVS2lyJYyChA3409Nd8Bv5n8LeNvvOXnnhZI2BAHqRELb9cZYHez1L+vbEnh3j0rwxyLLlMxqGk/dtTddC6pjarYLDYgb4F8PmR4x6WZjzsK0hExbVbUACwU6tjwU/NueKm8TiyM0Sw5mEKsZIRZxpC9JAZC2xFHpPIsbKRsEnjvhZeRXm9OTRqMY9WWFkJu9Bjsno2J5NduxnhUSTKkgy5SiwP3lSX6TpFaiTRIsNe4qudk/koJJHqhzsrBFWB1dUBUx6t+4trJJ3Boe2CvNcB+6y+hmfx+nQZJV0lhYC0QUGrfagCavYYBR4n4cP8Ai8ZyzhMwR60qkNplEamMayDS9Mux0nf3ra1eI56eOPUYo2YsFVEdmJLEAVaLxye1Dtiu+CTeH5yGHMMiRTKPSPplo3Rhu0YZNJI1EkL8ztzhf9oOVkEJMEsqeg8cil5mcykMNWkHUwEZOok/wcULwDLN/Z+JW1ySxq6MWhMGXRAhIZTqssZL1AmyN0BFb4XeTnz0cs2UzGdWsvoVW0I5YMSqBjeoEqFamtqe7qiXmSngGXhlzWbOpgLBzA06yullGkLq3J2INEbVWCxmIGEM0MkgQBlRY06XAOgggoTsQNxVD5E4BVlpmVnH3nOsybn1UY6d73VIFDLpB/MQQDV848jyWWAiYwzEHUI58tJKEpyZSAUdSqMRYvo+HqOwww8Ny2cfNGd9MMWjR6bks7USQTpfQtEmiLJDGwMK/K2ely+bzPh5VNCATQkyFf8Aq9TItgkqJCwHdQO+2AdHIvpIj9cMRSmTMuQPZiA1kd6u+23OAv8AhkmmJZZJ2cqsepnpSVG5PpyISx3a9W9GgNhjPGVmyIizERZoVYnNQjcaGvVJHt0+mTekfEo4vfB+ayMEmmZJYrtX1MI3VgL2vY1R2Ibbn3sK54REIJ3hU5kKfxNTCQRyXWo2RSuvGkc7kr3HvjWWizEe4JkcqzzQt+IiowZd7BWMirK9I1E99WJfL3jSyStFKIlzQdyqGcUyn80WlWVr3sWWHB2NBoPDmZmeeKZpAGUMjLpVdxSgOD1LRNqTd70BQA+VVlSBYczIZZaqOViS9EkAtVsu357YHff8ozBTRp6qs5kjvSiqfUBJLfDqJGxvgnkHm9vcA98LZZI4ptADMgbfdl1DUy2d+TgfKrP95zCyaXyzqrRcWCRodD7qa1b/AMRxp5YyqDKQiNKjaOwHNsFfqCk1vsQLJv3xtl/CDE7vHIzkoi6JNxSAgAVVEgmyb33wG3/BgC7JSWSSqF1U/VQ2iztbad98AL4u8EyLnEjX1SEjljLEE9RCMWAokVVc7+2HEuZI0gwuQTW2k1sTZGqgO13zXvhfn8mMwC0U2hlrokQOit2Zo3AZTQIFFeSd+cBP4vI73FCamGl+oHQVLFSHrkUD0g3xVcgefw2IRJHHFEqpZiU5YlENm6FUtn6HvveFGezWdhmy75iGCS5VjWSD1QV1BgfUG9pRJpukMAeaIseSzkrsbSMAEA9ZLKe4I0j8u4+o7b4BH4vl5y2Wk+7wTCNNS1JJGySaSGEQ00QVutVfpWGXl/xBM1DHLGbV1BIMhYi7tSNtx8xgTxrxKWGN/XhaVBIOqLUBoNsDsdSlCuk2aOx/MQDYFyueRX9NXqjwAyEqHqwbBoi6OAT5HwGTJBlidmiaUkRBgG1ORuHsDQOSpBIGqieDYYvDq1AojBhpbUzNqG+x1XY3PfvjTP8AhWXKaZI9SGRW025BbZVtQeAQDR2BAbkXiDKeX0RSN3Bk9Qh2NDftQAqgNiDxvfOAqM/l85HMZI5aWRInn9OVVaRgQVGgN+XbSR17nWN9sXHxZUG/qhSeko3UG10FGm9Q3XbSf4tjgDO5bKSzPlZYY6iSGZdr6pDJCDVVYEYFm/i3xF5x8M+85eN4YFmdGjmQHTThW/6dggbo7fLn3wBGY8GWcxSvl0jmRj+IsjxsACy9LR07Kw6tLECmF7gjHieDTCaYiWQxsAUEjawHClaVXLdB1ajdG1riseZfN5nL+mrZd3R2p5DIjMmptKjSq2ygad+Qu5OxOJ8t4Azeq0880hkugHZBEN1qPTTA6SQWu+PrgAPA/F8z6ZeeCaWm0K8Xp04ajrMZKsuk9PHYnbfBXh/iyZeNUfL5iFdQBZo7UtI1liUd6DSMSSx77nCqbNZzw6GRp2TMZdTSMS/q0xOjWQu3IUk3uQdQB2nzfmCHNRuoikXSyahOpQEM6x029lWBb5DQbqsBYPEvExHGHpyDQGlGYi6HwqLNXdDc1tZrCiM5Ng0kLuHlLBpYY3JsAbSAKQKFUr+5rk4etnFD+n60Qbbpsav21fMdsJfLWflGYzeWkiC+m/qLImoqyyWQGJ/OO/H0HcF3iIliinYRqrMBHHJOY1RwzIo1soEq/GQFYncdzQxZYtSUE9JUA+ERsBx2bUF/lgbxqFmjkDJK6kqdKekxGkhulZAwYmuCDxsAcKvCvM8WtYswmZjkfYPPG0aOVH5bpQSFDVQ+L9MAR5e8OX1M20bSxhpdXwx6QxVVYpaEg2tMGJojteJ/M0zZbJzSNOxoDqlVNIsgbhEBIPFbnfFb8zeEZVIZc1HHNlWbUxnDSjQxb4miDUwL9q31E4Y5ryxlMxGGkaaVMz1GRHbR1EOpC2dA2ADDitzvgN8n5QGVld8rFHJHKSzLJIylCSW6GAYFN60kWLO5BrCrMLl8lm8tA8IhScNGI4gGUFioD+pSyrbELpFAaL7Ys7eEwLpW5HfdVDZmQk92FGTfSOqq2A2wP475SXMZRIWkdpol/CmLUwYCgzVsw2F2N6vY74BhlvBsqqOkUcSq/wAZUC23u2PJN72ScUZvE5/CJDFJEs+SnkYwrG2pgzHUyKpFsTZOjcezc3ZM0+ViSP73cBoKZJoodJNAdUojMQJO/K37dse+Y8kFiQx5r051ZTG7RxveptAtFUAC3A1qARQuxYIH5nKwvo15RSqnV15cMbI5ULelvexip+YchFmNKZVTk21KfXJeLQSSdIRSCpKhiNQUEirsYZ+TPNEs+uLMUZYiQ3pAm9LFWNULFjYoDsyk1eGyurTMwjkZyFUsYZYzpJICs+kK6rqY6TuLvnfAQeWoc7uMzOrBHdb9MBpFvoYkbboQemt9jwbV+GeDDNZqQ52IyjLHTl5mJ0TIwvdeHK7WTY1aiAOBYJchrWQRtLE7IYxpDhVPGoA0OfziiRwcJcnk/EctGTJmVzMSRuSEjqTg6Qlcm65N7EWSbAQeKZqXwzMSzuDLkJipkogtAxATVpJFx7AEKDeq+R1MYYvDZgq/cgQo6RJ4fIoA+GhrhAGwqh2rthB5T86xZwMfuLS5hUBcxiNg2x07uwIBKkb2Ae++LzHnXd69BwBRDvQG4Pbnbj9cBQftZ8upNlI5oVIfK2wjjjrVGdOpa206QoN7nahucFeXwM5kxLlYsnFLp0uVVTUqgLTp6R6bG252INkYeZTPrNmpoGLwtGCWhKV6qnp9RX/Mp1aaHBPuAQLL5SykYjOUEsE0CjSYDTuoGyyhhUgO16t9+ReAl8BgnESHNZXXMVAcpIrKCRv+G7gIN91XY/tXuI/v7wCITySKcwABmD6dBxQCOBcalx8JqrBB3IJzAWSbwuF71Qxm+SUX/bEmWy4jVUWyFULbEknSKBJPJoc4zGYARcw33ow30iJZb72WZa9qoDasF+gpLEqpJpSSBuFJKg/Qsa+pxmMwEwUYrnmHNmCZJUA1MhjIN0QCrCwCNwWNH5nHuMwB0mdYzpFtpMZc7b2DVb7VjMj4LArSkRqLk1bKBR0KpK0LFgYzGYD3NeFxzxPC4OkUAbsijqBGq9wVB3sbDbFV8G1wy+kJZGRWl0h2uvTmSJa240k7e52rGYzAXp8upDAqOvZtudq399sc/hSTJtDl4J5RGZfTptDULbcErsTQ+XyxmMwFl85QVlJm1MWjqRTYBBjIkAtQDpLILHcE8bUk+z/zTPmpHjl0EBVIIBvcGxd7ix333OPcZgHXjmedckJRWvQH3UEXpvgj3xJmfAoM4sUmZjEjqpAJsVqIvir+EbHGYzAJCqz5KeaVI2mjOaVJdChx6DyCNrA+IaFPttxhFl/H5Tn0mGlTJBMHVR0t6cjBLBJJI3PO2pqq8ZjMB0zJr0qx3JF2d+eogXwPl8hhZ4/MYpMq6gamnWE2PyyA387sAj++PcZgJPNGWV8rmFYWGhkU/QKxH6g98U77KMis3hsJkLtqdzXqOANDOo0gEADayO5P0rMZgLhn/L8LoNmXQS6FTRVtDJrB5J0sR1WMIsjPJls590SR3hSJmAkOo3cZ3arNajWMxmAL8TyIzrGGZn9JvUVlU0DQ2JBvcXY+YB7YZeA+W4MoiJHrbQCFaRixF3xew5PAG23GMxmA5vmvGWyvjuaEUUPUUUsU6qeNJG3Ugklu5vjHRc14q6gUF3VjwexA9/njMZgK15W8Xl8RMBmOjQWmHpdNlGaMKbvpKncc/MCwb8BjMZgOS/aOn3XxDKvlvwGdTrMQC6rkokiqJNmzW+13Qrq8LWo+mMxmAhm8PjYhmQFgbDbgg/IjcfpzhV4iGOYXTI0f/TBKhSWDGRipLK21p2rk/KsxmAgzLmSKeF6ZQ7RnUiHWAEbqBXSSdZvYdsZjMZgP/9k="/>
          <p:cNvSpPr>
            <a:spLocks noChangeAspect="1" noChangeArrowheads="1"/>
          </p:cNvSpPr>
          <p:nvPr/>
        </p:nvSpPr>
        <p:spPr bwMode="auto">
          <a:xfrm>
            <a:off x="1687513" y="-144463"/>
            <a:ext cx="304800" cy="304801"/>
          </a:xfrm>
          <a:prstGeom prst="rect">
            <a:avLst/>
          </a:prstGeom>
          <a:noFill/>
          <a:ln w="9525">
            <a:noFill/>
            <a:miter lim="800000"/>
            <a:headEnd/>
            <a:tailEnd/>
          </a:ln>
        </p:spPr>
        <p:txBody>
          <a:bodyPr/>
          <a:lstStyle/>
          <a:p>
            <a:pPr algn="l"/>
            <a:endParaRPr lang="pt-BR">
              <a:latin typeface="Tahoma" pitchFamily="34" charset="0"/>
            </a:endParaRPr>
          </a:p>
        </p:txBody>
      </p:sp>
      <p:sp>
        <p:nvSpPr>
          <p:cNvPr id="10" name="Retângulo 9"/>
          <p:cNvSpPr/>
          <p:nvPr/>
        </p:nvSpPr>
        <p:spPr>
          <a:xfrm>
            <a:off x="5226457" y="388439"/>
            <a:ext cx="6491875" cy="584775"/>
          </a:xfrm>
          <a:prstGeom prst="rect">
            <a:avLst/>
          </a:prstGeom>
        </p:spPr>
        <p:txBody>
          <a:bodyPr wrap="square">
            <a:spAutoFit/>
          </a:bodyPr>
          <a:lstStyle/>
          <a:p>
            <a:pPr lvl="0">
              <a:spcBef>
                <a:spcPct val="50000"/>
              </a:spcBef>
            </a:pPr>
            <a:r>
              <a:rPr lang="pt-BR" sz="3200" b="1" dirty="0">
                <a:solidFill>
                  <a:prstClr val="black"/>
                </a:solidFill>
                <a:latin typeface="Times New Roman" panose="02020603050405020304" pitchFamily="18" charset="0"/>
                <a:cs typeface="Times New Roman" panose="02020603050405020304" pitchFamily="18" charset="0"/>
              </a:rPr>
              <a:t>DIFICULDADES ENFRENTADAS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ultado de imagem para imagens de empreendedores familiar rural colhendo desenho"/>
          <p:cNvPicPr>
            <a:picLocks noChangeAspect="1" noChangeArrowheads="1"/>
          </p:cNvPicPr>
          <p:nvPr/>
        </p:nvPicPr>
        <p:blipFill rotWithShape="1">
          <a:blip r:embed="rId2">
            <a:extLst>
              <a:ext uri="{28A0092B-C50C-407E-A947-70E740481C1C}">
                <a14:useLocalDpi xmlns:a14="http://schemas.microsoft.com/office/drawing/2010/main" val="0"/>
              </a:ext>
            </a:extLst>
          </a:blip>
          <a:srcRect l="16861" t="9091" r="11896" b="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262699" y="1197865"/>
            <a:ext cx="3817982" cy="1124712"/>
          </a:xfrm>
        </p:spPr>
        <p:txBody>
          <a:bodyPr anchor="b">
            <a:noAutofit/>
          </a:bodyPr>
          <a:lstStyle/>
          <a:p>
            <a:pPr algn="ctr"/>
            <a:r>
              <a:rPr lang="pt-BR" sz="3600" b="1" dirty="0">
                <a:latin typeface="Times New Roman" panose="02020603050405020304" pitchFamily="18" charset="0"/>
                <a:cs typeface="Times New Roman" panose="02020603050405020304" pitchFamily="18" charset="0"/>
              </a:rPr>
              <a:t>RDC Nº 49/2013</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p:cNvSpPr>
            <a:spLocks noGrp="1"/>
          </p:cNvSpPr>
          <p:nvPr>
            <p:ph idx="1"/>
          </p:nvPr>
        </p:nvSpPr>
        <p:spPr>
          <a:xfrm>
            <a:off x="355648" y="2187702"/>
            <a:ext cx="6747159" cy="3207258"/>
          </a:xfrm>
        </p:spPr>
        <p:txBody>
          <a:bodyPr anchor="t">
            <a:noAutofit/>
          </a:bodyPr>
          <a:lstStyle/>
          <a:p>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a:latin typeface="Times New Roman" panose="02020603050405020304" pitchFamily="18" charset="0"/>
                <a:cs typeface="Times New Roman" panose="02020603050405020304" pitchFamily="18" charset="0"/>
              </a:rPr>
              <a:t>Esta Resolução estabelece as normas para a </a:t>
            </a:r>
            <a:r>
              <a:rPr lang="pt-BR" sz="2400" b="1" dirty="0">
                <a:solidFill>
                  <a:srgbClr val="FF0000"/>
                </a:solidFill>
                <a:latin typeface="Times New Roman" panose="02020603050405020304" pitchFamily="18" charset="0"/>
                <a:cs typeface="Times New Roman" panose="02020603050405020304" pitchFamily="18" charset="0"/>
              </a:rPr>
              <a:t>regularização do exercício de atividades </a:t>
            </a:r>
            <a:r>
              <a:rPr lang="pt-BR" sz="2400" dirty="0">
                <a:latin typeface="Times New Roman" panose="02020603050405020304" pitchFamily="18" charset="0"/>
                <a:cs typeface="Times New Roman" panose="02020603050405020304" pitchFamily="18" charset="0"/>
              </a:rPr>
              <a:t>que sejam objeto de fiscalização sanitária para:</a:t>
            </a:r>
          </a:p>
          <a:p>
            <a:pPr algn="just"/>
            <a:endParaRPr lang="pt-BR" sz="800" dirty="0">
              <a:latin typeface="Times New Roman" panose="02020603050405020304" pitchFamily="18" charset="0"/>
              <a:cs typeface="Times New Roman" panose="02020603050405020304" pitchFamily="18" charset="0"/>
            </a:endParaRPr>
          </a:p>
          <a:p>
            <a:r>
              <a:rPr lang="pt-BR" sz="2000" dirty="0">
                <a:latin typeface="Times New Roman" panose="02020603050405020304" pitchFamily="18" charset="0"/>
                <a:cs typeface="Times New Roman" panose="02020603050405020304" pitchFamily="18" charset="0"/>
              </a:rPr>
              <a:t>MICROMPREENDEDOR INDIVIDUAL;</a:t>
            </a:r>
          </a:p>
          <a:p>
            <a:r>
              <a:rPr lang="pt-BR" sz="2000" dirty="0">
                <a:latin typeface="Times New Roman" panose="02020603050405020304" pitchFamily="18" charset="0"/>
                <a:cs typeface="Times New Roman" panose="02020603050405020304" pitchFamily="18" charset="0"/>
              </a:rPr>
              <a:t>EMPREENDIMENTO FAMILIAR  RURAL;</a:t>
            </a:r>
          </a:p>
          <a:p>
            <a:r>
              <a:rPr lang="pt-BR" sz="2000" dirty="0">
                <a:latin typeface="Times New Roman" panose="02020603050405020304" pitchFamily="18" charset="0"/>
                <a:cs typeface="Times New Roman" panose="02020603050405020304" pitchFamily="18" charset="0"/>
              </a:rPr>
              <a:t>EMPREENDIMENTO ECONÔMICO SOLIDÁRIO.</a:t>
            </a:r>
          </a:p>
        </p:txBody>
      </p:sp>
    </p:spTree>
    <p:extLst>
      <p:ext uri="{BB962C8B-B14F-4D97-AF65-F5344CB8AC3E}">
        <p14:creationId xmlns:p14="http://schemas.microsoft.com/office/powerpoint/2010/main" val="20247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p:cNvSpPr>
            <a:spLocks noGrp="1"/>
          </p:cNvSpPr>
          <p:nvPr>
            <p:ph type="title"/>
          </p:nvPr>
        </p:nvSpPr>
        <p:spPr>
          <a:xfrm>
            <a:off x="958506" y="800392"/>
            <a:ext cx="10264697" cy="1212102"/>
          </a:xfrm>
        </p:spPr>
        <p:txBody>
          <a:bodyPr>
            <a:normAutofit/>
          </a:bodyPr>
          <a:lstStyle/>
          <a:p>
            <a:pPr algn="ctr"/>
            <a:r>
              <a:rPr lang="pt-BR" sz="4000" b="1" dirty="0">
                <a:solidFill>
                  <a:srgbClr val="FFFFFF"/>
                </a:solidFill>
                <a:latin typeface="Times New Roman" panose="02020603050405020304" pitchFamily="18" charset="0"/>
                <a:cs typeface="Times New Roman" panose="02020603050405020304" pitchFamily="18" charset="0"/>
              </a:rPr>
              <a:t>RDC Nº 49/2013</a:t>
            </a:r>
          </a:p>
        </p:txBody>
      </p:sp>
      <p:sp>
        <p:nvSpPr>
          <p:cNvPr id="3" name="Espaço Reservado para Conteúdo 2"/>
          <p:cNvSpPr>
            <a:spLocks noGrp="1"/>
          </p:cNvSpPr>
          <p:nvPr>
            <p:ph idx="1"/>
          </p:nvPr>
        </p:nvSpPr>
        <p:spPr>
          <a:xfrm>
            <a:off x="1367624" y="2490436"/>
            <a:ext cx="9708995" cy="3567173"/>
          </a:xfrm>
        </p:spPr>
        <p:txBody>
          <a:bodyPr anchor="ctr">
            <a:normAutofit/>
          </a:bodyPr>
          <a:lstStyle/>
          <a:p>
            <a:pPr marL="0" indent="0">
              <a:buNone/>
            </a:pPr>
            <a:r>
              <a:rPr lang="pt-BR" sz="3600" b="1" dirty="0">
                <a:latin typeface="Times New Roman" panose="02020603050405020304" pitchFamily="18" charset="0"/>
                <a:cs typeface="Times New Roman" panose="02020603050405020304" pitchFamily="18" charset="0"/>
              </a:rPr>
              <a:t>ARTIGO 2º</a:t>
            </a:r>
          </a:p>
          <a:p>
            <a:pPr marL="0" indent="0">
              <a:buNone/>
            </a:pPr>
            <a:endParaRPr lang="pt-BR" sz="800" b="1" dirty="0">
              <a:latin typeface="Times New Roman" panose="02020603050405020304" pitchFamily="18" charset="0"/>
              <a:cs typeface="Times New Roman" panose="02020603050405020304" pitchFamily="18" charset="0"/>
            </a:endParaRPr>
          </a:p>
          <a:p>
            <a:pPr marL="450850" indent="354013" algn="just">
              <a:buFont typeface="Wingdings" panose="05000000000000000000" pitchFamily="2" charset="2"/>
              <a:buChar char="ü"/>
              <a:tabLst>
                <a:tab pos="273050" algn="l"/>
              </a:tabLst>
            </a:pPr>
            <a:r>
              <a:rPr lang="pt-BR" sz="2400" dirty="0">
                <a:latin typeface="Times New Roman" panose="02020603050405020304" pitchFamily="18" charset="0"/>
                <a:cs typeface="Times New Roman" panose="02020603050405020304" pitchFamily="18" charset="0"/>
              </a:rPr>
              <a:t>Esta resolução tem por objetivo aplicar no âmbito da vigilância sanitária as diretrizes e objetivos do Decreto nº 7.492, de 02 de junho de 2011 - </a:t>
            </a:r>
            <a:r>
              <a:rPr lang="pt-BR" sz="2400" b="1" dirty="0">
                <a:solidFill>
                  <a:srgbClr val="FF0000"/>
                </a:solidFill>
                <a:latin typeface="Times New Roman" panose="02020603050405020304" pitchFamily="18" charset="0"/>
                <a:cs typeface="Times New Roman" panose="02020603050405020304" pitchFamily="18" charset="0"/>
              </a:rPr>
              <a:t>“Plano Brasil sem Miséria”</a:t>
            </a:r>
            <a:r>
              <a:rPr lang="pt-BR" sz="2400" dirty="0">
                <a:latin typeface="Times New Roman" panose="02020603050405020304" pitchFamily="18" charset="0"/>
                <a:cs typeface="Times New Roman" panose="02020603050405020304" pitchFamily="18" charset="0"/>
              </a:rPr>
              <a:t>, por meio do eixo </a:t>
            </a:r>
            <a:r>
              <a:rPr lang="pt-BR" sz="2400" b="1" dirty="0">
                <a:solidFill>
                  <a:srgbClr val="FF0000"/>
                </a:solidFill>
                <a:latin typeface="Times New Roman" panose="02020603050405020304" pitchFamily="18" charset="0"/>
                <a:cs typeface="Times New Roman" panose="02020603050405020304" pitchFamily="18" charset="0"/>
              </a:rPr>
              <a:t>inclusão produtiva</a:t>
            </a:r>
            <a:r>
              <a:rPr lang="pt-BR" sz="2400" dirty="0">
                <a:latin typeface="Times New Roman" panose="02020603050405020304" pitchFamily="18" charset="0"/>
                <a:cs typeface="Times New Roman" panose="02020603050405020304" pitchFamily="18" charset="0"/>
              </a:rPr>
              <a:t>, visando a segurança sanitária de bens e serviços para promover a geração de renda, emprego, trabalho, inclusão social e desenvolvimento socioeconômico do país e auxiliar na erradicação da pobreza extrema.</a:t>
            </a:r>
          </a:p>
        </p:txBody>
      </p:sp>
    </p:spTree>
    <p:extLst>
      <p:ext uri="{BB962C8B-B14F-4D97-AF65-F5344CB8AC3E}">
        <p14:creationId xmlns:p14="http://schemas.microsoft.com/office/powerpoint/2010/main" val="224703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7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9" name="Group 8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p:cNvSpPr>
            <a:spLocks noGrp="1"/>
          </p:cNvSpPr>
          <p:nvPr>
            <p:ph type="title"/>
          </p:nvPr>
        </p:nvSpPr>
        <p:spPr>
          <a:xfrm>
            <a:off x="1047280" y="759805"/>
            <a:ext cx="10306520" cy="1325563"/>
          </a:xfrm>
        </p:spPr>
        <p:txBody>
          <a:bodyPr>
            <a:normAutofit/>
          </a:bodyPr>
          <a:lstStyle/>
          <a:p>
            <a:pPr algn="ctr"/>
            <a:r>
              <a:rPr lang="pt-BR" sz="4000" b="1" dirty="0">
                <a:solidFill>
                  <a:srgbClr val="FFFFFF"/>
                </a:solidFill>
                <a:latin typeface="Arial" pitchFamily="34" charset="0"/>
                <a:cs typeface="Arial" pitchFamily="34" charset="0"/>
              </a:rPr>
              <a:t>RDC Nº </a:t>
            </a:r>
            <a:r>
              <a:rPr lang="pt-BR" sz="4000" b="1" dirty="0">
                <a:solidFill>
                  <a:srgbClr val="FFFFFF"/>
                </a:solidFill>
                <a:latin typeface="Times New Roman" panose="02020603050405020304" pitchFamily="18" charset="0"/>
                <a:cs typeface="Times New Roman" panose="02020603050405020304" pitchFamily="18" charset="0"/>
              </a:rPr>
              <a:t>49/2013</a:t>
            </a:r>
          </a:p>
        </p:txBody>
      </p:sp>
      <p:sp>
        <p:nvSpPr>
          <p:cNvPr id="3" name="Espaço Reservado para Conteúdo 2"/>
          <p:cNvSpPr>
            <a:spLocks noGrp="1"/>
          </p:cNvSpPr>
          <p:nvPr>
            <p:ph idx="1"/>
          </p:nvPr>
        </p:nvSpPr>
        <p:spPr>
          <a:xfrm>
            <a:off x="1424904" y="2494450"/>
            <a:ext cx="4566463" cy="3563159"/>
          </a:xfrm>
        </p:spPr>
        <p:txBody>
          <a:bodyPr>
            <a:noAutofit/>
          </a:bodyPr>
          <a:lstStyle/>
          <a:p>
            <a:pPr marL="0" indent="0">
              <a:buNone/>
            </a:pPr>
            <a:r>
              <a:rPr lang="pt-BR" sz="3600" b="1" dirty="0">
                <a:latin typeface="Times New Roman" panose="02020603050405020304" pitchFamily="18" charset="0"/>
                <a:cs typeface="Times New Roman" panose="02020603050405020304" pitchFamily="18" charset="0"/>
              </a:rPr>
              <a:t>ARTIGO 4º</a:t>
            </a:r>
            <a:endParaRPr lang="pt-BR" sz="3600" dirty="0">
              <a:latin typeface="Times New Roman" panose="02020603050405020304" pitchFamily="18" charset="0"/>
              <a:cs typeface="Times New Roman" panose="02020603050405020304" pitchFamily="18" charset="0"/>
            </a:endParaRPr>
          </a:p>
          <a:p>
            <a:pPr marL="0" indent="0" algn="just">
              <a:buNone/>
            </a:pPr>
            <a:r>
              <a:rPr lang="pt-BR" sz="2000" dirty="0">
                <a:latin typeface="Times New Roman" panose="02020603050405020304" pitchFamily="18" charset="0"/>
                <a:cs typeface="Times New Roman" panose="02020603050405020304" pitchFamily="18" charset="0"/>
              </a:rPr>
              <a:t>III – </a:t>
            </a:r>
            <a:r>
              <a:rPr lang="pt-BR" sz="2000" b="1" dirty="0">
                <a:solidFill>
                  <a:srgbClr val="FF0000"/>
                </a:solidFill>
                <a:latin typeface="Times New Roman" panose="02020603050405020304" pitchFamily="18" charset="0"/>
                <a:cs typeface="Times New Roman" panose="02020603050405020304" pitchFamily="18" charset="0"/>
              </a:rPr>
              <a:t>harmonização de procedimentos </a:t>
            </a:r>
            <a:r>
              <a:rPr lang="pt-BR" sz="2000" dirty="0">
                <a:latin typeface="Times New Roman" panose="02020603050405020304" pitchFamily="18" charset="0"/>
                <a:cs typeface="Times New Roman" panose="02020603050405020304" pitchFamily="18" charset="0"/>
              </a:rPr>
              <a:t>para promover a formalização e a segurança sanitária dos empreendimentos de produtos e serviços prestados por microempreendedor individual, empreendimento familiar rural e empreendimento econômico solidário, considerando os costumes, os conhecimentos  tradicionais e aplicando as </a:t>
            </a:r>
            <a:r>
              <a:rPr lang="pt-BR" sz="2000" b="1" dirty="0">
                <a:solidFill>
                  <a:srgbClr val="FF0000"/>
                </a:solidFill>
                <a:latin typeface="Times New Roman" panose="02020603050405020304" pitchFamily="18" charset="0"/>
                <a:cs typeface="Times New Roman" panose="02020603050405020304" pitchFamily="18" charset="0"/>
              </a:rPr>
              <a:t>BOAS PRÁTICAS </a:t>
            </a:r>
            <a:r>
              <a:rPr lang="pt-BR" sz="2000" dirty="0">
                <a:latin typeface="Times New Roman" panose="02020603050405020304" pitchFamily="18" charset="0"/>
                <a:cs typeface="Times New Roman" panose="02020603050405020304" pitchFamily="18" charset="0"/>
              </a:rPr>
              <a:t>estabelecidas pelos órgãos de vigilância sanitária.</a:t>
            </a:r>
          </a:p>
        </p:txBody>
      </p:sp>
      <p:pic>
        <p:nvPicPr>
          <p:cNvPr id="4098" name="Picture 2" descr="Resultado de imagem para imagens pessoas boas práticas de manipulação de alimentos"/>
          <p:cNvPicPr>
            <a:picLocks noChangeAspect="1" noChangeArrowheads="1"/>
          </p:cNvPicPr>
          <p:nvPr/>
        </p:nvPicPr>
        <p:blipFill rotWithShape="1">
          <a:blip r:embed="rId2">
            <a:extLst>
              <a:ext uri="{28A0092B-C50C-407E-A947-70E740481C1C}">
                <a14:useLocalDpi xmlns:a14="http://schemas.microsoft.com/office/drawing/2010/main" val="0"/>
              </a:ext>
            </a:extLst>
          </a:blip>
          <a:srcRect l="5418" r="4284" b="-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8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p:cNvSpPr>
            <a:spLocks noGrp="1"/>
          </p:cNvSpPr>
          <p:nvPr>
            <p:ph type="title"/>
          </p:nvPr>
        </p:nvSpPr>
        <p:spPr>
          <a:xfrm>
            <a:off x="958506" y="800392"/>
            <a:ext cx="10264697" cy="1212102"/>
          </a:xfrm>
        </p:spPr>
        <p:txBody>
          <a:bodyPr>
            <a:normAutofit/>
          </a:bodyPr>
          <a:lstStyle/>
          <a:p>
            <a:pPr algn="ctr"/>
            <a:r>
              <a:rPr lang="pt-BR" sz="4000" b="1" dirty="0">
                <a:solidFill>
                  <a:srgbClr val="FFFFFF"/>
                </a:solidFill>
                <a:latin typeface="Times New Roman" panose="02020603050405020304" pitchFamily="18" charset="0"/>
                <a:cs typeface="Times New Roman" panose="02020603050405020304" pitchFamily="18" charset="0"/>
              </a:rPr>
              <a:t>RDC Nº 49/2013</a:t>
            </a:r>
          </a:p>
        </p:txBody>
      </p:sp>
      <p:sp>
        <p:nvSpPr>
          <p:cNvPr id="3" name="Espaço Reservado para Conteúdo 2"/>
          <p:cNvSpPr>
            <a:spLocks noGrp="1"/>
          </p:cNvSpPr>
          <p:nvPr>
            <p:ph idx="1"/>
          </p:nvPr>
        </p:nvSpPr>
        <p:spPr>
          <a:xfrm>
            <a:off x="1367624" y="2490436"/>
            <a:ext cx="9708995" cy="3567173"/>
          </a:xfrm>
        </p:spPr>
        <p:txBody>
          <a:bodyPr anchor="ctr">
            <a:normAutofit lnSpcReduction="10000"/>
          </a:bodyPr>
          <a:lstStyle/>
          <a:p>
            <a:pPr marL="0" indent="0">
              <a:buNone/>
            </a:pPr>
            <a:r>
              <a:rPr lang="pt-BR" sz="3600" b="1" dirty="0">
                <a:latin typeface="Times New Roman" panose="02020603050405020304" pitchFamily="18" charset="0"/>
                <a:cs typeface="Times New Roman" panose="02020603050405020304" pitchFamily="18" charset="0"/>
              </a:rPr>
              <a:t>ARTIGO 7º</a:t>
            </a:r>
          </a:p>
          <a:p>
            <a:pPr marL="0" indent="0">
              <a:buNone/>
            </a:pPr>
            <a:endParaRPr lang="pt-BR" sz="800" b="1" dirty="0">
              <a:latin typeface="Times New Roman" panose="02020603050405020304" pitchFamily="18" charset="0"/>
              <a:cs typeface="Times New Roman" panose="02020603050405020304" pitchFamily="18" charset="0"/>
            </a:endParaRPr>
          </a:p>
          <a:p>
            <a:pPr marL="0" indent="355600" algn="just">
              <a:buNone/>
            </a:pPr>
            <a:r>
              <a:rPr lang="pt-BR" sz="2200" dirty="0">
                <a:latin typeface="Times New Roman" panose="02020603050405020304" pitchFamily="18" charset="0"/>
                <a:cs typeface="Times New Roman" panose="02020603050405020304" pitchFamily="18" charset="0"/>
              </a:rPr>
              <a:t>As atividades de </a:t>
            </a:r>
            <a:r>
              <a:rPr lang="pt-BR" sz="2200" b="1" dirty="0">
                <a:solidFill>
                  <a:srgbClr val="FF0000"/>
                </a:solidFill>
                <a:latin typeface="Times New Roman" panose="02020603050405020304" pitchFamily="18" charset="0"/>
                <a:cs typeface="Times New Roman" panose="02020603050405020304" pitchFamily="18" charset="0"/>
              </a:rPr>
              <a:t>baixo risco </a:t>
            </a:r>
            <a:r>
              <a:rPr lang="pt-BR" sz="2200" dirty="0">
                <a:latin typeface="Times New Roman" panose="02020603050405020304" pitchFamily="18" charset="0"/>
                <a:cs typeface="Times New Roman" panose="02020603050405020304" pitchFamily="18" charset="0"/>
              </a:rPr>
              <a:t>exercidas pelos empreendimentos objeto desta resolução poderão ser </a:t>
            </a:r>
            <a:r>
              <a:rPr lang="pt-BR" sz="2200" b="1" dirty="0">
                <a:solidFill>
                  <a:srgbClr val="FF0000"/>
                </a:solidFill>
                <a:latin typeface="Times New Roman" panose="02020603050405020304" pitchFamily="18" charset="0"/>
                <a:cs typeface="Times New Roman" panose="02020603050405020304" pitchFamily="18" charset="0"/>
              </a:rPr>
              <a:t>automaticamente regularizadas </a:t>
            </a:r>
            <a:r>
              <a:rPr lang="pt-BR" sz="2200" dirty="0">
                <a:latin typeface="Times New Roman" panose="02020603050405020304" pitchFamily="18" charset="0"/>
                <a:cs typeface="Times New Roman" panose="02020603050405020304" pitchFamily="18" charset="0"/>
              </a:rPr>
              <a:t>perante os órgãos de vigilância sanitária, mediante os seguintes procedimentos:</a:t>
            </a:r>
          </a:p>
          <a:p>
            <a:pPr marL="0" indent="355600" algn="just">
              <a:buNone/>
            </a:pPr>
            <a:r>
              <a:rPr lang="pt-BR" sz="2200" dirty="0">
                <a:latin typeface="Times New Roman" panose="02020603050405020304" pitchFamily="18" charset="0"/>
                <a:cs typeface="Times New Roman" panose="02020603050405020304" pitchFamily="18" charset="0"/>
              </a:rPr>
              <a:t>I - conclusão do </a:t>
            </a:r>
            <a:r>
              <a:rPr lang="pt-BR" sz="2200" b="1" dirty="0">
                <a:solidFill>
                  <a:srgbClr val="FF0000"/>
                </a:solidFill>
                <a:latin typeface="Times New Roman" panose="02020603050405020304" pitchFamily="18" charset="0"/>
                <a:cs typeface="Times New Roman" panose="02020603050405020304" pitchFamily="18" charset="0"/>
              </a:rPr>
              <a:t>procedimento especial de registro e legalização </a:t>
            </a:r>
            <a:r>
              <a:rPr lang="pt-BR" sz="2200" dirty="0">
                <a:latin typeface="Times New Roman" panose="02020603050405020304" pitchFamily="18" charset="0"/>
                <a:cs typeface="Times New Roman" panose="02020603050405020304" pitchFamily="18" charset="0"/>
              </a:rPr>
              <a:t>disponível no Portal do Empreendedor, pelo microempreendedor individual.</a:t>
            </a:r>
          </a:p>
          <a:p>
            <a:pPr marL="0" indent="355600" algn="just">
              <a:buNone/>
            </a:pPr>
            <a:r>
              <a:rPr lang="pt-BR" sz="2200" dirty="0">
                <a:latin typeface="Times New Roman" panose="02020603050405020304" pitchFamily="18" charset="0"/>
                <a:cs typeface="Times New Roman" panose="02020603050405020304" pitchFamily="18" charset="0"/>
              </a:rPr>
              <a:t>II - apresentação dos </a:t>
            </a:r>
            <a:r>
              <a:rPr lang="pt-BR" sz="2200" b="1" dirty="0">
                <a:solidFill>
                  <a:srgbClr val="FF0000"/>
                </a:solidFill>
                <a:latin typeface="Times New Roman" panose="02020603050405020304" pitchFamily="18" charset="0"/>
                <a:cs typeface="Times New Roman" panose="02020603050405020304" pitchFamily="18" charset="0"/>
              </a:rPr>
              <a:t>documentos previstos no art. 6º</a:t>
            </a:r>
            <a:r>
              <a:rPr lang="pt-BR" sz="2200" dirty="0">
                <a:latin typeface="Times New Roman" panose="02020603050405020304" pitchFamily="18" charset="0"/>
                <a:cs typeface="Times New Roman" panose="02020603050405020304" pitchFamily="18" charset="0"/>
              </a:rPr>
              <a:t> ao órgão de vigilância sanitária ou órgão responsável pela simplificação e integração de procedimentos, pelo empreendimento familiar rural e pelo empreendimento econômico solidário.</a:t>
            </a:r>
          </a:p>
        </p:txBody>
      </p:sp>
    </p:spTree>
    <p:extLst>
      <p:ext uri="{BB962C8B-B14F-4D97-AF65-F5344CB8AC3E}">
        <p14:creationId xmlns:p14="http://schemas.microsoft.com/office/powerpoint/2010/main" val="307550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72493" y="238539"/>
            <a:ext cx="11018520" cy="1434415"/>
          </a:xfrm>
        </p:spPr>
        <p:txBody>
          <a:bodyPr anchor="b">
            <a:normAutofit/>
          </a:bodyPr>
          <a:lstStyle/>
          <a:p>
            <a:pPr algn="ctr"/>
            <a:r>
              <a:rPr lang="pt-BR" sz="5400" b="1" dirty="0">
                <a:latin typeface="Times New Roman" panose="02020603050405020304" pitchFamily="18" charset="0"/>
                <a:cs typeface="Times New Roman" panose="02020603050405020304" pitchFamily="18" charset="0"/>
              </a:rPr>
              <a:t>RDC Nº 49/2013</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572493" y="2071316"/>
            <a:ext cx="6713552" cy="4119172"/>
          </a:xfrm>
        </p:spPr>
        <p:txBody>
          <a:bodyPr anchor="t">
            <a:normAutofit fontScale="92500" lnSpcReduction="10000"/>
          </a:bodyPr>
          <a:lstStyle/>
          <a:p>
            <a:pPr marL="0" indent="0" algn="just">
              <a:buNone/>
            </a:pPr>
            <a:r>
              <a:rPr lang="pt-BR" sz="3600" b="1" dirty="0">
                <a:latin typeface="Times New Roman" panose="02020603050405020304" pitchFamily="18" charset="0"/>
                <a:cs typeface="Times New Roman" panose="02020603050405020304" pitchFamily="18" charset="0"/>
              </a:rPr>
              <a:t>ARTIGO 8º</a:t>
            </a:r>
          </a:p>
          <a:p>
            <a:pPr marL="0" indent="0" algn="just">
              <a:buNone/>
            </a:pPr>
            <a:endParaRPr lang="pt-BR" sz="1900" dirty="0">
              <a:latin typeface="Times New Roman" panose="02020603050405020304" pitchFamily="18" charset="0"/>
              <a:cs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 regularização dos empreendimentos cujas atividades sejam de </a:t>
            </a:r>
            <a:r>
              <a:rPr lang="pt-BR" sz="2400" b="1" dirty="0">
                <a:solidFill>
                  <a:srgbClr val="FF0000"/>
                </a:solidFill>
                <a:latin typeface="Times New Roman" panose="02020603050405020304" pitchFamily="18" charset="0"/>
                <a:cs typeface="Times New Roman" panose="02020603050405020304" pitchFamily="18" charset="0"/>
              </a:rPr>
              <a:t>alto risco </a:t>
            </a:r>
            <a:r>
              <a:rPr lang="pt-BR" sz="2400" dirty="0">
                <a:latin typeface="Times New Roman" panose="02020603050405020304" pitchFamily="18" charset="0"/>
                <a:cs typeface="Times New Roman" panose="02020603050405020304" pitchFamily="18" charset="0"/>
              </a:rPr>
              <a:t>seguirá os procedimentos ordinários praticados pelos órgãos de vigilância sanitária.</a:t>
            </a:r>
          </a:p>
          <a:p>
            <a:pPr marL="0" indent="0" algn="just">
              <a:buNone/>
            </a:pPr>
            <a:endParaRPr lang="pt-BR"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A </a:t>
            </a:r>
            <a:r>
              <a:rPr lang="pt-BR" sz="2400" b="1" dirty="0">
                <a:solidFill>
                  <a:srgbClr val="FF0000"/>
                </a:solidFill>
                <a:latin typeface="Times New Roman" panose="02020603050405020304" pitchFamily="18" charset="0"/>
                <a:cs typeface="Times New Roman" panose="02020603050405020304" pitchFamily="18" charset="0"/>
              </a:rPr>
              <a:t>regularização automática </a:t>
            </a:r>
            <a:r>
              <a:rPr lang="pt-BR" sz="2400" dirty="0">
                <a:latin typeface="Times New Roman" panose="02020603050405020304" pitchFamily="18" charset="0"/>
                <a:cs typeface="Times New Roman" panose="02020603050405020304" pitchFamily="18" charset="0"/>
              </a:rPr>
              <a:t>está expressamente </a:t>
            </a:r>
            <a:r>
              <a:rPr lang="pt-BR" sz="2400" dirty="0">
                <a:solidFill>
                  <a:srgbClr val="00B050"/>
                </a:solidFill>
                <a:latin typeface="Times New Roman" panose="02020603050405020304" pitchFamily="18" charset="0"/>
                <a:cs typeface="Times New Roman" panose="02020603050405020304" pitchFamily="18" charset="0"/>
              </a:rPr>
              <a:t>vedada às atividades de alto risco</a:t>
            </a:r>
            <a:r>
              <a:rPr lang="pt-BR" sz="2400" dirty="0">
                <a:latin typeface="Times New Roman" panose="02020603050405020304" pitchFamily="18" charset="0"/>
                <a:cs typeface="Times New Roman" panose="02020603050405020304" pitchFamily="18" charset="0"/>
              </a:rPr>
              <a:t>. Os empreendimentos que assim sejam classificados – de alto risco –, para serem regularizados, deverão seguir os </a:t>
            </a:r>
            <a:r>
              <a:rPr lang="pt-BR" sz="2400" b="1" dirty="0">
                <a:latin typeface="Times New Roman" panose="02020603050405020304" pitchFamily="18" charset="0"/>
                <a:cs typeface="Times New Roman" panose="02020603050405020304" pitchFamily="18" charset="0"/>
              </a:rPr>
              <a:t>procedimentos específicos e ordinários</a:t>
            </a:r>
            <a:r>
              <a:rPr lang="pt-BR" sz="2400" dirty="0">
                <a:latin typeface="Times New Roman" panose="02020603050405020304" pitchFamily="18" charset="0"/>
                <a:cs typeface="Times New Roman" panose="02020603050405020304" pitchFamily="18" charset="0"/>
              </a:rPr>
              <a:t> determinados pelos órgãos de vigilância sanitária competentes sobre sua região. </a:t>
            </a:r>
          </a:p>
        </p:txBody>
      </p:sp>
      <p:pic>
        <p:nvPicPr>
          <p:cNvPr id="3074" name="Picture 2" descr="Resultado de imagem para imagens pessoas boas praticas de alimentação"/>
          <p:cNvPicPr>
            <a:picLocks noChangeAspect="1" noChangeArrowheads="1"/>
          </p:cNvPicPr>
          <p:nvPr/>
        </p:nvPicPr>
        <p:blipFill rotWithShape="1">
          <a:blip r:embed="rId2">
            <a:extLst>
              <a:ext uri="{28A0092B-C50C-407E-A947-70E740481C1C}">
                <a14:useLocalDpi xmlns:a14="http://schemas.microsoft.com/office/drawing/2010/main" val="0"/>
              </a:ext>
            </a:extLst>
          </a:blip>
          <a:srcRect l="15504" r="30800"/>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3722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942</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15</vt:i4>
      </vt:variant>
    </vt:vector>
  </HeadingPairs>
  <TitlesOfParts>
    <vt:vector size="23" baseType="lpstr">
      <vt:lpstr>Arial</vt:lpstr>
      <vt:lpstr>Calibri</vt:lpstr>
      <vt:lpstr>Calibri Light</vt:lpstr>
      <vt:lpstr>Tahoma</vt:lpstr>
      <vt:lpstr>Times New Roman</vt:lpstr>
      <vt:lpstr>Wingdings</vt:lpstr>
      <vt:lpstr>Tema do Office</vt:lpstr>
      <vt:lpstr>1_Tema do Office</vt:lpstr>
      <vt:lpstr>Apresentação do PowerPoint</vt:lpstr>
      <vt:lpstr>AGRICULTURA FAMILIAR</vt:lpstr>
      <vt:lpstr>Apresentação do PowerPoint</vt:lpstr>
      <vt:lpstr>Apresentação do PowerPoint</vt:lpstr>
      <vt:lpstr>RDC Nº 49/2013</vt:lpstr>
      <vt:lpstr>RDC Nº 49/2013</vt:lpstr>
      <vt:lpstr>RDC Nº 49/2013</vt:lpstr>
      <vt:lpstr>RDC Nº 49/2013</vt:lpstr>
      <vt:lpstr>RDC Nº 49/2013</vt:lpstr>
      <vt:lpstr>RDC Nº 49/2013</vt:lpstr>
      <vt:lpstr>Portaria SESAPI Nº 1313 DE 22/06/2015 </vt:lpstr>
      <vt:lpstr>RELAÇÃO DOS GÊNEROS ALIMENTÍCIOS DA AGRICULTURA FAMILIAR PARA ALIMENTAÇÃO ESCOLAR </vt:lpstr>
      <vt:lpstr>RELAÇÃO DOS GÊNEROS ALIMENTÍCIOS DA AGRICULTURA FAMILIAR PARA ALIMENTAÇÃO ESCOLAR </vt:lpstr>
      <vt:lpstr>RELAÇÃO DOS GÊNEROS ALIMENTÍCIOS DA AGRICULTURA FAMILIAR PARA ALIMENTAÇÃO ESCOLAR </vt:lpstr>
      <vt:lpstr>CANAIS DE COMUNICAÇÃO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Lafaette Leite Barroso</dc:creator>
  <cp:lastModifiedBy>Cyntia Veras</cp:lastModifiedBy>
  <cp:revision>15</cp:revision>
  <dcterms:created xsi:type="dcterms:W3CDTF">2021-02-02T12:18:12Z</dcterms:created>
  <dcterms:modified xsi:type="dcterms:W3CDTF">2021-02-03T18:30:14Z</dcterms:modified>
</cp:coreProperties>
</file>