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ustria" panose="020B0604020202020204" charset="0"/>
      <p:regular r:id="rId48"/>
    </p:embeddedFont>
    <p:embeddedFont>
      <p:font typeface="Merriweather" panose="020B0604020202020204" charset="0"/>
      <p:regular r:id="rId49"/>
      <p:bold r:id="rId50"/>
      <p:italic r:id="rId51"/>
      <p:boldItalic r:id="rId52"/>
    </p:embeddedFont>
    <p:embeddedFont>
      <p:font typeface="Open Sans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41bK4u/TKuQbHhSeyXK09I0L5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5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8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9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52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3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5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4"/>
          <p:cNvSpPr txBox="1">
            <a:spLocks noGrp="1"/>
          </p:cNvSpPr>
          <p:nvPr>
            <p:ph type="body" idx="1"/>
          </p:nvPr>
        </p:nvSpPr>
        <p:spPr>
          <a:xfrm rot="5400000">
            <a:off x="4228223" y="-1234463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5"/>
          <p:cNvSpPr txBox="1">
            <a:spLocks noGrp="1"/>
          </p:cNvSpPr>
          <p:nvPr>
            <p:ph type="title"/>
          </p:nvPr>
        </p:nvSpPr>
        <p:spPr>
          <a:xfrm rot="5400000">
            <a:off x="7924365" y="2315930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5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6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6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" name="Google Shape;213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6"/>
          <p:cNvSpPr txBox="1">
            <a:spLocks noGrp="1"/>
          </p:cNvSpPr>
          <p:nvPr>
            <p:ph type="title"/>
          </p:nvPr>
        </p:nvSpPr>
        <p:spPr>
          <a:xfrm>
            <a:off x="571461" y="100010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  <a:defRPr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76"/>
          <p:cNvSpPr txBox="1">
            <a:spLocks noGrp="1"/>
          </p:cNvSpPr>
          <p:nvPr>
            <p:ph type="body" idx="1"/>
          </p:nvPr>
        </p:nvSpPr>
        <p:spPr>
          <a:xfrm>
            <a:off x="571461" y="207168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>
                <a:solidFill>
                  <a:srgbClr val="1F386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90" name="Google Shape;90;p4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42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hyperlink" Target="http://www.saude.pi.gov.br/divisa" TargetMode="External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jpg"/><Relationship Id="rId5" Type="http://schemas.openxmlformats.org/officeDocument/2006/relationships/hyperlink" Target="mailto:visapiaui@yahoo.com.br" TargetMode="External"/><Relationship Id="rId4" Type="http://schemas.openxmlformats.org/officeDocument/2006/relationships/hyperlink" Target="http://www.sisvisa.pi.gov.br/" TargetMode="External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>
            <a:spLocks noGrp="1"/>
          </p:cNvSpPr>
          <p:nvPr>
            <p:ph type="body" idx="1"/>
          </p:nvPr>
        </p:nvSpPr>
        <p:spPr>
          <a:xfrm>
            <a:off x="391886" y="1817712"/>
            <a:ext cx="11190513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None/>
            </a:pPr>
            <a:r>
              <a:rPr lang="pt-BR" sz="320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 BÁSICO DE INSPEÇÃO SANITÁRIA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000"/>
              <a:buNone/>
            </a:pPr>
            <a:r>
              <a:rPr lang="pt-BR" sz="40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SERVIÇOS E PRODUTOS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None/>
            </a:pPr>
            <a:r>
              <a:rPr lang="pt-BR" sz="32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endParaRPr sz="32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" lvl="0" indent="-32004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"/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Governo do Estado do Piauí </a:t>
            </a:r>
            <a:endParaRPr/>
          </a:p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Secretaria de Estado da Saúde do Piauí – SESAPI</a:t>
            </a:r>
            <a:endParaRPr/>
          </a:p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Superintendência de Atenção Primária à Saúde e Municípios – SUPAT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Diretoria de Vigilância Sanitária do Estado do Piauí - DIVISA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1" descr="Logotipo, nome da empres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7355" y="148041"/>
            <a:ext cx="1814316" cy="110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 descr="Logo saude horizont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8545" y="333458"/>
            <a:ext cx="2591272" cy="77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6673" y="194141"/>
            <a:ext cx="2051172" cy="126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 descr="Logo su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886" y="373006"/>
            <a:ext cx="1405135" cy="73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 descr="Lupa com preenchimento sóli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48575" y="4684359"/>
            <a:ext cx="2307874" cy="227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 txBox="1">
            <a:spLocks noGrp="1"/>
          </p:cNvSpPr>
          <p:nvPr>
            <p:ph type="body" idx="1"/>
          </p:nvPr>
        </p:nvSpPr>
        <p:spPr>
          <a:xfrm>
            <a:off x="745588" y="1393371"/>
            <a:ext cx="10646312" cy="475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/>
              <a:t>:: </a:t>
            </a:r>
            <a:r>
              <a:rPr lang="pt-BR" sz="2220" b="1"/>
              <a:t>TRANSPARÊNCIA</a:t>
            </a:r>
            <a:r>
              <a:rPr lang="pt-BR" sz="2220"/>
              <a:t>: o reconhecimento das fragilidades é a base para se construir sistemas seguros.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pt-BR" sz="2220"/>
              <a:t> :: </a:t>
            </a:r>
            <a:r>
              <a:rPr lang="pt-BR" sz="2220" b="1"/>
              <a:t>FOCO NO PACIENTE</a:t>
            </a:r>
            <a:r>
              <a:rPr lang="pt-BR" sz="2220"/>
              <a:t>: toda atenção à saúde deve ser voltada ao paciente e em seu benefício acima de interesses pessoais, institucionais e econômicos.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pt-BR" sz="2220"/>
              <a:t> :: </a:t>
            </a:r>
            <a:r>
              <a:rPr lang="pt-BR" sz="2220" b="1"/>
              <a:t>TRANSDISCIPLINARIDADE</a:t>
            </a:r>
            <a:r>
              <a:rPr lang="pt-BR" sz="2220"/>
              <a:t>: a assistência à saúde só pode ser eficaz e efetiva com a participação de todos os profissionais envolvidos, que devem ser igualmente valorizados.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pt-BR" sz="2220"/>
              <a:t>:: </a:t>
            </a:r>
            <a:r>
              <a:rPr lang="pt-BR" sz="2220" b="1"/>
              <a:t>EDUCAÇÃO EM TODOS OS NÍVEIS DA INSTITUIÇÃO</a:t>
            </a:r>
            <a:r>
              <a:rPr lang="pt-BR" sz="2220"/>
              <a:t>: a educação é a essência para desenvolver uma assistência segura e necessariamente envolve todos os níveis da organização.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pt-BR" sz="2220"/>
              <a:t>:: </a:t>
            </a:r>
            <a:r>
              <a:rPr lang="pt-BR" sz="2220" b="1"/>
              <a:t>RESPEITO AO FATOR HUMANO:</a:t>
            </a:r>
            <a:r>
              <a:rPr lang="pt-BR" sz="2220"/>
              <a:t> o erro é inerente às atividades humanas e entendê-lo é a única forma de construir processos seguros.</a:t>
            </a:r>
            <a:endParaRPr/>
          </a:p>
        </p:txBody>
      </p:sp>
      <p:sp>
        <p:nvSpPr>
          <p:cNvPr id="335" name="Google Shape;335;p10"/>
          <p:cNvSpPr/>
          <p:nvPr/>
        </p:nvSpPr>
        <p:spPr>
          <a:xfrm>
            <a:off x="3151162" y="225083"/>
            <a:ext cx="6231988" cy="1167619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VALORES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"/>
          <p:cNvSpPr txBox="1">
            <a:spLocks noGrp="1"/>
          </p:cNvSpPr>
          <p:nvPr>
            <p:ph type="body" idx="1"/>
          </p:nvPr>
        </p:nvSpPr>
        <p:spPr>
          <a:xfrm>
            <a:off x="773725" y="1557275"/>
            <a:ext cx="10618200" cy="4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 sz="3600"/>
              <a:t>       </a:t>
            </a:r>
            <a:r>
              <a:rPr lang="pt-BR" sz="3200"/>
              <a:t>A partir da missão, da visão e dos nossos valores, a Vigilância Sanitária tem o objetivo de </a:t>
            </a:r>
            <a:r>
              <a:rPr lang="pt-BR" sz="3200" b="1" i="1"/>
              <a:t>minimizar</a:t>
            </a:r>
            <a:r>
              <a:rPr lang="pt-BR" sz="3200" b="1">
                <a:solidFill>
                  <a:srgbClr val="7030A0"/>
                </a:solidFill>
              </a:rPr>
              <a:t> </a:t>
            </a:r>
            <a:r>
              <a:rPr lang="pt-BR" sz="3200" b="1" i="1">
                <a:solidFill>
                  <a:srgbClr val="7030A0"/>
                </a:solidFill>
              </a:rPr>
              <a:t>danos desnecessários</a:t>
            </a:r>
            <a:r>
              <a:rPr lang="pt-BR" sz="3200"/>
              <a:t> a pacientes assistidos em qualquer área e/ou complexidade assistencial, ou seja, </a:t>
            </a:r>
            <a:r>
              <a:rPr lang="pt-BR" sz="3200" b="1" i="1"/>
              <a:t>reduzir</a:t>
            </a:r>
            <a:r>
              <a:rPr lang="pt-BR" sz="3200"/>
              <a:t> os eventos adversos (EA), baseando-se nas </a:t>
            </a:r>
            <a:r>
              <a:rPr lang="pt-BR" sz="3200" b="1" i="1">
                <a:solidFill>
                  <a:srgbClr val="7030A0"/>
                </a:solidFill>
              </a:rPr>
              <a:t>práticas de segurança </a:t>
            </a:r>
            <a:r>
              <a:rPr lang="pt-BR" sz="3200"/>
              <a:t>do paciente através de uma </a:t>
            </a:r>
            <a:r>
              <a:rPr lang="pt-BR" sz="3200" b="1" i="1">
                <a:solidFill>
                  <a:srgbClr val="7030A0"/>
                </a:solidFill>
              </a:rPr>
              <a:t>atuação multidisciplinar.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/>
              <a:t>       </a:t>
            </a:r>
            <a:r>
              <a:rPr lang="pt-BR" sz="3200" i="1"/>
              <a:t>E sempre com </a:t>
            </a:r>
            <a:r>
              <a:rPr lang="pt-BR" sz="3200" b="1" i="1">
                <a:solidFill>
                  <a:srgbClr val="FFC000"/>
                </a:solidFill>
              </a:rPr>
              <a:t>foco no paciente</a:t>
            </a:r>
            <a:r>
              <a:rPr lang="pt-BR" sz="3200"/>
              <a:t>.</a:t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3685736" y="211015"/>
            <a:ext cx="5134707" cy="128016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OBJETIVO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body" idx="1"/>
          </p:nvPr>
        </p:nvSpPr>
        <p:spPr>
          <a:xfrm>
            <a:off x="700635" y="1937657"/>
            <a:ext cx="10691265" cy="415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 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     Os estudos sobre a segurança do paciente se concentram na </a:t>
            </a:r>
            <a:r>
              <a:rPr lang="pt-BR" sz="2800" b="1" i="1">
                <a:solidFill>
                  <a:srgbClr val="7030A0"/>
                </a:solidFill>
              </a:rPr>
              <a:t>atenção hospitalar</a:t>
            </a:r>
            <a:r>
              <a:rPr lang="pt-BR" sz="2800"/>
              <a:t>, muito provavelmente, por apresentar mais riscos em função de </a:t>
            </a:r>
            <a:r>
              <a:rPr lang="pt-BR" sz="2800" b="1" i="1"/>
              <a:t>cuidados mais complexos</a:t>
            </a:r>
            <a:r>
              <a:rPr lang="pt-BR" sz="2800"/>
              <a:t>, com </a:t>
            </a:r>
            <a:r>
              <a:rPr lang="pt-BR" sz="2800" b="1" i="1"/>
              <a:t>maior aporte tecnológico</a:t>
            </a:r>
            <a:r>
              <a:rPr lang="pt-BR" sz="2800"/>
              <a:t>. Contudo é importante ressaltar que os problemas com a segurança do paciente não ocorrem apenas nos hospitais, mas atingem também  os pacientes que recebem </a:t>
            </a:r>
            <a:r>
              <a:rPr lang="pt-BR" sz="2800" b="1" i="1">
                <a:solidFill>
                  <a:srgbClr val="7030A0"/>
                </a:solidFill>
              </a:rPr>
              <a:t>cuidados primários</a:t>
            </a:r>
            <a:r>
              <a:rPr lang="pt-BR" sz="2800"/>
              <a:t>.</a:t>
            </a:r>
            <a:endParaRPr/>
          </a:p>
        </p:txBody>
      </p:sp>
      <p:sp>
        <p:nvSpPr>
          <p:cNvPr id="347" name="Google Shape;347;p12"/>
          <p:cNvSpPr/>
          <p:nvPr/>
        </p:nvSpPr>
        <p:spPr>
          <a:xfrm>
            <a:off x="1524000" y="224853"/>
            <a:ext cx="9296400" cy="176884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EXISTEM PROBLEMAS DE SEGURANÇA DO PACIENTE NA APS?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 txBox="1">
            <a:spLocks noGrp="1"/>
          </p:cNvSpPr>
          <p:nvPr>
            <p:ph type="body" idx="1"/>
          </p:nvPr>
        </p:nvSpPr>
        <p:spPr>
          <a:xfrm>
            <a:off x="700635" y="1654629"/>
            <a:ext cx="10691265" cy="427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  Na </a:t>
            </a:r>
            <a:r>
              <a:rPr lang="pt-BR" sz="2800" b="1">
                <a:solidFill>
                  <a:srgbClr val="7030A0"/>
                </a:solidFill>
              </a:rPr>
              <a:t>Atenção Básica de Saúde </a:t>
            </a:r>
            <a:r>
              <a:rPr lang="pt-BR" sz="2800"/>
              <a:t>são prestados o </a:t>
            </a:r>
            <a:r>
              <a:rPr lang="pt-BR" sz="2800" i="1"/>
              <a:t>maior </a:t>
            </a:r>
            <a:r>
              <a:rPr lang="pt-BR" sz="2800"/>
              <a:t>volume de cuidados de saúde, sendo o </a:t>
            </a:r>
            <a:r>
              <a:rPr lang="pt-BR" sz="2800" b="1" i="1">
                <a:solidFill>
                  <a:srgbClr val="7030A0"/>
                </a:solidFill>
              </a:rPr>
              <a:t>primeiro ponto </a:t>
            </a:r>
            <a:r>
              <a:rPr lang="pt-BR" sz="2800"/>
              <a:t>de contato das pessoas com o sistema de saúde.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  A Atenção Básica de Saúde desempenha um papel cada vez mais complexo no sistema. Atua na </a:t>
            </a:r>
            <a:r>
              <a:rPr lang="pt-BR" sz="2800" b="1" i="1">
                <a:solidFill>
                  <a:srgbClr val="7030A0"/>
                </a:solidFill>
              </a:rPr>
              <a:t>coordenação</a:t>
            </a:r>
            <a:r>
              <a:rPr lang="pt-BR" sz="2800"/>
              <a:t> do acesso a serviços especializados. Atende a uma </a:t>
            </a:r>
            <a:r>
              <a:rPr lang="pt-BR" sz="2800" b="1" i="1"/>
              <a:t>crescente</a:t>
            </a:r>
            <a:r>
              <a:rPr lang="pt-BR" sz="2800" b="1"/>
              <a:t> </a:t>
            </a:r>
            <a:r>
              <a:rPr lang="pt-BR" sz="2800"/>
              <a:t>demanda de </a:t>
            </a:r>
            <a:r>
              <a:rPr lang="pt-BR" sz="2800" i="1"/>
              <a:t>idosos, </a:t>
            </a:r>
            <a:r>
              <a:rPr lang="pt-BR" sz="2800" b="1" i="1"/>
              <a:t>portadores de agravos crônicos</a:t>
            </a:r>
            <a:r>
              <a:rPr lang="pt-BR" sz="2800" i="1"/>
              <a:t>, com </a:t>
            </a:r>
            <a:r>
              <a:rPr lang="pt-BR" sz="2800" b="1" i="1"/>
              <a:t>comorbidades</a:t>
            </a:r>
            <a:r>
              <a:rPr lang="pt-BR" sz="2800"/>
              <a:t>, em função do aumento da expectativa de vida.</a:t>
            </a:r>
            <a:endParaRPr/>
          </a:p>
        </p:txBody>
      </p:sp>
      <p:sp>
        <p:nvSpPr>
          <p:cNvPr id="353" name="Google Shape;353;p13"/>
          <p:cNvSpPr/>
          <p:nvPr/>
        </p:nvSpPr>
        <p:spPr>
          <a:xfrm>
            <a:off x="1763486" y="194871"/>
            <a:ext cx="8795657" cy="131913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EXISTEM RISCOS NA ATENÇÃO PRIMÁRIA?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4" descr="imagem de carro em caminh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4"/>
          <p:cNvSpPr txBox="1"/>
          <p:nvPr/>
        </p:nvSpPr>
        <p:spPr>
          <a:xfrm>
            <a:off x="261257" y="1001485"/>
            <a:ext cx="6313714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A </a:t>
            </a:r>
            <a:r>
              <a:rPr lang="pt-BR" sz="28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OMS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destaca que é um </a:t>
            </a:r>
            <a:r>
              <a:rPr lang="pt-BR" sz="28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desafio implantar na APS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a adoção de práticas que permitam ofertar atenção </a:t>
            </a:r>
            <a:r>
              <a:rPr lang="pt-BR" sz="2800" b="1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contínua, humanizada, com qualidade e segurança</a:t>
            </a:r>
            <a:r>
              <a:rPr lang="pt-BR" sz="280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Em 2008, o Relatório </a:t>
            </a:r>
            <a:r>
              <a:rPr lang="pt-BR" sz="28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“Cuidados de Saúde Primários, Agora Mais Que Nunca”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 mostra limitações na prestação de cuidados na Atenção Básica de Saúde, e classifica o cuidado ao paciente como </a:t>
            </a:r>
            <a:r>
              <a:rPr lang="pt-BR" sz="2800" b="1" i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pouco seguro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5" descr="imagem de carro em caminho 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1012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 txBox="1"/>
          <p:nvPr/>
        </p:nvSpPr>
        <p:spPr>
          <a:xfrm>
            <a:off x="6227375" y="613925"/>
            <a:ext cx="5281500" cy="5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Temos muitos países com estudos sobre a temática da segurança do paciente nos hospitais, mas a maioria deles ainda </a:t>
            </a:r>
            <a:r>
              <a:rPr lang="pt-BR" sz="24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não desenvolve pesquisas 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sobre a segurança do paciente na </a:t>
            </a:r>
            <a:r>
              <a:rPr lang="pt-BR" sz="2400" b="1" i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Atenção Básica de Saúde 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No entanto, podemos citar como exemplo de como podemos ter o reconhecimento da ocorrência de erros na assistência na atenção primária, um estudo canadense descreve que </a:t>
            </a:r>
            <a:r>
              <a:rPr lang="pt-BR" sz="24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31% dos Eventos Adversos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ocorreram </a:t>
            </a:r>
            <a:r>
              <a:rPr lang="pt-BR" sz="240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antes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da </a:t>
            </a:r>
            <a:r>
              <a:rPr lang="pt-BR" sz="2400" b="1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admissão hospitalar 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 foram detectados </a:t>
            </a:r>
            <a:r>
              <a:rPr lang="pt-BR" sz="2400" b="1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durante a internação</a:t>
            </a: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/>
              <a:t>OMS reconhece a magnitude do problema !!!</a:t>
            </a:r>
            <a:endParaRPr/>
          </a:p>
        </p:txBody>
      </p:sp>
      <p:pic>
        <p:nvPicPr>
          <p:cNvPr id="371" name="Google Shape;371;p16" descr="IMAGEM DE LABIRI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07" y="804041"/>
            <a:ext cx="6829473" cy="526568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6"/>
          <p:cNvSpPr txBox="1"/>
          <p:nvPr/>
        </p:nvSpPr>
        <p:spPr>
          <a:xfrm>
            <a:off x="7772400" y="1959429"/>
            <a:ext cx="383177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00000"/>
                </a:solidFill>
                <a:latin typeface="Lustria"/>
                <a:ea typeface="Lustria"/>
                <a:cs typeface="Lustria"/>
                <a:sym typeface="Lustria"/>
              </a:rPr>
              <a:t>A OMS compreende a magnitude do problema!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 txBox="1">
            <a:spLocks noGrp="1"/>
          </p:cNvSpPr>
          <p:nvPr>
            <p:ph type="body" idx="1"/>
          </p:nvPr>
        </p:nvSpPr>
        <p:spPr>
          <a:xfrm>
            <a:off x="419725" y="1592317"/>
            <a:ext cx="10972175" cy="433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Tipos de incidentes mais comuns foram decorrentes de erro: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                                                                      </a:t>
            </a:r>
            <a:r>
              <a:rPr lang="pt-BR" sz="2400" b="1"/>
              <a:t>Erros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Tratamento medicamentoso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78" name="Google Shape;378;p17"/>
          <p:cNvSpPr/>
          <p:nvPr/>
        </p:nvSpPr>
        <p:spPr>
          <a:xfrm>
            <a:off x="2017986" y="283779"/>
            <a:ext cx="8229601" cy="121394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TIPOS E FATORES CONTRIBUINTES PARA OS INCIDENTES</a:t>
            </a:r>
            <a:endParaRPr/>
          </a:p>
        </p:txBody>
      </p:sp>
      <p:pic>
        <p:nvPicPr>
          <p:cNvPr id="379" name="Google Shape;379;p17" descr="imagem de medicament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976" y="3736428"/>
            <a:ext cx="3657600" cy="227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 descr="imagem de dignóstic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566" y="2764910"/>
            <a:ext cx="3387124" cy="22071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7"/>
          <p:cNvCxnSpPr/>
          <p:nvPr/>
        </p:nvCxnSpPr>
        <p:spPr>
          <a:xfrm rot="5400000">
            <a:off x="2506720" y="4209393"/>
            <a:ext cx="3783722" cy="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2" name="Google Shape;382;p17" descr="imagem de gestã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3853" y="3692232"/>
            <a:ext cx="3213543" cy="2232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17"/>
          <p:cNvCxnSpPr/>
          <p:nvPr/>
        </p:nvCxnSpPr>
        <p:spPr>
          <a:xfrm rot="5400000">
            <a:off x="6329855" y="4217276"/>
            <a:ext cx="3657600" cy="1576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4" name="Google Shape;384;p17"/>
          <p:cNvSpPr txBox="1"/>
          <p:nvPr/>
        </p:nvSpPr>
        <p:spPr>
          <a:xfrm>
            <a:off x="8229599" y="2869325"/>
            <a:ext cx="32792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Gestão e organização do serviço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8" descr="imagem de médico temp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6817" y="1723868"/>
            <a:ext cx="3067624" cy="150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8" descr="imagem de sistema de informaçã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0149" y="1456764"/>
            <a:ext cx="2333625" cy="17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8" descr="imagem de prescrição médic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054" y="4235833"/>
            <a:ext cx="3086100" cy="170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8" descr="imagem de insumo médic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9128" y="4083268"/>
            <a:ext cx="2433575" cy="182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8"/>
          <p:cNvCxnSpPr/>
          <p:nvPr/>
        </p:nvCxnSpPr>
        <p:spPr>
          <a:xfrm rot="-5400000" flipH="1">
            <a:off x="6487513" y="3633955"/>
            <a:ext cx="4508934" cy="1576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18"/>
          <p:cNvCxnSpPr/>
          <p:nvPr/>
        </p:nvCxnSpPr>
        <p:spPr>
          <a:xfrm rot="-5400000" flipH="1">
            <a:off x="2120462" y="3728544"/>
            <a:ext cx="4603530" cy="1576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p18"/>
          <p:cNvCxnSpPr/>
          <p:nvPr/>
        </p:nvCxnSpPr>
        <p:spPr>
          <a:xfrm rot="10800000" flipH="1">
            <a:off x="772510" y="3421117"/>
            <a:ext cx="3531476" cy="1576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6" name="Google Shape;396;p18"/>
          <p:cNvCxnSpPr/>
          <p:nvPr/>
        </p:nvCxnSpPr>
        <p:spPr>
          <a:xfrm rot="10800000" flipH="1">
            <a:off x="8891752" y="3405352"/>
            <a:ext cx="239635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18"/>
          <p:cNvSpPr txBox="1"/>
          <p:nvPr/>
        </p:nvSpPr>
        <p:spPr>
          <a:xfrm>
            <a:off x="977462" y="3689131"/>
            <a:ext cx="28693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Erros de prescrição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914400" y="734518"/>
            <a:ext cx="29323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Pressão pela diminuição do tempo de atendimento</a:t>
            </a:r>
            <a:endParaRPr/>
          </a:p>
        </p:txBody>
      </p:sp>
      <p:sp>
        <p:nvSpPr>
          <p:cNvPr id="399" name="Google Shape;399;p18"/>
          <p:cNvSpPr txBox="1"/>
          <p:nvPr/>
        </p:nvSpPr>
        <p:spPr>
          <a:xfrm>
            <a:off x="9017876" y="3641834"/>
            <a:ext cx="22387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Falta de insumos</a:t>
            </a:r>
            <a:endParaRPr/>
          </a:p>
        </p:txBody>
      </p:sp>
      <p:sp>
        <p:nvSpPr>
          <p:cNvPr id="400" name="Google Shape;400;p18"/>
          <p:cNvSpPr/>
          <p:nvPr/>
        </p:nvSpPr>
        <p:spPr>
          <a:xfrm>
            <a:off x="4099034" y="204951"/>
            <a:ext cx="4603532" cy="9774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FATORES CONTRIBUINTES</a:t>
            </a:r>
            <a:endParaRPr/>
          </a:p>
        </p:txBody>
      </p:sp>
      <p:pic>
        <p:nvPicPr>
          <p:cNvPr id="401" name="Google Shape;401;p18" descr="IMAGEM DE PRONTUÁRIO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66871" y="1576553"/>
            <a:ext cx="3687581" cy="164633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8"/>
          <p:cNvSpPr txBox="1"/>
          <p:nvPr/>
        </p:nvSpPr>
        <p:spPr>
          <a:xfrm>
            <a:off x="4635062" y="1198179"/>
            <a:ext cx="38467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Registros falhos</a:t>
            </a:r>
            <a:endParaRPr/>
          </a:p>
        </p:txBody>
      </p:sp>
      <p:pic>
        <p:nvPicPr>
          <p:cNvPr id="403" name="Google Shape;403;p18" descr="imagem de comunicação entre equip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2358" y="4483812"/>
            <a:ext cx="3752193" cy="1522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18"/>
          <p:cNvCxnSpPr/>
          <p:nvPr/>
        </p:nvCxnSpPr>
        <p:spPr>
          <a:xfrm rot="10800000" flipH="1">
            <a:off x="4713890" y="3436883"/>
            <a:ext cx="3626069" cy="1576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18"/>
          <p:cNvSpPr txBox="1"/>
          <p:nvPr/>
        </p:nvSpPr>
        <p:spPr>
          <a:xfrm>
            <a:off x="4698124" y="3405351"/>
            <a:ext cx="376795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Falhas de comunicação na mesma unidade com as de referência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9233165" y="929391"/>
            <a:ext cx="20022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Inadequado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Lustria"/>
              <a:buNone/>
            </a:pPr>
            <a:r>
              <a:rPr lang="pt-BR" sz="2790" cap="none">
                <a:latin typeface="Lustria"/>
                <a:ea typeface="Lustria"/>
                <a:cs typeface="Lustria"/>
                <a:sym typeface="Lustria"/>
              </a:rPr>
              <a:t>      A </a:t>
            </a:r>
            <a:r>
              <a:rPr lang="pt-BR" sz="2790" b="1" cap="none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atenção básica no Brasil </a:t>
            </a:r>
            <a:r>
              <a:rPr lang="pt-BR" sz="2790" cap="none">
                <a:latin typeface="Lustria"/>
                <a:ea typeface="Lustria"/>
                <a:cs typeface="Lustria"/>
                <a:sym typeface="Lustria"/>
              </a:rPr>
              <a:t>avançou, sendo responsável pela melhoria de muitos dos indicadores de saúde, mas ainda temos um espaço para melhorarmos a </a:t>
            </a:r>
            <a:r>
              <a:rPr lang="pt-BR" sz="2790" b="1" i="1" cap="none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qualidade do cuidado ao paciente</a:t>
            </a:r>
            <a:r>
              <a:rPr lang="pt-BR" sz="2790" cap="none">
                <a:latin typeface="Lustria"/>
                <a:ea typeface="Lustria"/>
                <a:cs typeface="Lustria"/>
                <a:sym typeface="Lustria"/>
              </a:rPr>
              <a:t>. </a:t>
            </a:r>
            <a:br>
              <a:rPr lang="pt-BR" sz="3600"/>
            </a:br>
            <a:endParaRPr sz="3600"/>
          </a:p>
        </p:txBody>
      </p:sp>
      <p:sp>
        <p:nvSpPr>
          <p:cNvPr id="412" name="Google Shape;412;p19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              </a:t>
            </a:r>
            <a:endParaRPr/>
          </a:p>
        </p:txBody>
      </p:sp>
      <p:pic>
        <p:nvPicPr>
          <p:cNvPr id="413" name="Google Shape;413;p19" descr="imagem de atenção básica no cuidad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828" y="2286001"/>
            <a:ext cx="11430000" cy="380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5FC"/>
            </a:gs>
            <a:gs pos="50000">
              <a:srgbClr val="FAF5FC"/>
            </a:gs>
            <a:gs pos="74000">
              <a:srgbClr val="D7ABE5"/>
            </a:gs>
            <a:gs pos="83000">
              <a:srgbClr val="D7ABE5"/>
            </a:gs>
            <a:gs pos="100000">
              <a:srgbClr val="E4C7EE"/>
            </a:gs>
          </a:gsLst>
          <a:lin ang="5400000" scaled="0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AF5FC"/>
              </a:gs>
              <a:gs pos="50000">
                <a:srgbClr val="FAF5FC"/>
              </a:gs>
              <a:gs pos="74000">
                <a:srgbClr val="D7ABE5"/>
              </a:gs>
              <a:gs pos="83000">
                <a:srgbClr val="D7ABE5"/>
              </a:gs>
              <a:gs pos="100000">
                <a:srgbClr val="E4C7E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8" name="Google Shape;258;p2"/>
          <p:cNvSpPr txBox="1">
            <a:spLocks noGrp="1"/>
          </p:cNvSpPr>
          <p:nvPr>
            <p:ph type="subTitle" idx="1"/>
          </p:nvPr>
        </p:nvSpPr>
        <p:spPr>
          <a:xfrm>
            <a:off x="705934" y="5669280"/>
            <a:ext cx="3570644" cy="7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600">
                <a:solidFill>
                  <a:schemeClr val="lt1"/>
                </a:solidFill>
              </a:rPr>
              <a:t>Romênia Nolêto Guedes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600">
                <a:solidFill>
                  <a:schemeClr val="lt1"/>
                </a:solidFill>
              </a:rPr>
              <a:t>Fevereiro/2021</a:t>
            </a:r>
            <a:endParaRPr/>
          </a:p>
        </p:txBody>
      </p:sp>
      <p:cxnSp>
        <p:nvCxnSpPr>
          <p:cNvPr id="259" name="Google Shape;259;p2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0" name="Google Shape;260;p2"/>
          <p:cNvPicPr preferRelativeResize="0"/>
          <p:nvPr/>
        </p:nvPicPr>
        <p:blipFill rotWithShape="1">
          <a:blip r:embed="rId3">
            <a:alphaModFix/>
          </a:blip>
          <a:srcRect l="24577" r="-4" b="-4"/>
          <a:stretch/>
        </p:blipFill>
        <p:spPr>
          <a:xfrm>
            <a:off x="4276578" y="0"/>
            <a:ext cx="810562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"/>
          <p:cNvSpPr txBox="1"/>
          <p:nvPr/>
        </p:nvSpPr>
        <p:spPr>
          <a:xfrm>
            <a:off x="1547524" y="3002747"/>
            <a:ext cx="91299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1" u="none" strike="noStrike" cap="none">
                <a:solidFill>
                  <a:srgbClr val="A38AD6"/>
                </a:solidFill>
                <a:latin typeface="Lustria"/>
                <a:ea typeface="Lustria"/>
                <a:cs typeface="Lustria"/>
                <a:sym typeface="Lustria"/>
              </a:rPr>
              <a:t>Gerenciando a Qualidade da Assistência em Saúde</a:t>
            </a:r>
            <a:endParaRPr/>
          </a:p>
        </p:txBody>
      </p:sp>
      <p:sp>
        <p:nvSpPr>
          <p:cNvPr id="262" name="Google Shape;262;p2"/>
          <p:cNvSpPr txBox="1">
            <a:spLocks noGrp="1"/>
          </p:cNvSpPr>
          <p:nvPr>
            <p:ph type="ctrTitle"/>
          </p:nvPr>
        </p:nvSpPr>
        <p:spPr>
          <a:xfrm>
            <a:off x="1726600" y="1606933"/>
            <a:ext cx="8771782" cy="151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70"/>
              <a:buFont typeface="Open Sans"/>
              <a:buNone/>
            </a:pPr>
            <a:r>
              <a:rPr lang="pt-BR" sz="4770" b="1">
                <a:solidFill>
                  <a:schemeClr val="lt1"/>
                </a:solidFill>
              </a:rPr>
              <a:t>A SEGURANÇA DO PACIENTE</a:t>
            </a:r>
            <a:br>
              <a:rPr lang="pt-BR" sz="3240">
                <a:solidFill>
                  <a:schemeClr val="lt1"/>
                </a:solidFill>
              </a:rPr>
            </a:br>
            <a:br>
              <a:rPr lang="pt-BR" sz="3240">
                <a:solidFill>
                  <a:schemeClr val="lt1"/>
                </a:solidFill>
              </a:rPr>
            </a:br>
            <a:endParaRPr sz="3240">
              <a:solidFill>
                <a:schemeClr val="lt1"/>
              </a:solidFill>
            </a:endParaRPr>
          </a:p>
        </p:txBody>
      </p:sp>
      <p:sp>
        <p:nvSpPr>
          <p:cNvPr id="263" name="Google Shape;263;p2"/>
          <p:cNvSpPr txBox="1"/>
          <p:nvPr/>
        </p:nvSpPr>
        <p:spPr>
          <a:xfrm>
            <a:off x="658850" y="299475"/>
            <a:ext cx="49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A38AD6"/>
                </a:solidFill>
                <a:latin typeface="Merriweather"/>
                <a:ea typeface="Merriweather"/>
                <a:cs typeface="Merriweather"/>
                <a:sym typeface="Merriweather"/>
              </a:rPr>
              <a:t>CURSO BÁSICO EM VIGILÂNCIA SANITÁRIA/DIVISA</a:t>
            </a:r>
            <a:endParaRPr b="1">
              <a:solidFill>
                <a:srgbClr val="A38AD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"/>
          <p:cNvSpPr txBox="1">
            <a:spLocks noGrp="1"/>
          </p:cNvSpPr>
          <p:nvPr>
            <p:ph type="body" idx="1"/>
          </p:nvPr>
        </p:nvSpPr>
        <p:spPr>
          <a:xfrm>
            <a:off x="700625" y="1785250"/>
            <a:ext cx="10691400" cy="4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     Devemos estimular a prática assistencial segura, com a instituição dos </a:t>
            </a:r>
            <a:r>
              <a:rPr lang="pt-BR" sz="2800" b="1" i="1">
                <a:solidFill>
                  <a:srgbClr val="7030A0"/>
                </a:solidFill>
              </a:rPr>
              <a:t>Núcleos de Segurança do Paciente </a:t>
            </a:r>
            <a:r>
              <a:rPr lang="pt-BR" sz="2800" b="1">
                <a:solidFill>
                  <a:srgbClr val="7030A0"/>
                </a:solidFill>
              </a:rPr>
              <a:t>(NSP)</a:t>
            </a:r>
            <a:r>
              <a:rPr lang="pt-BR" sz="2800"/>
              <a:t>, envolvendo profissionais de saúde, pacientes e familiares na segurança, a fim de que criem mecanismos para </a:t>
            </a:r>
            <a:r>
              <a:rPr lang="pt-BR" sz="2800" i="1"/>
              <a:t>evitar erros</a:t>
            </a:r>
            <a:r>
              <a:rPr lang="pt-BR" sz="2800"/>
              <a:t>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 Deste modo, as equipes assistenciais da APS devem garantir o cuidado </a:t>
            </a:r>
            <a:r>
              <a:rPr lang="pt-BR" sz="2800" b="1" i="1">
                <a:solidFill>
                  <a:srgbClr val="7030A0"/>
                </a:solidFill>
              </a:rPr>
              <a:t>centrado na pessoa</a:t>
            </a:r>
            <a:r>
              <a:rPr lang="pt-BR" sz="2800"/>
              <a:t>, realizando planos locais de segurança do paciente, fornecendo melhoria contínua relacionando a </a:t>
            </a:r>
            <a:r>
              <a:rPr lang="pt-BR" sz="2800" b="1" i="1">
                <a:solidFill>
                  <a:srgbClr val="7030A0"/>
                </a:solidFill>
              </a:rPr>
              <a:t>identificação</a:t>
            </a:r>
            <a:r>
              <a:rPr lang="pt-BR" sz="2800" i="1"/>
              <a:t>, a </a:t>
            </a:r>
            <a:r>
              <a:rPr lang="pt-BR" sz="2800" b="1" i="1">
                <a:solidFill>
                  <a:srgbClr val="7030A0"/>
                </a:solidFill>
              </a:rPr>
              <a:t>prevenção</a:t>
            </a:r>
            <a:r>
              <a:rPr lang="pt-BR" sz="2800" i="1"/>
              <a:t>, a </a:t>
            </a:r>
            <a:r>
              <a:rPr lang="pt-BR" sz="2800" b="1" i="1">
                <a:solidFill>
                  <a:srgbClr val="7030A0"/>
                </a:solidFill>
              </a:rPr>
              <a:t>detecção</a:t>
            </a:r>
            <a:r>
              <a:rPr lang="pt-BR" sz="2800" i="1"/>
              <a:t> e a </a:t>
            </a:r>
            <a:r>
              <a:rPr lang="pt-BR" sz="2800" b="1" i="1">
                <a:solidFill>
                  <a:srgbClr val="7030A0"/>
                </a:solidFill>
              </a:rPr>
              <a:t>redução de riscos</a:t>
            </a:r>
            <a:r>
              <a:rPr lang="pt-BR" sz="2800" i="1"/>
              <a:t>.</a:t>
            </a:r>
            <a:endParaRPr/>
          </a:p>
        </p:txBody>
      </p:sp>
      <p:sp>
        <p:nvSpPr>
          <p:cNvPr id="419" name="Google Shape;419;p20"/>
          <p:cNvSpPr/>
          <p:nvPr/>
        </p:nvSpPr>
        <p:spPr>
          <a:xfrm>
            <a:off x="1502229" y="304799"/>
            <a:ext cx="9296399" cy="148045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SEGURANÇA DO PACIENTE NA ATENÇÃO  PRIMÁRIA À SAÚDE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body" idx="1"/>
          </p:nvPr>
        </p:nvSpPr>
        <p:spPr>
          <a:xfrm>
            <a:off x="5062282" y="706865"/>
            <a:ext cx="6824918" cy="53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/>
              <a:t>           </a:t>
            </a:r>
            <a:r>
              <a:rPr lang="pt-BR" sz="2590"/>
              <a:t>O desenvolvimento de estratégias para a segurança do paciente no Brasil está relacionado ao </a:t>
            </a:r>
            <a:r>
              <a:rPr lang="pt-BR" sz="2590" b="1" i="1">
                <a:solidFill>
                  <a:srgbClr val="7030A0"/>
                </a:solidFill>
              </a:rPr>
              <a:t>conhecimento</a:t>
            </a:r>
            <a:r>
              <a:rPr lang="pt-BR" sz="2590" b="1">
                <a:solidFill>
                  <a:srgbClr val="7030A0"/>
                </a:solidFill>
              </a:rPr>
              <a:t> </a:t>
            </a:r>
            <a:r>
              <a:rPr lang="pt-BR" sz="2590"/>
              <a:t>e do </a:t>
            </a:r>
            <a:r>
              <a:rPr lang="pt-BR" sz="2590" b="1" i="1">
                <a:solidFill>
                  <a:srgbClr val="7030A0"/>
                </a:solidFill>
              </a:rPr>
              <a:t>cumprimento</a:t>
            </a:r>
            <a:r>
              <a:rPr lang="pt-BR" sz="2590"/>
              <a:t> de </a:t>
            </a:r>
            <a:r>
              <a:rPr lang="pt-BR" sz="2590" b="1">
                <a:solidFill>
                  <a:srgbClr val="7030A0"/>
                </a:solidFill>
              </a:rPr>
              <a:t>normas</a:t>
            </a:r>
            <a:r>
              <a:rPr lang="pt-BR" sz="2590"/>
              <a:t> e </a:t>
            </a:r>
            <a:r>
              <a:rPr lang="pt-BR" sz="2590" b="1">
                <a:solidFill>
                  <a:srgbClr val="7030A0"/>
                </a:solidFill>
              </a:rPr>
              <a:t>regulamentos</a:t>
            </a:r>
            <a:r>
              <a:rPr lang="pt-BR" sz="2590"/>
              <a:t> que regem o funcionamento dos estabelecimentos de Saúde, para que possam elaborar planos locais de </a:t>
            </a:r>
            <a:r>
              <a:rPr lang="pt-BR" sz="2590" b="1" i="1">
                <a:solidFill>
                  <a:srgbClr val="7030A0"/>
                </a:solidFill>
              </a:rPr>
              <a:t>qualidade e segurança do paciente</a:t>
            </a:r>
            <a:r>
              <a:rPr lang="pt-BR" sz="2590"/>
              <a:t>, com ações monitoradas por indicadores, gerido por um </a:t>
            </a:r>
            <a:r>
              <a:rPr lang="pt-BR" sz="2590" b="1" i="1">
                <a:solidFill>
                  <a:srgbClr val="7030A0"/>
                </a:solidFill>
              </a:rPr>
              <a:t>núcleo responsável</a:t>
            </a:r>
            <a:r>
              <a:rPr lang="pt-BR" sz="2590"/>
              <a:t>, baseado numa política voltada para o estímulo à utilização frequente de </a:t>
            </a:r>
            <a:r>
              <a:rPr lang="pt-BR" sz="2590" b="1" i="1">
                <a:solidFill>
                  <a:srgbClr val="7030A0"/>
                </a:solidFill>
              </a:rPr>
              <a:t>protocolos</a:t>
            </a:r>
            <a:r>
              <a:rPr lang="pt-BR" sz="2590" i="1"/>
              <a:t> e </a:t>
            </a:r>
            <a:r>
              <a:rPr lang="pt-BR" sz="2590" b="1" i="1">
                <a:solidFill>
                  <a:srgbClr val="7030A0"/>
                </a:solidFill>
              </a:rPr>
              <a:t>diretrizes clínicas</a:t>
            </a:r>
            <a:r>
              <a:rPr lang="pt-BR" sz="2590" b="1">
                <a:solidFill>
                  <a:srgbClr val="7030A0"/>
                </a:solidFill>
              </a:rPr>
              <a:t>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425" name="Google Shape;425;p21" descr="imagem de segurança em ca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0802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2"/>
          <p:cNvGrpSpPr/>
          <p:nvPr/>
        </p:nvGrpSpPr>
        <p:grpSpPr>
          <a:xfrm>
            <a:off x="315310" y="751197"/>
            <a:ext cx="10452537" cy="5418666"/>
            <a:chOff x="0" y="0"/>
            <a:chExt cx="10452537" cy="5418666"/>
          </a:xfrm>
        </p:grpSpPr>
        <p:sp>
          <p:nvSpPr>
            <p:cNvPr id="431" name="Google Shape;431;p22"/>
            <p:cNvSpPr/>
            <p:nvPr/>
          </p:nvSpPr>
          <p:spPr>
            <a:xfrm>
              <a:off x="0" y="1625600"/>
              <a:ext cx="10452537" cy="216746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1C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630" y="0"/>
              <a:ext cx="1389503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630" y="0"/>
              <a:ext cx="1389503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800" tIns="241800" rIns="241800" bIns="2418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Lustria"/>
                <a:buNone/>
              </a:pPr>
              <a:r>
                <a:rPr lang="pt-BR" sz="34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2004</a:t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24449" y="2438400"/>
              <a:ext cx="541866" cy="541866"/>
            </a:xfrm>
            <a:prstGeom prst="ellipse">
              <a:avLst/>
            </a:prstGeom>
            <a:solidFill>
              <a:srgbClr val="A746C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1711859" y="3251200"/>
              <a:ext cx="3351176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1711859" y="3251200"/>
              <a:ext cx="3351176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ustria"/>
                <a:buNone/>
              </a:pPr>
              <a:r>
                <a:rPr lang="pt-BR" sz="4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2011</a:t>
              </a:r>
              <a:r>
                <a:rPr lang="pt-BR" sz="2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 </a:t>
              </a:r>
              <a:r>
                <a:rPr lang="pt-BR" sz="16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 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ustria"/>
                <a:buNone/>
              </a:pPr>
              <a:r>
                <a:rPr lang="pt-BR" sz="18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 </a:t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2864264" y="2438400"/>
              <a:ext cx="541866" cy="541866"/>
            </a:xfrm>
            <a:prstGeom prst="ellipse">
              <a:avLst/>
            </a:prstGeom>
            <a:solidFill>
              <a:srgbClr val="A746C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881192" y="0"/>
              <a:ext cx="3067412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4881192" y="0"/>
              <a:ext cx="3067412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ustria"/>
                <a:buNone/>
              </a:pPr>
              <a:r>
                <a:rPr lang="pt-BR" sz="4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2013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ustria"/>
                <a:buNone/>
              </a:pPr>
              <a:r>
                <a:rPr lang="pt-BR" sz="1800" b="1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Portaria MS nº 529/2013 e a RDC nº 36/2013  que determina as ações do NSP.</a:t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6143034" y="2438400"/>
              <a:ext cx="541866" cy="541866"/>
            </a:xfrm>
            <a:prstGeom prst="ellipse">
              <a:avLst/>
            </a:prstGeom>
            <a:solidFill>
              <a:srgbClr val="A746C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8017148" y="3251200"/>
              <a:ext cx="1389503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 txBox="1"/>
            <p:nvPr/>
          </p:nvSpPr>
          <p:spPr>
            <a:xfrm>
              <a:off x="8017148" y="3251200"/>
              <a:ext cx="1389503" cy="216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800" tIns="241800" rIns="241800" bIns="241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Lustria"/>
                <a:buNone/>
              </a:pPr>
              <a:r>
                <a:rPr lang="pt-BR" sz="34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2014 </a:t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8440967" y="2438400"/>
              <a:ext cx="541866" cy="541866"/>
            </a:xfrm>
            <a:prstGeom prst="ellipse">
              <a:avLst/>
            </a:prstGeom>
            <a:solidFill>
              <a:srgbClr val="A746C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4" name="Google Shape;444;p22" descr="imagem da aliança mundial S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20" y="283779"/>
            <a:ext cx="2143125" cy="182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 descr="Protocolos de S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9105" y="4051738"/>
            <a:ext cx="2680138" cy="140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 descr="notivis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5006" y="268014"/>
            <a:ext cx="2364828" cy="1749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22"/>
          <p:cNvCxnSpPr/>
          <p:nvPr/>
        </p:nvCxnSpPr>
        <p:spPr>
          <a:xfrm rot="-5400000">
            <a:off x="8529146" y="2648611"/>
            <a:ext cx="1056291" cy="1576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448" name="Google Shape;448;p22" descr="imagem da palavra SP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30910" y="1765738"/>
            <a:ext cx="1361090" cy="354724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2"/>
          <p:cNvSpPr txBox="1"/>
          <p:nvPr/>
        </p:nvSpPr>
        <p:spPr>
          <a:xfrm>
            <a:off x="5155323" y="5517931"/>
            <a:ext cx="52183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Portarias nº 1.377 e 2.095/2013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6 Protocolos Básicos de Segurança do Paciente</a:t>
            </a:r>
            <a:endParaRPr/>
          </a:p>
        </p:txBody>
      </p:sp>
      <p:cxnSp>
        <p:nvCxnSpPr>
          <p:cNvPr id="450" name="Google Shape;450;p22"/>
          <p:cNvCxnSpPr/>
          <p:nvPr/>
        </p:nvCxnSpPr>
        <p:spPr>
          <a:xfrm rot="5400000" flipH="1">
            <a:off x="6487511" y="2924506"/>
            <a:ext cx="472969" cy="1576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51" name="Google Shape;451;p22"/>
          <p:cNvCxnSpPr/>
          <p:nvPr/>
        </p:nvCxnSpPr>
        <p:spPr>
          <a:xfrm rot="-5400000" flipH="1">
            <a:off x="3113690" y="3980793"/>
            <a:ext cx="630620" cy="1576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52" name="Google Shape;452;p22"/>
          <p:cNvCxnSpPr/>
          <p:nvPr/>
        </p:nvCxnSpPr>
        <p:spPr>
          <a:xfrm rot="-5400000">
            <a:off x="772511" y="2916621"/>
            <a:ext cx="472965" cy="15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453" name="Google Shape;453;p22" descr="imagem da rdc 6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6262" y="4824248"/>
            <a:ext cx="1466193" cy="203375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2"/>
          <p:cNvSpPr txBox="1"/>
          <p:nvPr/>
        </p:nvSpPr>
        <p:spPr>
          <a:xfrm>
            <a:off x="1671146" y="4824248"/>
            <a:ext cx="35787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Requisitos de Boas Práticas de Funcionamento para os Serviços de Saúde</a:t>
            </a:r>
            <a:endParaRPr/>
          </a:p>
        </p:txBody>
      </p:sp>
      <p:sp>
        <p:nvSpPr>
          <p:cNvPr id="455" name="Google Shape;455;p22"/>
          <p:cNvSpPr txBox="1"/>
          <p:nvPr/>
        </p:nvSpPr>
        <p:spPr>
          <a:xfrm>
            <a:off x="8239750" y="1447800"/>
            <a:ext cx="214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ustria"/>
                <a:ea typeface="Lustria"/>
                <a:cs typeface="Lustria"/>
                <a:sym typeface="Lustria"/>
              </a:rPr>
              <a:t>C</a:t>
            </a:r>
            <a:r>
              <a:rPr lang="pt-BR" b="1">
                <a:latin typeface="Lustria"/>
                <a:ea typeface="Lustria"/>
                <a:cs typeface="Lustria"/>
                <a:sym typeface="Lustria"/>
              </a:rPr>
              <a:t>adastro do NSP no Módulo Assistência à Saúde  para as notificações  de eventos adversos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3" descr="imagem rdc 63 boas prática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8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3"/>
          <p:cNvSpPr txBox="1"/>
          <p:nvPr/>
        </p:nvSpPr>
        <p:spPr>
          <a:xfrm>
            <a:off x="1150884" y="4871546"/>
            <a:ext cx="1053136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C00000"/>
                </a:solidFill>
                <a:latin typeface="Lustria"/>
                <a:ea typeface="Lustria"/>
                <a:cs typeface="Lustria"/>
                <a:sym typeface="Lustria"/>
              </a:rPr>
              <a:t>Dispõe sobre os Requisitos de Boas Práticas de Funcionamento para os Serviços de Saúde</a:t>
            </a:r>
            <a:endParaRPr/>
          </a:p>
        </p:txBody>
      </p:sp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body" idx="1"/>
          </p:nvPr>
        </p:nvSpPr>
        <p:spPr>
          <a:xfrm>
            <a:off x="484627" y="3050619"/>
            <a:ext cx="11493062" cy="30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Seção II Da Segurança do Paciente, Art. 8º: O serviço de saúde deve estabelecer estratégias e ações voltadas para Segurança do Paciente, tais como: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 I. Mecanismos de identificação do paciente;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II. Orientações para a higienização das mãos;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III. Ações de prevenção e controle de eventos adversos relacionada à assistência à saúde; </a:t>
            </a:r>
            <a:endParaRPr/>
          </a:p>
        </p:txBody>
      </p:sp>
      <p:pic>
        <p:nvPicPr>
          <p:cNvPr id="468" name="Google Shape;468;p24" descr="imagem do objetivo da rdc 63.jpg"/>
          <p:cNvPicPr preferRelativeResize="0"/>
          <p:nvPr/>
        </p:nvPicPr>
        <p:blipFill rotWithShape="1">
          <a:blip r:embed="rId3">
            <a:alphaModFix/>
          </a:blip>
          <a:srcRect b="18266"/>
          <a:stretch/>
        </p:blipFill>
        <p:spPr>
          <a:xfrm>
            <a:off x="0" y="0"/>
            <a:ext cx="12192000" cy="274319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4"/>
          <p:cNvSpPr txBox="1"/>
          <p:nvPr/>
        </p:nvSpPr>
        <p:spPr>
          <a:xfrm>
            <a:off x="2088" y="2675067"/>
            <a:ext cx="6093912" cy="28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da imagem: Governo do Estado de Goiás.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endParaRPr/>
          </a:p>
        </p:txBody>
      </p:sp>
      <p:sp>
        <p:nvSpPr>
          <p:cNvPr id="475" name="Google Shape;475;p25"/>
          <p:cNvSpPr txBox="1">
            <a:spLocks noGrp="1"/>
          </p:cNvSpPr>
          <p:nvPr>
            <p:ph type="body" idx="1"/>
          </p:nvPr>
        </p:nvSpPr>
        <p:spPr>
          <a:xfrm>
            <a:off x="325678" y="2580362"/>
            <a:ext cx="11373632" cy="377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8163" lvl="0" indent="-4508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IV. Mecanismos para garantir segurança cirúrgica; </a:t>
            </a:r>
            <a:endParaRPr/>
          </a:p>
          <a:p>
            <a:pPr marL="538163" lvl="0" indent="-4508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V. Orientações para administração segura de medicamentos, sangue e hemocomponentes; </a:t>
            </a:r>
            <a:endParaRPr/>
          </a:p>
          <a:p>
            <a:pPr marL="538163" lvl="0" indent="-4508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VI. Mecanismos para prevenção de quedas dos pacientes; </a:t>
            </a:r>
            <a:endParaRPr/>
          </a:p>
          <a:p>
            <a:pPr marL="538163" lvl="0" indent="-4508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VII. Mecanismos para a prevenção de úlceras por pressão; </a:t>
            </a:r>
            <a:endParaRPr/>
          </a:p>
          <a:p>
            <a:pPr marL="538163" lvl="0" indent="-4508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 b="1"/>
              <a:t> VIII. Orientações para estimular a participação do paciente na assistência prestada.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476" name="Google Shape;476;p25" descr="imagem do objetivo da rdc 63.jpg"/>
          <p:cNvPicPr preferRelativeResize="0"/>
          <p:nvPr/>
        </p:nvPicPr>
        <p:blipFill rotWithShape="1">
          <a:blip r:embed="rId3">
            <a:alphaModFix/>
          </a:blip>
          <a:srcRect b="17357"/>
          <a:stretch/>
        </p:blipFill>
        <p:spPr>
          <a:xfrm>
            <a:off x="0" y="1"/>
            <a:ext cx="12191999" cy="229312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5"/>
          <p:cNvSpPr txBox="1"/>
          <p:nvPr/>
        </p:nvSpPr>
        <p:spPr>
          <a:xfrm>
            <a:off x="2087" y="2248969"/>
            <a:ext cx="6093912" cy="28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da imagem: Governo do Estado de Goiás.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26" descr="Protocolos de SP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76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6"/>
          <p:cNvSpPr txBox="1"/>
          <p:nvPr/>
        </p:nvSpPr>
        <p:spPr>
          <a:xfrm>
            <a:off x="5391807" y="819806"/>
            <a:ext cx="6605751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Portaria MS nº. 1377, de 09 de julho de 2013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– Cirurgia segura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– Prática de higiene das mãos em serviços de saúde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– Prevenção de úlceras por pressão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pt-BR" sz="24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Portaria MS nº. 2095, de 24 de setembro de 2013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– Prevenção de quedas em pacientes hospitalizados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– Identificação do paciente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– Segurança na prescrição, uso e administração de medicamentos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7" descr="implantao-do-ncleo-de-segurana-do-paciente-rdc-36-4-6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7" descr="imagem da palavra S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048" y="5612524"/>
            <a:ext cx="2885090" cy="95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8" descr="RDC+Nº+36,+DE+25+DE+JULHO+DE+ANVI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61203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8" descr="imagem de gestão de riscos rdc 3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304" y="0"/>
            <a:ext cx="629569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6" name="Google Shape;496;p28"/>
          <p:cNvCxnSpPr/>
          <p:nvPr/>
        </p:nvCxnSpPr>
        <p:spPr>
          <a:xfrm rot="5400000">
            <a:off x="2435772" y="3429000"/>
            <a:ext cx="6858000" cy="158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7" name="Google Shape;497;p28" descr="imagem da palavra S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2083" y="0"/>
            <a:ext cx="1439917" cy="301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9" descr="implantao-do-ncleo-de-segurana-do-paciente-rdc-36-5-6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9" descr="imagem da palavra S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4139" y="5738647"/>
            <a:ext cx="2905764" cy="85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269" name="Google Shape;269;p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0" name="Google Shape;270;p3" descr="Check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099" y="2130573"/>
            <a:ext cx="3398089" cy="3398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3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3"/>
          <p:cNvSpPr txBox="1"/>
          <p:nvPr/>
        </p:nvSpPr>
        <p:spPr>
          <a:xfrm>
            <a:off x="5181600" y="2516168"/>
            <a:ext cx="5705906" cy="225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73" name="Google Shape;27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099" y="1984363"/>
            <a:ext cx="4856889" cy="415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6988" y="1984363"/>
            <a:ext cx="6020740" cy="41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/>
          <p:nvPr/>
        </p:nvSpPr>
        <p:spPr>
          <a:xfrm>
            <a:off x="1393371" y="196949"/>
            <a:ext cx="9339943" cy="13927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VOCÊS SABEM O QUE É SEGURANÇA DO PACIENTE?</a:t>
            </a:r>
            <a:endParaRPr sz="3600" b="0" i="0" u="none" strike="noStrike" cap="none">
              <a:solidFill>
                <a:srgbClr val="FFC0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276" name="Google Shape;276;p3"/>
          <p:cNvCxnSpPr/>
          <p:nvPr/>
        </p:nvCxnSpPr>
        <p:spPr>
          <a:xfrm rot="5400000">
            <a:off x="3570790" y="4080076"/>
            <a:ext cx="4155312" cy="158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0"/>
          <p:cNvSpPr txBox="1">
            <a:spLocks noGrp="1"/>
          </p:cNvSpPr>
          <p:nvPr>
            <p:ph type="body" idx="1"/>
          </p:nvPr>
        </p:nvSpPr>
        <p:spPr>
          <a:xfrm>
            <a:off x="638005" y="1399027"/>
            <a:ext cx="11061305" cy="515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pt-BR" sz="1700" b="1"/>
              <a:t> DADOS DO SERVIÇO DE SAÚDE  e SUA LOGOMARCA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pt-BR" sz="1700" b="1"/>
              <a:t>O PRESIDENTE/DIRETOR (NOMINAR) </a:t>
            </a:r>
            <a:r>
              <a:rPr lang="pt-BR" sz="1700"/>
              <a:t>,no uso das suas atribuições legais, R E S O L V E: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pt-BR" sz="1700" b="1"/>
              <a:t>Art. 1º. INSTITUIR OU ALTERAR </a:t>
            </a:r>
            <a:r>
              <a:rPr lang="pt-BR" sz="1700"/>
              <a:t>a constituição dos membros/INTEGRANTES para compor o Núcleo de Segurança do Paciente, nos termos disposto no Art</a:t>
            </a:r>
            <a:r>
              <a:rPr lang="pt-BR" sz="1700" i="1"/>
              <a:t>° xxx </a:t>
            </a:r>
            <a:r>
              <a:rPr lang="pt-BR" sz="1700"/>
              <a:t>º da Composição do Regimento aprovado pelo </a:t>
            </a:r>
            <a:r>
              <a:rPr lang="pt-BR" sz="1700" i="1"/>
              <a:t>.....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pt-BR" sz="1700" b="1"/>
              <a:t>Art. 2º O NSP </a:t>
            </a:r>
            <a:r>
              <a:rPr lang="pt-BR" sz="1700"/>
              <a:t>desempenhará suas atividades de acordo com o Regimento aprovado pelo </a:t>
            </a:r>
            <a:r>
              <a:rPr lang="pt-BR" sz="1700" i="1"/>
              <a:t>XXXX</a:t>
            </a:r>
            <a:r>
              <a:rPr lang="pt-BR" sz="1700"/>
              <a:t> , conforme </a:t>
            </a:r>
            <a:r>
              <a:rPr lang="pt-BR" sz="1700" i="1"/>
              <a:t>Resolução n° XXX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 sz="1700" b="1"/>
              <a:t> I. Coordenador</a:t>
            </a:r>
            <a:r>
              <a:rPr lang="pt-BR" sz="1700"/>
              <a:t>: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 sz="1700" b="1"/>
              <a:t>II. Um Auxiliar Administrativo</a:t>
            </a:r>
            <a:r>
              <a:rPr lang="pt-BR" sz="1700"/>
              <a:t>: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 sz="1700" b="1"/>
              <a:t>III. MEMBROS CONSULTORES</a:t>
            </a:r>
            <a:r>
              <a:rPr lang="pt-BR" sz="1700"/>
              <a:t>: LISTAR a) Médicos b) Enfermeiros c)Nutricionista d) Farmacêutico e) Engenheiro f) Fisioterapeutas g) Psicólogos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t-BR" sz="1700" b="1"/>
              <a:t>IV. MEMBROS EXECUTORES LISTAR </a:t>
            </a:r>
            <a:r>
              <a:rPr lang="pt-BR" sz="1700"/>
              <a:t>a) Médicos b) Enfermeiros c) Nutricionista d) Farmacêutico e) Representantes: Educação Permanente, ....  (Em caso de optar por formação de Comitê de Segurança do Paciente)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pt-BR" sz="2040" b="1" i="1"/>
              <a:t>Esta Portaria entra em vigor nesta data. Registre-se e publique-se</a:t>
            </a:r>
            <a:endParaRPr/>
          </a:p>
        </p:txBody>
      </p:sp>
      <p:pic>
        <p:nvPicPr>
          <p:cNvPr id="509" name="Google Shape;509;p30" descr="palavra-modelo-nuvem-banco-de-imagens_csp35228150.jpg"/>
          <p:cNvPicPr preferRelativeResize="0"/>
          <p:nvPr/>
        </p:nvPicPr>
        <p:blipFill rotWithShape="1">
          <a:blip r:embed="rId3">
            <a:alphaModFix/>
          </a:blip>
          <a:srcRect b="6639"/>
          <a:stretch/>
        </p:blipFill>
        <p:spPr>
          <a:xfrm>
            <a:off x="0" y="1"/>
            <a:ext cx="12191999" cy="126124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0"/>
          <p:cNvSpPr/>
          <p:nvPr/>
        </p:nvSpPr>
        <p:spPr>
          <a:xfrm>
            <a:off x="3102796" y="1068512"/>
            <a:ext cx="6914507" cy="45719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>
            <a:spLocks noGrp="1"/>
          </p:cNvSpPr>
          <p:nvPr>
            <p:ph type="body" idx="1"/>
          </p:nvPr>
        </p:nvSpPr>
        <p:spPr>
          <a:xfrm>
            <a:off x="609601" y="1834345"/>
            <a:ext cx="10782300" cy="385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Implantação dos </a:t>
            </a:r>
            <a:r>
              <a:rPr lang="pt-BR" sz="2400" b="1" i="1">
                <a:solidFill>
                  <a:srgbClr val="7030A0"/>
                </a:solidFill>
              </a:rPr>
              <a:t>Protocolos</a:t>
            </a:r>
            <a:r>
              <a:rPr lang="pt-BR" sz="2400"/>
              <a:t> de Segurança do Paciente;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 </a:t>
            </a:r>
            <a:r>
              <a:rPr lang="pt-BR" sz="2400" b="1" i="1">
                <a:solidFill>
                  <a:srgbClr val="7030A0"/>
                </a:solidFill>
              </a:rPr>
              <a:t>Monitoramento</a:t>
            </a:r>
            <a:r>
              <a:rPr lang="pt-BR" sz="2400"/>
              <a:t> dos seus </a:t>
            </a:r>
            <a:r>
              <a:rPr lang="pt-BR" sz="2400" b="1" i="1">
                <a:solidFill>
                  <a:srgbClr val="7030A0"/>
                </a:solidFill>
              </a:rPr>
              <a:t>indicadores</a:t>
            </a:r>
            <a:r>
              <a:rPr lang="pt-BR" sz="2400"/>
              <a:t>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 </a:t>
            </a:r>
            <a:r>
              <a:rPr lang="pt-BR" sz="2400" b="1" i="1">
                <a:solidFill>
                  <a:srgbClr val="7030A0"/>
                </a:solidFill>
              </a:rPr>
              <a:t>Estabelecimento de barreiras </a:t>
            </a:r>
            <a:r>
              <a:rPr lang="pt-BR" sz="2400"/>
              <a:t>para a prevenção de incidentes nos serviços de saúde;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pt-BR" sz="2400" b="1" i="1">
                <a:solidFill>
                  <a:srgbClr val="7030A0"/>
                </a:solidFill>
              </a:rPr>
              <a:t>Análise</a:t>
            </a:r>
            <a:r>
              <a:rPr lang="pt-BR" sz="2400"/>
              <a:t> e </a:t>
            </a:r>
            <a:r>
              <a:rPr lang="pt-BR" sz="2400" b="1" i="1">
                <a:solidFill>
                  <a:srgbClr val="7030A0"/>
                </a:solidFill>
              </a:rPr>
              <a:t>avaliação</a:t>
            </a:r>
            <a:r>
              <a:rPr lang="pt-BR" sz="2400"/>
              <a:t> dos dados sobre incidentes e eventos adversos;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Ações para a </a:t>
            </a:r>
            <a:r>
              <a:rPr lang="pt-BR" sz="2400" b="1" i="1">
                <a:solidFill>
                  <a:srgbClr val="7030A0"/>
                </a:solidFill>
              </a:rPr>
              <a:t>gestão de risco </a:t>
            </a:r>
            <a:r>
              <a:rPr lang="pt-BR" sz="2400"/>
              <a:t>no serviço de saúde; </a:t>
            </a:r>
            <a:endParaRPr/>
          </a:p>
        </p:txBody>
      </p:sp>
      <p:sp>
        <p:nvSpPr>
          <p:cNvPr id="516" name="Google Shape;516;p31"/>
          <p:cNvSpPr/>
          <p:nvPr/>
        </p:nvSpPr>
        <p:spPr>
          <a:xfrm>
            <a:off x="1654628" y="261257"/>
            <a:ext cx="9252857" cy="1219199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O QUE SE ESPERAR DO NSP IMPLANTADO?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"/>
          <p:cNvSpPr txBox="1">
            <a:spLocks noGrp="1"/>
          </p:cNvSpPr>
          <p:nvPr>
            <p:ph type="body" idx="1"/>
          </p:nvPr>
        </p:nvSpPr>
        <p:spPr>
          <a:xfrm>
            <a:off x="653143" y="1719943"/>
            <a:ext cx="10738757" cy="441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pt-BR" sz="2600"/>
              <a:t>Integração e a articulação </a:t>
            </a:r>
            <a:r>
              <a:rPr lang="pt-BR" sz="2600" b="1" i="1">
                <a:solidFill>
                  <a:srgbClr val="7030A0"/>
                </a:solidFill>
              </a:rPr>
              <a:t>multiprofissional </a:t>
            </a:r>
            <a:r>
              <a:rPr lang="pt-BR" sz="2600"/>
              <a:t>no serviço de saúde;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pt-BR" sz="2600"/>
              <a:t> Identificação e avaliação de </a:t>
            </a:r>
            <a:r>
              <a:rPr lang="pt-BR" sz="2600" b="1" i="1">
                <a:solidFill>
                  <a:srgbClr val="7030A0"/>
                </a:solidFill>
              </a:rPr>
              <a:t>não conformidades </a:t>
            </a:r>
            <a:r>
              <a:rPr lang="pt-BR" sz="2600"/>
              <a:t>nos processos e procedimentos realizados e na utilização de equipamentos, medicamentos e insumos propondo ações preventivas e corretivas;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pt-BR" sz="2600"/>
              <a:t>Elaboração, implantação, divulgação e atualização do </a:t>
            </a:r>
            <a:r>
              <a:rPr lang="pt-BR" sz="2600" b="1" i="1">
                <a:solidFill>
                  <a:srgbClr val="7030A0"/>
                </a:solidFill>
              </a:rPr>
              <a:t>Plano de Segurança do Paciente</a:t>
            </a:r>
            <a:r>
              <a:rPr lang="pt-BR" sz="2600"/>
              <a:t> e acompanhamento das ações do Plano;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Divulgação dos resultados da análise e avaliação dos dados sobre </a:t>
            </a:r>
            <a:r>
              <a:rPr lang="pt-BR" sz="2800" b="1" i="1">
                <a:solidFill>
                  <a:srgbClr val="7030A0"/>
                </a:solidFill>
              </a:rPr>
              <a:t>incidentes</a:t>
            </a:r>
            <a:r>
              <a:rPr lang="pt-BR" sz="2800"/>
              <a:t> e </a:t>
            </a:r>
            <a:r>
              <a:rPr lang="pt-BR" sz="2800" b="1" i="1">
                <a:solidFill>
                  <a:srgbClr val="7030A0"/>
                </a:solidFill>
              </a:rPr>
              <a:t>eventos</a:t>
            </a:r>
            <a:r>
              <a:rPr lang="pt-BR" sz="2800"/>
              <a:t>; </a:t>
            </a:r>
            <a:endParaRPr/>
          </a:p>
        </p:txBody>
      </p:sp>
      <p:sp>
        <p:nvSpPr>
          <p:cNvPr id="522" name="Google Shape;522;p32"/>
          <p:cNvSpPr/>
          <p:nvPr/>
        </p:nvSpPr>
        <p:spPr>
          <a:xfrm>
            <a:off x="2111829" y="261257"/>
            <a:ext cx="8425543" cy="132805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O QUE SE ESPERAR DO NSP IMPLANTADO?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528" name="Google Shape;528;p3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9" name="Google Shape;529;p33"/>
          <p:cNvSpPr txBox="1">
            <a:spLocks noGrp="1"/>
          </p:cNvSpPr>
          <p:nvPr>
            <p:ph type="body" idx="1"/>
          </p:nvPr>
        </p:nvSpPr>
        <p:spPr>
          <a:xfrm>
            <a:off x="700635" y="1738859"/>
            <a:ext cx="10691265" cy="41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pt-BR" sz="2800" b="1" i="1">
                <a:solidFill>
                  <a:srgbClr val="7030A0"/>
                </a:solidFill>
              </a:rPr>
              <a:t>Notificação </a:t>
            </a:r>
            <a:r>
              <a:rPr lang="pt-BR" sz="2800"/>
              <a:t>dos eventos adversos decorrentes da prestação do serviço de saúde;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Arquivamento  das notificações de </a:t>
            </a:r>
            <a:r>
              <a:rPr lang="pt-BR" sz="2800" b="1" i="1">
                <a:solidFill>
                  <a:srgbClr val="7030A0"/>
                </a:solidFill>
              </a:rPr>
              <a:t>eventos adversos</a:t>
            </a:r>
            <a:r>
              <a:rPr lang="pt-BR" sz="2800"/>
              <a:t>;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Acompanhamento dos </a:t>
            </a:r>
            <a:r>
              <a:rPr lang="pt-BR" sz="2800" b="1" i="1">
                <a:solidFill>
                  <a:srgbClr val="7030A0"/>
                </a:solidFill>
              </a:rPr>
              <a:t>alertas sanitários </a:t>
            </a:r>
            <a:r>
              <a:rPr lang="pt-BR" sz="2800"/>
              <a:t>e outras comunicações de risco divulgadas pelas autoridades sanitárias;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Implementação de </a:t>
            </a:r>
            <a:r>
              <a:rPr lang="pt-BR" sz="2800" b="1" i="1">
                <a:solidFill>
                  <a:srgbClr val="7030A0"/>
                </a:solidFill>
              </a:rPr>
              <a:t>programas de capacitação </a:t>
            </a:r>
            <a:r>
              <a:rPr lang="pt-BR" sz="2800"/>
              <a:t>em segurança do paciente e qualidade em serviços de saúde;</a:t>
            </a:r>
            <a:endParaRPr/>
          </a:p>
          <a:p>
            <a:pPr marL="228600" lvl="0" indent="-101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cxnSp>
        <p:nvCxnSpPr>
          <p:cNvPr id="530" name="Google Shape;530;p33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1" name="Google Shape;531;p33"/>
          <p:cNvSpPr/>
          <p:nvPr/>
        </p:nvSpPr>
        <p:spPr>
          <a:xfrm>
            <a:off x="1981200" y="283029"/>
            <a:ext cx="8425544" cy="130628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O QUE SE ESPERAR DO NSP IMPLANTADO?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" name="Google Shape;536;p34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7" name="Google Shape;537;p34" descr="IMAGEM DE LEMBRE-S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163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34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9" name="Google Shape;539;p34"/>
          <p:cNvSpPr txBox="1"/>
          <p:nvPr/>
        </p:nvSpPr>
        <p:spPr>
          <a:xfrm>
            <a:off x="5606321" y="824460"/>
            <a:ext cx="6385810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Os </a:t>
            </a:r>
            <a:r>
              <a:rPr lang="pt-BR" sz="28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Núcleos de Segurança do Paciente 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que atuam em um </a:t>
            </a:r>
            <a:r>
              <a:rPr lang="pt-BR" sz="280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conjunto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de estabelecimentos públicos, conforme disposto no § 2º do Art. 1º e 4º da RDC ANVISA nº 36/2013, serão </a:t>
            </a:r>
            <a:r>
              <a:rPr lang="pt-BR" sz="28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cadastrados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em </a:t>
            </a:r>
            <a:r>
              <a:rPr lang="pt-BR" sz="2800" b="1" i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único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Estabelecimento de Saúde, onde estejam </a:t>
            </a:r>
            <a:r>
              <a:rPr lang="pt-BR" sz="280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fisicamente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instalados (</a:t>
            </a:r>
            <a:r>
              <a:rPr lang="pt-BR" sz="280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NOTIVISA, CNES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São compostos no mínimo com </a:t>
            </a:r>
            <a:r>
              <a:rPr lang="pt-BR" sz="28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dois (2) profissionais da saúde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 sendo um designado por sua responsabilidade técnica (Portaria nº 774/2017 SAS/MS).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545" name="Google Shape;545;p35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6" name="Google Shape;546;p35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7" name="Google Shape;547;p35" descr="imagem de todos juntos pela S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5"/>
          <p:cNvSpPr txBox="1"/>
          <p:nvPr/>
        </p:nvSpPr>
        <p:spPr>
          <a:xfrm>
            <a:off x="569627" y="419725"/>
            <a:ext cx="1088285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TODOS JUNTOS PELA SEGURANÇA DO PACIENTE</a:t>
            </a:r>
            <a:endParaRPr sz="48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49" name="Google Shape;549;p35"/>
          <p:cNvSpPr txBox="1"/>
          <p:nvPr/>
        </p:nvSpPr>
        <p:spPr>
          <a:xfrm>
            <a:off x="0" y="2308485"/>
            <a:ext cx="595109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</a:t>
            </a:r>
            <a:r>
              <a:rPr lang="pt-BR" sz="2400" b="1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Pretendeu-se promover a cultura de segurança aos novos componentes das vigilâncias sanitárias, difusão de um conjunto de valores, atitudes, competências e comportamentos que determinam o comprometimento com a gestão da saúde e da segurança, substituindo a culpa e a punição pela oportunidade de aprender com as falhas e melhorar a atenção à saúde.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>
            <a:spLocks noGrp="1"/>
          </p:cNvSpPr>
          <p:nvPr>
            <p:ph type="body" idx="1"/>
          </p:nvPr>
        </p:nvSpPr>
        <p:spPr>
          <a:xfrm>
            <a:off x="700625" y="1439050"/>
            <a:ext cx="106914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/>
              <a:t>1. </a:t>
            </a:r>
            <a:r>
              <a:rPr lang="pt-BR" sz="1850">
                <a:latin typeface="Calibri"/>
                <a:ea typeface="Calibri"/>
                <a:cs typeface="Calibri"/>
                <a:sym typeface="Calibri"/>
              </a:rPr>
              <a:t>Mendes, E. V. O cuidado das condições crônicas na atenção primária à saúde: o imperativo da consolidação da estratégia da saúde da família. Brasília: Organização Pan-Americana da Saúde; 2012. p. 512. Link: http://bvsms.saude.gov.br/bvs/publicacoes/cuidado_condicoes_atencao_pri maria_saude.pdf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>
                <a:latin typeface="Calibri"/>
                <a:ea typeface="Calibri"/>
                <a:cs typeface="Calibri"/>
                <a:sym typeface="Calibri"/>
              </a:rPr>
              <a:t>2. Mendes, W.M e Marchon, S. G. Segurança do paciente na Atenção Primária à Saúde: revisão sistemática. Caderno de Saúde Pública. RJ. 2014.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>
                <a:latin typeface="Calibri"/>
                <a:ea typeface="Calibri"/>
                <a:cs typeface="Calibri"/>
                <a:sym typeface="Calibri"/>
              </a:rPr>
              <a:t>3. World Health Organization (WHO). Cuidados de Saúde Primários – agora mais que nunca. WHO Library Cataloguing-in-Publication 2008. Link:http://www.who.int/whr/2008/08_overview_pr.pdf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>
                <a:latin typeface="Calibri"/>
                <a:ea typeface="Calibri"/>
                <a:cs typeface="Calibri"/>
                <a:sym typeface="Calibri"/>
              </a:rPr>
              <a:t>4. Marchon S. G, Mendes Junior WV. Tradução e adaptação de um questionário elaborado para avaliar a segurança do paciente na atenção primária em saúde. Cad. Saúde Pública vol.31 n.7 Rio de Janeiro July 2015.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>
                <a:latin typeface="Calibri"/>
                <a:ea typeface="Calibri"/>
                <a:cs typeface="Calibri"/>
                <a:sym typeface="Calibri"/>
              </a:rPr>
              <a:t>5. Ribas M.J. Eventos Adversos em Cuidados de Saúde Primários: promover uma cultura de segurança. Rev Port Clin Geral 2010.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pt-BR" sz="1850"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Ministério da Saúde. Portaria 774, de 13 de abril de 2017.</a:t>
            </a:r>
            <a:r>
              <a:rPr lang="pt-BR" sz="1150" b="1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Define normas para o cadastramento dos Núcleos de Segurança do Paciente</a:t>
            </a:r>
            <a:r>
              <a:rPr lang="pt-BR" sz="1000" b="1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no Cadatro de estabelecimento de Saúde (CNES).</a:t>
            </a:r>
            <a:r>
              <a:rPr lang="pt-BR" sz="1000" b="1" i="1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3072984" y="269823"/>
            <a:ext cx="6220918" cy="116923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REFERÊNCIAS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>
            <a:spLocks noGrp="1"/>
          </p:cNvSpPr>
          <p:nvPr>
            <p:ph type="body" idx="1"/>
          </p:nvPr>
        </p:nvSpPr>
        <p:spPr>
          <a:xfrm>
            <a:off x="700625" y="1377600"/>
            <a:ext cx="10691400" cy="5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7.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BRASIL. ANVISA. Agência Nacional de Vigilância Sanitária. Resolução RDC nº 36, de 25 de julho de 2013. Institui ações para a segurança do paciente em serviços de saúde e dá outras providências. BRASIL.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8. Ministério da Saúde. Documento de referência para o Programa Nacional de Segurança do Paciente. Brasília: Ministério da Saúde, 2014.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9. BRASIL. Ministério da Saúde. Portaria nº 529, de 1º de abril de 2013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10. REASON, J. Human error: models and management. BMJ, n.320, 2000.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11. SOUSA, Paulo; MENDES, Walter (Org.). Segurança do paciente: conhecendo os riscos nas organizações de saúde. Rio de Janeiro: EaD/ENSP, 2014.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12. WACHTER, Robert M. Compreendendo a segurança do paciente. São Paulo: AMGH, 2013.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000" b="1" i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561" name="Google Shape;561;p37"/>
          <p:cNvSpPr/>
          <p:nvPr/>
        </p:nvSpPr>
        <p:spPr>
          <a:xfrm>
            <a:off x="3432748" y="209862"/>
            <a:ext cx="5666282" cy="1229194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REFERÊNCIAS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567" name="Google Shape;567;p3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8" name="Google Shape;568;p3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69" name="Google Shape;569;p38" descr="obriga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439" y="1385887"/>
            <a:ext cx="10523095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9"/>
          <p:cNvSpPr txBox="1"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>
                <a:latin typeface="Arial"/>
                <a:ea typeface="Arial"/>
                <a:cs typeface="Arial"/>
                <a:sym typeface="Arial"/>
              </a:rPr>
              <a:t>CANAIS DE COMUNICAÇÃO</a:t>
            </a:r>
            <a:endParaRPr/>
          </a:p>
        </p:txBody>
      </p:sp>
      <p:sp>
        <p:nvSpPr>
          <p:cNvPr id="575" name="Google Shape;575;p39"/>
          <p:cNvSpPr txBox="1">
            <a:spLocks noGrp="1"/>
          </p:cNvSpPr>
          <p:nvPr>
            <p:ph type="body" idx="1"/>
          </p:nvPr>
        </p:nvSpPr>
        <p:spPr>
          <a:xfrm>
            <a:off x="5765405" y="2304073"/>
            <a:ext cx="6085969" cy="359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Endereço: Rua 19 de Novembro, 1865, Bairro: Primavera, Teresina - Piauí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Fone: (86) 3216-3662 / 3216-3664  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Homepage: </a:t>
            </a:r>
            <a:r>
              <a:rPr lang="pt-BR" sz="2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www.saude.pi.gov.br/divisa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SISVISA: </a:t>
            </a:r>
            <a:r>
              <a:rPr lang="pt-BR" sz="2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www.sisvisa.pi.gov.br</a:t>
            </a:r>
            <a:r>
              <a:rPr lang="pt-BR" sz="25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lang="pt-BR" sz="2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visapiaui@yahoo.com.br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@vigilanciasanitaria_pi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0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0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39" descr="Uma imagem contendo texto, desenh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799" y="2591031"/>
            <a:ext cx="4695840" cy="380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9" descr="Tudo sobre Instagram - História e Notícias - Canaltec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9502" y="4896881"/>
            <a:ext cx="347440" cy="34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9" descr="Arroba - Símbolo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2140" y="4386865"/>
            <a:ext cx="426952" cy="3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9" descr="Portal da Saúde - Secretaria de Estado da Saúde do Piauí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33251" y="5647409"/>
            <a:ext cx="4061829" cy="101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282" name="Google Shape;282;p4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4"/>
          <p:cNvSpPr txBox="1">
            <a:spLocks noGrp="1"/>
          </p:cNvSpPr>
          <p:nvPr>
            <p:ph type="body" idx="1"/>
          </p:nvPr>
        </p:nvSpPr>
        <p:spPr>
          <a:xfrm>
            <a:off x="700636" y="2293126"/>
            <a:ext cx="10591800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   Apesar de Hipócrates ter afirmado, há mais de dois mil anos, a frase célebre, </a:t>
            </a:r>
            <a:r>
              <a:rPr lang="pt-BR" sz="2800" b="1">
                <a:solidFill>
                  <a:srgbClr val="7030A0"/>
                </a:solidFill>
              </a:rPr>
              <a:t>“</a:t>
            </a:r>
            <a:r>
              <a:rPr lang="pt-BR" sz="2800" b="1" i="1">
                <a:solidFill>
                  <a:srgbClr val="7030A0"/>
                </a:solidFill>
              </a:rPr>
              <a:t>primeiro, não cause dano</a:t>
            </a:r>
            <a:r>
              <a:rPr lang="pt-BR" sz="2800" b="1">
                <a:solidFill>
                  <a:srgbClr val="7030A0"/>
                </a:solidFill>
              </a:rPr>
              <a:t>”</a:t>
            </a:r>
            <a:r>
              <a:rPr lang="pt-BR" sz="2800" b="1"/>
              <a:t>,</a:t>
            </a:r>
            <a:r>
              <a:rPr lang="pt-BR" sz="2800" b="1">
                <a:solidFill>
                  <a:srgbClr val="7030A0"/>
                </a:solidFill>
              </a:rPr>
              <a:t> </a:t>
            </a:r>
            <a:r>
              <a:rPr lang="pt-BR" sz="2800"/>
              <a:t>até recentemente os eventos adversos (EA), os erros e os incidentes associados à assistência à saúde eram considerados </a:t>
            </a:r>
            <a:r>
              <a:rPr lang="pt-BR" sz="2800" b="1" i="1">
                <a:solidFill>
                  <a:srgbClr val="7030A0"/>
                </a:solidFill>
              </a:rPr>
              <a:t>inevitáveis</a:t>
            </a:r>
            <a:r>
              <a:rPr lang="pt-BR" sz="2800" b="1">
                <a:solidFill>
                  <a:srgbClr val="7030A0"/>
                </a:solidFill>
              </a:rPr>
              <a:t> </a:t>
            </a:r>
            <a:r>
              <a:rPr lang="pt-BR" sz="2800"/>
              <a:t>ou reconhecidos como um ato realizado por profissionais </a:t>
            </a:r>
            <a:r>
              <a:rPr lang="pt-BR" sz="2800" b="1" i="1">
                <a:solidFill>
                  <a:srgbClr val="7030A0"/>
                </a:solidFill>
              </a:rPr>
              <a:t>mal treinados</a:t>
            </a:r>
            <a:r>
              <a:rPr lang="pt-BR" sz="2800"/>
              <a:t>.</a:t>
            </a:r>
            <a:endParaRPr/>
          </a:p>
        </p:txBody>
      </p:sp>
      <p:cxnSp>
        <p:nvCxnSpPr>
          <p:cNvPr id="284" name="Google Shape;284;p4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5" name="Google Shape;28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8123" y="23354"/>
            <a:ext cx="7425581" cy="2422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4"/>
          <p:cNvCxnSpPr/>
          <p:nvPr/>
        </p:nvCxnSpPr>
        <p:spPr>
          <a:xfrm>
            <a:off x="2905246" y="2558005"/>
            <a:ext cx="6134582" cy="158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body" idx="1"/>
          </p:nvPr>
        </p:nvSpPr>
        <p:spPr>
          <a:xfrm>
            <a:off x="715383" y="2096086"/>
            <a:ext cx="5249319" cy="387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           </a:t>
            </a:r>
            <a:r>
              <a:rPr lang="pt-BR" sz="2400"/>
              <a:t>Com a publicação do relatório </a:t>
            </a:r>
            <a:r>
              <a:rPr lang="pt-BR" sz="2400" b="1" i="1">
                <a:solidFill>
                  <a:srgbClr val="7030A0"/>
                </a:solidFill>
              </a:rPr>
              <a:t>"Errar é Humano" </a:t>
            </a:r>
            <a:r>
              <a:rPr lang="pt-BR" sz="2400"/>
              <a:t>pelo </a:t>
            </a:r>
            <a:r>
              <a:rPr lang="pt-BR" sz="2400" b="1" i="1">
                <a:solidFill>
                  <a:srgbClr val="7030A0"/>
                </a:solidFill>
              </a:rPr>
              <a:t>Institute of Medicine</a:t>
            </a:r>
            <a:r>
              <a:rPr lang="pt-BR" sz="2400"/>
              <a:t>, em 1999, uma onda se espalhou por todo o mundo.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          Esta onda nada mais foi que a tomada de consciência, pelas instituições e profissionais de saúde, que a assistência prestada estava muito longe de ser boa. </a:t>
            </a:r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           </a:t>
            </a:r>
            <a:r>
              <a:rPr lang="pt-BR" sz="2400"/>
              <a:t>Centenas de milhares de pessoas são vítimas de </a:t>
            </a:r>
            <a:r>
              <a:rPr lang="pt-BR" sz="2400" b="1" i="1">
                <a:solidFill>
                  <a:srgbClr val="7030A0"/>
                </a:solidFill>
              </a:rPr>
              <a:t>erros e falhas </a:t>
            </a:r>
            <a:r>
              <a:rPr lang="pt-BR" sz="2400"/>
              <a:t>na assistência todos os anos em hospitais pelo mundo.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          Assim também é a realidade do Brasil.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          Uma realidade que muitos estão tentando   transformar.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cxnSp>
        <p:nvCxnSpPr>
          <p:cNvPr id="293" name="Google Shape;293;p5"/>
          <p:cNvCxnSpPr/>
          <p:nvPr/>
        </p:nvCxnSpPr>
        <p:spPr>
          <a:xfrm rot="-5400000" flipH="1">
            <a:off x="4152899" y="3950091"/>
            <a:ext cx="3809829" cy="1741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5"/>
          <p:cNvSpPr/>
          <p:nvPr/>
        </p:nvSpPr>
        <p:spPr>
          <a:xfrm>
            <a:off x="2613385" y="221700"/>
            <a:ext cx="6502480" cy="1325746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ERRAR É HUMANO?</a:t>
            </a: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300" name="Google Shape;300;p6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1" name="Google Shape;30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799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cxnSp>
        <p:nvCxnSpPr>
          <p:cNvPr id="302" name="Google Shape;302;p6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3" name="Google Shape;303;p6"/>
          <p:cNvSpPr txBox="1"/>
          <p:nvPr/>
        </p:nvSpPr>
        <p:spPr>
          <a:xfrm>
            <a:off x="87802" y="618829"/>
            <a:ext cx="6835512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pt-BR"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Dentro dessa realidade, surgiu o campo de trabalho ligado à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Segurança do Paciente.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No Brasil, tem-se a temática inserida pela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Portaria MS nº 529/2013</a:t>
            </a:r>
            <a:r>
              <a:rPr lang="pt-BR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(Institui o NSP em estabelecimentos de saúde) e pela </a:t>
            </a:r>
            <a:r>
              <a:rPr lang="pt-BR" sz="3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RDC/ANVISA nº 36/2013</a:t>
            </a:r>
            <a:r>
              <a:rPr lang="pt-BR"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 que determina as ações a serem executadas pelos NSP.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/>
              <a:t>       Missão, visão, valores e objetivos permeiam todas as </a:t>
            </a:r>
            <a:r>
              <a:rPr lang="pt-BR" sz="4000" b="1">
                <a:solidFill>
                  <a:srgbClr val="7030A0"/>
                </a:solidFill>
              </a:rPr>
              <a:t>ações de vigilância sanitária </a:t>
            </a:r>
            <a:r>
              <a:rPr lang="pt-BR" sz="4000"/>
              <a:t>junto aos serviços de saúde pela </a:t>
            </a:r>
            <a:r>
              <a:rPr lang="pt-BR" sz="4000" b="1" i="1">
                <a:solidFill>
                  <a:srgbClr val="7030A0"/>
                </a:solidFill>
              </a:rPr>
              <a:t>segurança do paciente </a:t>
            </a:r>
            <a:r>
              <a:rPr lang="pt-BR" sz="4000"/>
              <a:t>e do </a:t>
            </a:r>
            <a:r>
              <a:rPr lang="pt-BR" sz="4000" b="1" i="1">
                <a:solidFill>
                  <a:srgbClr val="7030A0"/>
                </a:solidFill>
              </a:rPr>
              <a:t>trabalhador da saúde</a:t>
            </a:r>
            <a:r>
              <a:rPr lang="pt-BR" sz="4000" i="1"/>
              <a:t>*</a:t>
            </a:r>
            <a:r>
              <a:rPr lang="pt-BR" sz="4000"/>
              <a:t>. </a:t>
            </a:r>
            <a:endParaRPr/>
          </a:p>
        </p:txBody>
      </p:sp>
      <p:sp>
        <p:nvSpPr>
          <p:cNvPr id="309" name="Google Shape;309;p7"/>
          <p:cNvSpPr/>
          <p:nvPr/>
        </p:nvSpPr>
        <p:spPr>
          <a:xfrm>
            <a:off x="3545058" y="225083"/>
            <a:ext cx="5247250" cy="1223889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IDEOLOGIA</a:t>
            </a:r>
            <a:r>
              <a:rPr lang="pt-BR" sz="4400" b="1" i="0" u="none" strike="noStrike" cap="non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310" name="Google Shape;310;p7"/>
          <p:cNvSpPr txBox="1"/>
          <p:nvPr/>
        </p:nvSpPr>
        <p:spPr>
          <a:xfrm>
            <a:off x="801858" y="6161649"/>
            <a:ext cx="105929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* Tema escolhido pela OMS em 2020, para a comemoração do Dia Internacional da Segurança do Paciente:” Trabalhadores seguros, pacientes seguros”. Comemorado dia 17 de setembro.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316" name="Google Shape;316;p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8"/>
          <p:cNvSpPr txBox="1">
            <a:spLocks noGrp="1"/>
          </p:cNvSpPr>
          <p:nvPr>
            <p:ph type="body" idx="1"/>
          </p:nvPr>
        </p:nvSpPr>
        <p:spPr>
          <a:xfrm>
            <a:off x="425725" y="1323901"/>
            <a:ext cx="3525600" cy="5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/>
              <a:t>     A vigilância sanitária tem a missão de transformar a </a:t>
            </a:r>
            <a:r>
              <a:rPr lang="pt-BR" sz="2800" b="1"/>
              <a:t>Segurança do Paciente </a:t>
            </a:r>
            <a:r>
              <a:rPr lang="pt-BR" sz="2800"/>
              <a:t>em </a:t>
            </a:r>
            <a:r>
              <a:rPr lang="pt-BR" sz="2800" b="1" i="1">
                <a:solidFill>
                  <a:srgbClr val="7030A0"/>
                </a:solidFill>
              </a:rPr>
              <a:t>prioridade estratégica</a:t>
            </a:r>
            <a:r>
              <a:rPr lang="pt-BR" sz="2800" b="1">
                <a:solidFill>
                  <a:srgbClr val="7030A0"/>
                </a:solidFill>
              </a:rPr>
              <a:t> </a:t>
            </a:r>
            <a:r>
              <a:rPr lang="pt-BR" sz="2800"/>
              <a:t>nas instituições de saúde. </a:t>
            </a:r>
            <a:endParaRPr/>
          </a:p>
        </p:txBody>
      </p:sp>
      <p:cxnSp>
        <p:nvCxnSpPr>
          <p:cNvPr id="318" name="Google Shape;318;p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8"/>
          <p:cNvCxnSpPr/>
          <p:nvPr/>
        </p:nvCxnSpPr>
        <p:spPr>
          <a:xfrm rot="-5400000" flipH="1">
            <a:off x="2531562" y="3897374"/>
            <a:ext cx="3927022" cy="1495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8"/>
          <p:cNvCxnSpPr/>
          <p:nvPr/>
        </p:nvCxnSpPr>
        <p:spPr>
          <a:xfrm rot="5400000">
            <a:off x="6124255" y="3917767"/>
            <a:ext cx="3870752" cy="3044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8"/>
          <p:cNvSpPr txBox="1"/>
          <p:nvPr/>
        </p:nvSpPr>
        <p:spPr>
          <a:xfrm>
            <a:off x="4583575" y="1824734"/>
            <a:ext cx="33798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Ajudar instituições de saúde a construir uma assistência ao paciente que possa ser cada vez mais </a:t>
            </a:r>
            <a:r>
              <a:rPr lang="pt-BR" sz="2800" i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segura, efetiva e sustentável.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8179025" y="1158681"/>
            <a:ext cx="35706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</a:t>
            </a:r>
            <a:r>
              <a:rPr lang="pt-BR" sz="28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Orientar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e </a:t>
            </a:r>
            <a:r>
              <a:rPr lang="pt-BR" sz="2800" b="1">
                <a:solidFill>
                  <a:srgbClr val="7030A0"/>
                </a:solidFill>
                <a:latin typeface="Lustria"/>
                <a:ea typeface="Lustria"/>
                <a:cs typeface="Lustria"/>
                <a:sym typeface="Lustria"/>
              </a:rPr>
              <a:t>capacitar pessoas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Indicar soluções.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Plantar e cultivar idéias capazes de transformar a realidade da </a:t>
            </a:r>
            <a:r>
              <a:rPr lang="pt-BR" sz="2800" b="1" i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SEGURANÇA DO PACIENTE</a:t>
            </a:r>
            <a:r>
              <a:rPr lang="pt-BR" sz="2800" i="1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r>
              <a:rPr lang="pt-BR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3319068" y="174592"/>
            <a:ext cx="5162700" cy="1273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MISSÃO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"/>
          <p:cNvSpPr txBox="1">
            <a:spLocks noGrp="1"/>
          </p:cNvSpPr>
          <p:nvPr>
            <p:ph type="body" idx="1"/>
          </p:nvPr>
        </p:nvSpPr>
        <p:spPr>
          <a:xfrm>
            <a:off x="770440" y="2468301"/>
            <a:ext cx="10651120" cy="192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 sz="3600"/>
              <a:t>        Ser um </a:t>
            </a:r>
            <a:r>
              <a:rPr lang="pt-BR" sz="3600" b="1" i="1">
                <a:solidFill>
                  <a:srgbClr val="7030A0"/>
                </a:solidFill>
              </a:rPr>
              <a:t>parceiro</a:t>
            </a:r>
            <a:r>
              <a:rPr lang="pt-BR" sz="3600"/>
              <a:t> das instituições que desejam proporcionar uma assistência segura aos seus pacientes.</a:t>
            </a:r>
            <a:endParaRPr/>
          </a:p>
        </p:txBody>
      </p:sp>
      <p:sp>
        <p:nvSpPr>
          <p:cNvPr id="329" name="Google Shape;329;p9"/>
          <p:cNvSpPr/>
          <p:nvPr/>
        </p:nvSpPr>
        <p:spPr>
          <a:xfrm>
            <a:off x="3547064" y="268626"/>
            <a:ext cx="5428526" cy="128016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7934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FFC000"/>
                </a:solidFill>
                <a:latin typeface="Lustria"/>
                <a:ea typeface="Lustria"/>
                <a:cs typeface="Lustria"/>
                <a:sym typeface="Lustria"/>
              </a:rPr>
              <a:t>VISÃO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1C2F31"/>
      </a:dk2>
      <a:lt2>
        <a:srgbClr val="F1F3F0"/>
      </a:lt2>
      <a:accent1>
        <a:srgbClr val="A748C7"/>
      </a:accent1>
      <a:accent2>
        <a:srgbClr val="6840B9"/>
      </a:accent2>
      <a:accent3>
        <a:srgbClr val="4853C7"/>
      </a:accent3>
      <a:accent4>
        <a:srgbClr val="3776B6"/>
      </a:accent4>
      <a:accent5>
        <a:srgbClr val="48BDC7"/>
      </a:accent5>
      <a:accent6>
        <a:srgbClr val="37B68B"/>
      </a:accent6>
      <a:hlink>
        <a:srgbClr val="3B95B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2494</Words>
  <Application>Microsoft Office PowerPoint</Application>
  <PresentationFormat>Widescreen</PresentationFormat>
  <Paragraphs>165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Calibri</vt:lpstr>
      <vt:lpstr>Merriweather</vt:lpstr>
      <vt:lpstr>Noto Sans Symbols</vt:lpstr>
      <vt:lpstr>Lustria</vt:lpstr>
      <vt:lpstr>Arial</vt:lpstr>
      <vt:lpstr>Times New Roman</vt:lpstr>
      <vt:lpstr>Open Sans</vt:lpstr>
      <vt:lpstr>1_Tema do Office</vt:lpstr>
      <vt:lpstr>ChronicleVTI</vt:lpstr>
      <vt:lpstr>Tema do Office</vt:lpstr>
      <vt:lpstr>Apresentação do PowerPoint</vt:lpstr>
      <vt:lpstr>A SEGURANÇA DO PACIENTE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A atenção básica no Brasil avançou, sendo responsável pela melhoria de muitos dos indicadores de saúde, mas ainda temos um espaço para melhorarmos a qualidade do cuidado ao paciente.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Romênia Nolêto Guedes</dc:creator>
  <cp:lastModifiedBy>Cyntia Veras</cp:lastModifiedBy>
  <cp:revision>1</cp:revision>
  <dcterms:created xsi:type="dcterms:W3CDTF">2021-01-28T19:58:21Z</dcterms:created>
  <dcterms:modified xsi:type="dcterms:W3CDTF">2021-02-01T19:26:13Z</dcterms:modified>
</cp:coreProperties>
</file>