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7" r:id="rId1"/>
  </p:sldMasterIdLst>
  <p:notesMasterIdLst>
    <p:notesMasterId r:id="rId39"/>
  </p:notesMasterIdLst>
  <p:sldIdLst>
    <p:sldId id="259" r:id="rId2"/>
    <p:sldId id="332" r:id="rId3"/>
    <p:sldId id="257" r:id="rId4"/>
    <p:sldId id="335" r:id="rId5"/>
    <p:sldId id="311" r:id="rId6"/>
    <p:sldId id="263" r:id="rId7"/>
    <p:sldId id="336" r:id="rId8"/>
    <p:sldId id="338" r:id="rId9"/>
    <p:sldId id="340" r:id="rId10"/>
    <p:sldId id="341" r:id="rId11"/>
    <p:sldId id="264" r:id="rId12"/>
    <p:sldId id="344" r:id="rId13"/>
    <p:sldId id="342" r:id="rId14"/>
    <p:sldId id="345" r:id="rId15"/>
    <p:sldId id="347" r:id="rId16"/>
    <p:sldId id="348" r:id="rId17"/>
    <p:sldId id="350" r:id="rId18"/>
    <p:sldId id="351" r:id="rId19"/>
    <p:sldId id="353" r:id="rId20"/>
    <p:sldId id="354" r:id="rId21"/>
    <p:sldId id="277" r:id="rId22"/>
    <p:sldId id="279" r:id="rId23"/>
    <p:sldId id="280" r:id="rId24"/>
    <p:sldId id="281" r:id="rId25"/>
    <p:sldId id="283" r:id="rId26"/>
    <p:sldId id="284" r:id="rId27"/>
    <p:sldId id="285" r:id="rId28"/>
    <p:sldId id="286" r:id="rId29"/>
    <p:sldId id="288" r:id="rId30"/>
    <p:sldId id="290" r:id="rId31"/>
    <p:sldId id="295" r:id="rId32"/>
    <p:sldId id="328" r:id="rId33"/>
    <p:sldId id="329" r:id="rId34"/>
    <p:sldId id="298" r:id="rId35"/>
    <p:sldId id="260" r:id="rId36"/>
    <p:sldId id="352" r:id="rId37"/>
    <p:sldId id="333" r:id="rId38"/>
  </p:sldIdLst>
  <p:sldSz cx="12192000" cy="6858000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516A4-BBC5-407C-BC55-66425B7991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4030461-E717-41AA-8EFB-AE8991E016A2}">
      <dgm:prSet/>
      <dgm:spPr/>
      <dgm:t>
        <a:bodyPr/>
        <a:lstStyle/>
        <a:p>
          <a:pPr rtl="0"/>
          <a:endParaRPr lang="pt-BR" dirty="0"/>
        </a:p>
      </dgm:t>
    </dgm:pt>
    <dgm:pt modelId="{9B4349A7-19C9-4F16-8F1C-7C6A418D60C1}" type="parTrans" cxnId="{C6580C46-E278-4AE4-B0BC-2E99BD51D555}">
      <dgm:prSet/>
      <dgm:spPr/>
      <dgm:t>
        <a:bodyPr/>
        <a:lstStyle/>
        <a:p>
          <a:endParaRPr lang="pt-BR"/>
        </a:p>
      </dgm:t>
    </dgm:pt>
    <dgm:pt modelId="{6F19A84F-5603-4CED-B066-447F3F69CBF0}" type="sibTrans" cxnId="{C6580C46-E278-4AE4-B0BC-2E99BD51D555}">
      <dgm:prSet/>
      <dgm:spPr/>
      <dgm:t>
        <a:bodyPr/>
        <a:lstStyle/>
        <a:p>
          <a:endParaRPr lang="pt-BR"/>
        </a:p>
      </dgm:t>
    </dgm:pt>
    <dgm:pt modelId="{D0EA0559-C73B-499C-A9FB-229649E59045}">
      <dgm:prSet/>
      <dgm:spPr/>
      <dgm:t>
        <a:bodyPr/>
        <a:lstStyle/>
        <a:p>
          <a:pPr rtl="0"/>
          <a:endParaRPr lang="pt-BR"/>
        </a:p>
      </dgm:t>
    </dgm:pt>
    <dgm:pt modelId="{7CE452C7-FE70-445F-BC94-3B4237758F9E}" type="parTrans" cxnId="{6A6062B3-029E-49A8-8223-14D7074D35BC}">
      <dgm:prSet/>
      <dgm:spPr/>
      <dgm:t>
        <a:bodyPr/>
        <a:lstStyle/>
        <a:p>
          <a:endParaRPr lang="pt-BR"/>
        </a:p>
      </dgm:t>
    </dgm:pt>
    <dgm:pt modelId="{11012910-3A3A-4A00-A242-CF87371343B2}" type="sibTrans" cxnId="{6A6062B3-029E-49A8-8223-14D7074D35BC}">
      <dgm:prSet/>
      <dgm:spPr/>
      <dgm:t>
        <a:bodyPr/>
        <a:lstStyle/>
        <a:p>
          <a:endParaRPr lang="pt-BR"/>
        </a:p>
      </dgm:t>
    </dgm:pt>
    <dgm:pt modelId="{A057C918-6C3A-4B65-A23A-B4635BC45B7F}">
      <dgm:prSet/>
      <dgm:spPr/>
      <dgm:t>
        <a:bodyPr/>
        <a:lstStyle/>
        <a:p>
          <a:pPr algn="l" rtl="0"/>
          <a:endParaRPr lang="pt-BR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49891-7B78-4A4D-8D3E-4B2D971BC7F5}" type="parTrans" cxnId="{468540B7-30DA-4224-AC74-DD7C73775519}">
      <dgm:prSet/>
      <dgm:spPr/>
      <dgm:t>
        <a:bodyPr/>
        <a:lstStyle/>
        <a:p>
          <a:endParaRPr lang="pt-BR"/>
        </a:p>
      </dgm:t>
    </dgm:pt>
    <dgm:pt modelId="{AC0028EE-D4A2-433F-9FC8-E7F6E48E9F7C}" type="sibTrans" cxnId="{468540B7-30DA-4224-AC74-DD7C73775519}">
      <dgm:prSet/>
      <dgm:spPr/>
      <dgm:t>
        <a:bodyPr/>
        <a:lstStyle/>
        <a:p>
          <a:endParaRPr lang="pt-BR"/>
        </a:p>
      </dgm:t>
    </dgm:pt>
    <dgm:pt modelId="{A03170D3-8465-4BB4-A084-33E1A36130BC}">
      <dgm:prSet custT="1"/>
      <dgm:spPr/>
      <dgm:t>
        <a:bodyPr/>
        <a:lstStyle/>
        <a:p>
          <a:pPr algn="just"/>
          <a:r>
            <a:rPr lang="pt-BR" sz="2000" b="1" dirty="0">
              <a:latin typeface="Arial" panose="020B0604020202020204" pitchFamily="34" charset="0"/>
              <a:cs typeface="Arial" panose="020B0604020202020204" pitchFamily="34" charset="0"/>
            </a:rPr>
            <a:t>Limpeza-</a:t>
          </a:r>
          <a:r>
            <a:rPr lang="pt-BR" sz="2000" dirty="0">
              <a:latin typeface="Arial" panose="020B0604020202020204" pitchFamily="34" charset="0"/>
              <a:cs typeface="Arial" panose="020B0604020202020204" pitchFamily="34" charset="0"/>
            </a:rPr>
            <a:t> refere-se à remoção de microrganismos, sujeiras e impurezas das superfícies. A limpeza não mata os microrganismos, mas, ao removê-los, diminui o número e o risco de propagação da infecção.</a:t>
          </a:r>
        </a:p>
      </dgm:t>
    </dgm:pt>
    <dgm:pt modelId="{825C1697-D741-449E-A0EC-39AAC32980FC}" type="parTrans" cxnId="{D0B06A33-E572-4823-B397-8F22BDD3C5E6}">
      <dgm:prSet/>
      <dgm:spPr/>
      <dgm:t>
        <a:bodyPr/>
        <a:lstStyle/>
        <a:p>
          <a:endParaRPr lang="pt-BR"/>
        </a:p>
      </dgm:t>
    </dgm:pt>
    <dgm:pt modelId="{F564DDE4-4D09-4C51-9021-DAFF8B151636}" type="sibTrans" cxnId="{D0B06A33-E572-4823-B397-8F22BDD3C5E6}">
      <dgm:prSet/>
      <dgm:spPr/>
      <dgm:t>
        <a:bodyPr/>
        <a:lstStyle/>
        <a:p>
          <a:endParaRPr lang="pt-BR"/>
        </a:p>
      </dgm:t>
    </dgm:pt>
    <dgm:pt modelId="{32590790-A67A-43DA-B961-213249835E4C}">
      <dgm:prSet custT="1"/>
      <dgm:spPr/>
      <dgm:t>
        <a:bodyPr/>
        <a:lstStyle/>
        <a:p>
          <a:pPr algn="just"/>
          <a:r>
            <a:rPr lang="pt-BR" sz="1800" b="1" dirty="0">
              <a:latin typeface="Arial" panose="020B0604020202020204" pitchFamily="34" charset="0"/>
              <a:cs typeface="Arial" panose="020B0604020202020204" pitchFamily="34" charset="0"/>
            </a:rPr>
            <a:t>Desinfecção- </a:t>
          </a:r>
          <a:r>
            <a:rPr lang="pt-BR" sz="1800" b="0" dirty="0">
              <a:latin typeface="Arial" panose="020B0604020202020204" pitchFamily="34" charset="0"/>
              <a:cs typeface="Arial" panose="020B0604020202020204" pitchFamily="34" charset="0"/>
            </a:rPr>
            <a:t>refere-se ao uso de produtos químicos para matar microrganismos em superfície. Esse processo não limpa necessariamente superfície sujas ou remove microrganismos, mas ao matar microrganismos em uma superfície após a limpeza, ele pode reduzir ainda mais o risco de propagação de infecções.</a:t>
          </a:r>
        </a:p>
      </dgm:t>
    </dgm:pt>
    <dgm:pt modelId="{EA429B67-E7FD-4EC9-9388-DE298294F748}" type="parTrans" cxnId="{E4432AB5-A45B-428F-BFC0-06BDE951FD39}">
      <dgm:prSet/>
      <dgm:spPr/>
      <dgm:t>
        <a:bodyPr/>
        <a:lstStyle/>
        <a:p>
          <a:endParaRPr lang="pt-BR"/>
        </a:p>
      </dgm:t>
    </dgm:pt>
    <dgm:pt modelId="{59EE127B-291B-4255-B242-E3B96E63B063}" type="sibTrans" cxnId="{E4432AB5-A45B-428F-BFC0-06BDE951FD39}">
      <dgm:prSet/>
      <dgm:spPr/>
      <dgm:t>
        <a:bodyPr/>
        <a:lstStyle/>
        <a:p>
          <a:endParaRPr lang="pt-BR"/>
        </a:p>
      </dgm:t>
    </dgm:pt>
    <dgm:pt modelId="{D41E7905-7027-45E8-87B9-887177EC28B8}" type="pres">
      <dgm:prSet presAssocID="{200516A4-BBC5-407C-BC55-66425B799119}" presName="linearFlow" presStyleCnt="0">
        <dgm:presLayoutVars>
          <dgm:dir/>
          <dgm:animLvl val="lvl"/>
          <dgm:resizeHandles val="exact"/>
        </dgm:presLayoutVars>
      </dgm:prSet>
      <dgm:spPr/>
    </dgm:pt>
    <dgm:pt modelId="{D0D22DF5-8DD4-47F2-A0D9-2FC1E9A9E212}" type="pres">
      <dgm:prSet presAssocID="{24030461-E717-41AA-8EFB-AE8991E016A2}" presName="composite" presStyleCnt="0"/>
      <dgm:spPr/>
    </dgm:pt>
    <dgm:pt modelId="{10AD9D2B-C680-4A48-9A54-125FF8474397}" type="pres">
      <dgm:prSet presAssocID="{24030461-E717-41AA-8EFB-AE8991E016A2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E41B03A-D093-4C7E-AF3C-56143DF1AED0}" type="pres">
      <dgm:prSet presAssocID="{24030461-E717-41AA-8EFB-AE8991E016A2}" presName="descendantText" presStyleLbl="alignAcc1" presStyleIdx="0" presStyleCnt="2" custLinFactNeighborX="1018" custLinFactNeighborY="-122">
        <dgm:presLayoutVars>
          <dgm:bulletEnabled val="1"/>
        </dgm:presLayoutVars>
      </dgm:prSet>
      <dgm:spPr/>
    </dgm:pt>
    <dgm:pt modelId="{EA4E83DB-2C79-4D24-8BF3-9C1CB80A780F}" type="pres">
      <dgm:prSet presAssocID="{6F19A84F-5603-4CED-B066-447F3F69CBF0}" presName="sp" presStyleCnt="0"/>
      <dgm:spPr/>
    </dgm:pt>
    <dgm:pt modelId="{6FB68F88-8FD5-4795-8705-E2C0ED4BFC44}" type="pres">
      <dgm:prSet presAssocID="{D0EA0559-C73B-499C-A9FB-229649E59045}" presName="composite" presStyleCnt="0"/>
      <dgm:spPr/>
    </dgm:pt>
    <dgm:pt modelId="{9B905230-56C9-4463-89B8-1551958F2C95}" type="pres">
      <dgm:prSet presAssocID="{D0EA0559-C73B-499C-A9FB-229649E59045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793D0AA-B29E-4A15-94A3-B8B637FE608A}" type="pres">
      <dgm:prSet presAssocID="{D0EA0559-C73B-499C-A9FB-229649E59045}" presName="descendantText" presStyleLbl="alignAcc1" presStyleIdx="1" presStyleCnt="2" custScaleY="107535" custLinFactNeighborX="84" custLinFactNeighborY="1655">
        <dgm:presLayoutVars>
          <dgm:bulletEnabled val="1"/>
        </dgm:presLayoutVars>
      </dgm:prSet>
      <dgm:spPr/>
    </dgm:pt>
  </dgm:ptLst>
  <dgm:cxnLst>
    <dgm:cxn modelId="{F6CBB001-DD31-40B5-BD37-0B45920E7754}" type="presOf" srcId="{200516A4-BBC5-407C-BC55-66425B799119}" destId="{D41E7905-7027-45E8-87B9-887177EC28B8}" srcOrd="0" destOrd="0" presId="urn:microsoft.com/office/officeart/2005/8/layout/chevron2"/>
    <dgm:cxn modelId="{204E6116-BE0F-4C45-8BE0-2C620D30DCE2}" type="presOf" srcId="{D0EA0559-C73B-499C-A9FB-229649E59045}" destId="{9B905230-56C9-4463-89B8-1551958F2C95}" srcOrd="0" destOrd="0" presId="urn:microsoft.com/office/officeart/2005/8/layout/chevron2"/>
    <dgm:cxn modelId="{757B6224-CC31-4EBF-B864-D4D4D43380A0}" type="presOf" srcId="{32590790-A67A-43DA-B961-213249835E4C}" destId="{6793D0AA-B29E-4A15-94A3-B8B637FE608A}" srcOrd="0" destOrd="1" presId="urn:microsoft.com/office/officeart/2005/8/layout/chevron2"/>
    <dgm:cxn modelId="{81D51A26-136E-4934-A3E4-E8A4C7B6A14B}" type="presOf" srcId="{A03170D3-8465-4BB4-A084-33E1A36130BC}" destId="{7E41B03A-D093-4C7E-AF3C-56143DF1AED0}" srcOrd="0" destOrd="0" presId="urn:microsoft.com/office/officeart/2005/8/layout/chevron2"/>
    <dgm:cxn modelId="{D0B06A33-E572-4823-B397-8F22BDD3C5E6}" srcId="{24030461-E717-41AA-8EFB-AE8991E016A2}" destId="{A03170D3-8465-4BB4-A084-33E1A36130BC}" srcOrd="0" destOrd="0" parTransId="{825C1697-D741-449E-A0EC-39AAC32980FC}" sibTransId="{F564DDE4-4D09-4C51-9021-DAFF8B151636}"/>
    <dgm:cxn modelId="{99AEEF64-7B20-4570-B55A-E9B9BBF1EDD0}" type="presOf" srcId="{24030461-E717-41AA-8EFB-AE8991E016A2}" destId="{10AD9D2B-C680-4A48-9A54-125FF8474397}" srcOrd="0" destOrd="0" presId="urn:microsoft.com/office/officeart/2005/8/layout/chevron2"/>
    <dgm:cxn modelId="{C6580C46-E278-4AE4-B0BC-2E99BD51D555}" srcId="{200516A4-BBC5-407C-BC55-66425B799119}" destId="{24030461-E717-41AA-8EFB-AE8991E016A2}" srcOrd="0" destOrd="0" parTransId="{9B4349A7-19C9-4F16-8F1C-7C6A418D60C1}" sibTransId="{6F19A84F-5603-4CED-B066-447F3F69CBF0}"/>
    <dgm:cxn modelId="{67F924B1-B3FF-44D2-A179-BE2B207ED7B2}" type="presOf" srcId="{A057C918-6C3A-4B65-A23A-B4635BC45B7F}" destId="{6793D0AA-B29E-4A15-94A3-B8B637FE608A}" srcOrd="0" destOrd="0" presId="urn:microsoft.com/office/officeart/2005/8/layout/chevron2"/>
    <dgm:cxn modelId="{6A6062B3-029E-49A8-8223-14D7074D35BC}" srcId="{200516A4-BBC5-407C-BC55-66425B799119}" destId="{D0EA0559-C73B-499C-A9FB-229649E59045}" srcOrd="1" destOrd="0" parTransId="{7CE452C7-FE70-445F-BC94-3B4237758F9E}" sibTransId="{11012910-3A3A-4A00-A242-CF87371343B2}"/>
    <dgm:cxn modelId="{E4432AB5-A45B-428F-BFC0-06BDE951FD39}" srcId="{D0EA0559-C73B-499C-A9FB-229649E59045}" destId="{32590790-A67A-43DA-B961-213249835E4C}" srcOrd="1" destOrd="0" parTransId="{EA429B67-E7FD-4EC9-9388-DE298294F748}" sibTransId="{59EE127B-291B-4255-B242-E3B96E63B063}"/>
    <dgm:cxn modelId="{468540B7-30DA-4224-AC74-DD7C73775519}" srcId="{D0EA0559-C73B-499C-A9FB-229649E59045}" destId="{A057C918-6C3A-4B65-A23A-B4635BC45B7F}" srcOrd="0" destOrd="0" parTransId="{3FA49891-7B78-4A4D-8D3E-4B2D971BC7F5}" sibTransId="{AC0028EE-D4A2-433F-9FC8-E7F6E48E9F7C}"/>
    <dgm:cxn modelId="{9996EA5D-57F2-491A-AF07-84FF66AD87D3}" type="presParOf" srcId="{D41E7905-7027-45E8-87B9-887177EC28B8}" destId="{D0D22DF5-8DD4-47F2-A0D9-2FC1E9A9E212}" srcOrd="0" destOrd="0" presId="urn:microsoft.com/office/officeart/2005/8/layout/chevron2"/>
    <dgm:cxn modelId="{D8D7D35D-A4B9-47E8-BC93-87FBDD95571F}" type="presParOf" srcId="{D0D22DF5-8DD4-47F2-A0D9-2FC1E9A9E212}" destId="{10AD9D2B-C680-4A48-9A54-125FF8474397}" srcOrd="0" destOrd="0" presId="urn:microsoft.com/office/officeart/2005/8/layout/chevron2"/>
    <dgm:cxn modelId="{A29AE121-7AA6-4D65-A75E-B9CA499D8803}" type="presParOf" srcId="{D0D22DF5-8DD4-47F2-A0D9-2FC1E9A9E212}" destId="{7E41B03A-D093-4C7E-AF3C-56143DF1AED0}" srcOrd="1" destOrd="0" presId="urn:microsoft.com/office/officeart/2005/8/layout/chevron2"/>
    <dgm:cxn modelId="{B39208C5-2CCB-47B6-9BCB-9DADE8AD4481}" type="presParOf" srcId="{D41E7905-7027-45E8-87B9-887177EC28B8}" destId="{EA4E83DB-2C79-4D24-8BF3-9C1CB80A780F}" srcOrd="1" destOrd="0" presId="urn:microsoft.com/office/officeart/2005/8/layout/chevron2"/>
    <dgm:cxn modelId="{4AE368F1-42F5-49BD-BCE1-A124CA7E5010}" type="presParOf" srcId="{D41E7905-7027-45E8-87B9-887177EC28B8}" destId="{6FB68F88-8FD5-4795-8705-E2C0ED4BFC44}" srcOrd="2" destOrd="0" presId="urn:microsoft.com/office/officeart/2005/8/layout/chevron2"/>
    <dgm:cxn modelId="{6B8AEA04-FD36-4DEC-BC14-D11F6FB58C5B}" type="presParOf" srcId="{6FB68F88-8FD5-4795-8705-E2C0ED4BFC44}" destId="{9B905230-56C9-4463-89B8-1551958F2C95}" srcOrd="0" destOrd="0" presId="urn:microsoft.com/office/officeart/2005/8/layout/chevron2"/>
    <dgm:cxn modelId="{979F27BA-B368-4F93-85E8-7DD8AD29D82B}" type="presParOf" srcId="{6FB68F88-8FD5-4795-8705-E2C0ED4BFC44}" destId="{6793D0AA-B29E-4A15-94A3-B8B637FE608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875456-1819-4707-A634-8AC1BBA0FE0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A79127-B7F4-4996-B016-FCA544B6CECE}">
      <dgm:prSet phldrT="[Texto]" custT="1"/>
      <dgm:spPr/>
      <dgm:t>
        <a:bodyPr/>
        <a:lstStyle/>
        <a:p>
          <a:r>
            <a: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Próprio ou terceirizado</a:t>
          </a:r>
        </a:p>
      </dgm:t>
    </dgm:pt>
    <dgm:pt modelId="{82A33AFA-C8DE-4D4D-BDBB-99E3A16D6749}" type="parTrans" cxnId="{246BB6DB-3556-4A7D-A590-F1CD60752752}">
      <dgm:prSet/>
      <dgm:spPr/>
      <dgm:t>
        <a:bodyPr/>
        <a:lstStyle/>
        <a:p>
          <a:endParaRPr lang="pt-BR"/>
        </a:p>
      </dgm:t>
    </dgm:pt>
    <dgm:pt modelId="{2B7ACA7C-B4C7-44FB-861E-FA656D3C9F82}" type="sibTrans" cxnId="{246BB6DB-3556-4A7D-A590-F1CD60752752}">
      <dgm:prSet/>
      <dgm:spPr/>
      <dgm:t>
        <a:bodyPr/>
        <a:lstStyle/>
        <a:p>
          <a:endParaRPr lang="pt-BR"/>
        </a:p>
      </dgm:t>
    </dgm:pt>
    <dgm:pt modelId="{9F93E5D7-1B23-47C3-9991-906E37540EDA}">
      <dgm:prSet phldrT="[Texto]" custT="1"/>
      <dgm:spPr/>
      <dgm:t>
        <a:bodyPr/>
        <a:lstStyle/>
        <a:p>
          <a:r>
            <a:rPr lang="pt-B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Capacitação contínua</a:t>
          </a:r>
        </a:p>
      </dgm:t>
    </dgm:pt>
    <dgm:pt modelId="{D7FAE4F7-7771-44AF-A759-8DA4ADDB691E}" type="parTrans" cxnId="{828360E6-B253-44B4-8A11-CCB78461FC58}">
      <dgm:prSet/>
      <dgm:spPr/>
      <dgm:t>
        <a:bodyPr/>
        <a:lstStyle/>
        <a:p>
          <a:endParaRPr lang="pt-BR"/>
        </a:p>
      </dgm:t>
    </dgm:pt>
    <dgm:pt modelId="{453AA6ED-452A-4D75-BA90-CBAB04FACCE1}" type="sibTrans" cxnId="{828360E6-B253-44B4-8A11-CCB78461FC58}">
      <dgm:prSet/>
      <dgm:spPr/>
      <dgm:t>
        <a:bodyPr/>
        <a:lstStyle/>
        <a:p>
          <a:endParaRPr lang="pt-BR"/>
        </a:p>
      </dgm:t>
    </dgm:pt>
    <dgm:pt modelId="{72F42F02-F6BE-46B9-ADD6-29829B6F64E9}">
      <dgm:prSet phldrT="[Texto]"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pt-BR" sz="2800" b="0" dirty="0">
              <a:latin typeface="Arial" pitchFamily="34" charset="0"/>
              <a:cs typeface="Arial" pitchFamily="34" charset="0"/>
            </a:rPr>
            <a:t>Possuir evidências de treinamento dos funcionários</a:t>
          </a:r>
          <a:r>
            <a:rPr lang="pt-BR" sz="3200" dirty="0">
              <a:latin typeface="Arial" pitchFamily="34" charset="0"/>
              <a:cs typeface="Arial" pitchFamily="34" charset="0"/>
            </a:rPr>
            <a:t>. </a:t>
          </a:r>
        </a:p>
      </dgm:t>
    </dgm:pt>
    <dgm:pt modelId="{B2E08ABD-3849-434E-AB88-5FB547A7FBB2}" type="sibTrans" cxnId="{D83D6BEE-943A-4C6E-B384-8C08D7A08762}">
      <dgm:prSet/>
      <dgm:spPr/>
      <dgm:t>
        <a:bodyPr/>
        <a:lstStyle/>
        <a:p>
          <a:endParaRPr lang="pt-BR"/>
        </a:p>
      </dgm:t>
    </dgm:pt>
    <dgm:pt modelId="{1A2585D3-83DF-4244-BE0C-8385C291C932}" type="parTrans" cxnId="{D83D6BEE-943A-4C6E-B384-8C08D7A08762}">
      <dgm:prSet/>
      <dgm:spPr/>
      <dgm:t>
        <a:bodyPr/>
        <a:lstStyle/>
        <a:p>
          <a:endParaRPr lang="pt-BR"/>
        </a:p>
      </dgm:t>
    </dgm:pt>
    <dgm:pt modelId="{989F3100-601B-4796-8210-C05C1CBA12AE}">
      <dgm:prSet phldrT="[Texto]"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pt-BR" sz="2800" dirty="0">
              <a:latin typeface="Arial" pitchFamily="34" charset="0"/>
              <a:cs typeface="Arial" pitchFamily="34" charset="0"/>
            </a:rPr>
            <a:t>Possuir cronogramas de limpeza e desinfecção. </a:t>
          </a:r>
        </a:p>
      </dgm:t>
    </dgm:pt>
    <dgm:pt modelId="{9D230A53-0516-489A-AD27-CC6C6E68492B}" type="parTrans" cxnId="{6F4C6935-C6A7-49CD-90DE-DEA0FCDDCE5F}">
      <dgm:prSet/>
      <dgm:spPr/>
      <dgm:t>
        <a:bodyPr/>
        <a:lstStyle/>
        <a:p>
          <a:endParaRPr lang="pt-BR"/>
        </a:p>
      </dgm:t>
    </dgm:pt>
    <dgm:pt modelId="{7D7F777B-D31B-4A56-9F4A-6EFB79AA4572}" type="sibTrans" cxnId="{6F4C6935-C6A7-49CD-90DE-DEA0FCDDCE5F}">
      <dgm:prSet/>
      <dgm:spPr/>
      <dgm:t>
        <a:bodyPr/>
        <a:lstStyle/>
        <a:p>
          <a:endParaRPr lang="pt-BR"/>
        </a:p>
      </dgm:t>
    </dgm:pt>
    <dgm:pt modelId="{F8BF4C4C-1C31-4376-A511-A21BEA68E96F}" type="pres">
      <dgm:prSet presAssocID="{34875456-1819-4707-A634-8AC1BBA0FE08}" presName="Name0" presStyleCnt="0">
        <dgm:presLayoutVars>
          <dgm:dir/>
          <dgm:animLvl val="lvl"/>
          <dgm:resizeHandles/>
        </dgm:presLayoutVars>
      </dgm:prSet>
      <dgm:spPr/>
    </dgm:pt>
    <dgm:pt modelId="{FD6A52D3-D3AF-4A91-9C6E-C05F40A3AEE4}" type="pres">
      <dgm:prSet presAssocID="{CDA79127-B7F4-4996-B016-FCA544B6CECE}" presName="linNode" presStyleCnt="0"/>
      <dgm:spPr/>
    </dgm:pt>
    <dgm:pt modelId="{1DC3AEBE-20C8-46FA-8C7F-5B75D8460B3F}" type="pres">
      <dgm:prSet presAssocID="{CDA79127-B7F4-4996-B016-FCA544B6CECE}" presName="parentShp" presStyleLbl="node1" presStyleIdx="0" presStyleCnt="2">
        <dgm:presLayoutVars>
          <dgm:bulletEnabled val="1"/>
        </dgm:presLayoutVars>
      </dgm:prSet>
      <dgm:spPr/>
    </dgm:pt>
    <dgm:pt modelId="{65660C48-DB63-4647-84C2-718D3FFA9D7E}" type="pres">
      <dgm:prSet presAssocID="{CDA79127-B7F4-4996-B016-FCA544B6CECE}" presName="childShp" presStyleLbl="bgAccFollowNode1" presStyleIdx="0" presStyleCnt="2">
        <dgm:presLayoutVars>
          <dgm:bulletEnabled val="1"/>
        </dgm:presLayoutVars>
      </dgm:prSet>
      <dgm:spPr/>
    </dgm:pt>
    <dgm:pt modelId="{9533235D-9CE3-4CAD-AA5E-B40E1EFB5031}" type="pres">
      <dgm:prSet presAssocID="{2B7ACA7C-B4C7-44FB-861E-FA656D3C9F82}" presName="spacing" presStyleCnt="0"/>
      <dgm:spPr/>
    </dgm:pt>
    <dgm:pt modelId="{F9DF47CB-2114-40C7-8CBB-FF7E830E829A}" type="pres">
      <dgm:prSet presAssocID="{9F93E5D7-1B23-47C3-9991-906E37540EDA}" presName="linNode" presStyleCnt="0"/>
      <dgm:spPr/>
    </dgm:pt>
    <dgm:pt modelId="{8726190B-7952-4914-88A2-783095A3F786}" type="pres">
      <dgm:prSet presAssocID="{9F93E5D7-1B23-47C3-9991-906E37540EDA}" presName="parentShp" presStyleLbl="node1" presStyleIdx="1" presStyleCnt="2">
        <dgm:presLayoutVars>
          <dgm:bulletEnabled val="1"/>
        </dgm:presLayoutVars>
      </dgm:prSet>
      <dgm:spPr/>
    </dgm:pt>
    <dgm:pt modelId="{A11A7EDD-804F-4785-B48F-307CA8EF4403}" type="pres">
      <dgm:prSet presAssocID="{9F93E5D7-1B23-47C3-9991-906E37540EDA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6F4C6935-C6A7-49CD-90DE-DEA0FCDDCE5F}" srcId="{CDA79127-B7F4-4996-B016-FCA544B6CECE}" destId="{989F3100-601B-4796-8210-C05C1CBA12AE}" srcOrd="0" destOrd="0" parTransId="{9D230A53-0516-489A-AD27-CC6C6E68492B}" sibTransId="{7D7F777B-D31B-4A56-9F4A-6EFB79AA4572}"/>
    <dgm:cxn modelId="{7C003D4D-5F68-49E0-9336-4156FEFDA652}" type="presOf" srcId="{CDA79127-B7F4-4996-B016-FCA544B6CECE}" destId="{1DC3AEBE-20C8-46FA-8C7F-5B75D8460B3F}" srcOrd="0" destOrd="0" presId="urn:microsoft.com/office/officeart/2005/8/layout/vList6"/>
    <dgm:cxn modelId="{1DA3ED76-2884-4E99-906B-D65BA5AD80A1}" type="presOf" srcId="{34875456-1819-4707-A634-8AC1BBA0FE08}" destId="{F8BF4C4C-1C31-4376-A511-A21BEA68E96F}" srcOrd="0" destOrd="0" presId="urn:microsoft.com/office/officeart/2005/8/layout/vList6"/>
    <dgm:cxn modelId="{CA249BAF-7F26-42CA-B6A3-19B532F414DB}" type="presOf" srcId="{989F3100-601B-4796-8210-C05C1CBA12AE}" destId="{65660C48-DB63-4647-84C2-718D3FFA9D7E}" srcOrd="0" destOrd="0" presId="urn:microsoft.com/office/officeart/2005/8/layout/vList6"/>
    <dgm:cxn modelId="{246BB6DB-3556-4A7D-A590-F1CD60752752}" srcId="{34875456-1819-4707-A634-8AC1BBA0FE08}" destId="{CDA79127-B7F4-4996-B016-FCA544B6CECE}" srcOrd="0" destOrd="0" parTransId="{82A33AFA-C8DE-4D4D-BDBB-99E3A16D6749}" sibTransId="{2B7ACA7C-B4C7-44FB-861E-FA656D3C9F82}"/>
    <dgm:cxn modelId="{82290ADC-CBBD-4B88-A09D-245972A754D6}" type="presOf" srcId="{9F93E5D7-1B23-47C3-9991-906E37540EDA}" destId="{8726190B-7952-4914-88A2-783095A3F786}" srcOrd="0" destOrd="0" presId="urn:microsoft.com/office/officeart/2005/8/layout/vList6"/>
    <dgm:cxn modelId="{828360E6-B253-44B4-8A11-CCB78461FC58}" srcId="{34875456-1819-4707-A634-8AC1BBA0FE08}" destId="{9F93E5D7-1B23-47C3-9991-906E37540EDA}" srcOrd="1" destOrd="0" parTransId="{D7FAE4F7-7771-44AF-A759-8DA4ADDB691E}" sibTransId="{453AA6ED-452A-4D75-BA90-CBAB04FACCE1}"/>
    <dgm:cxn modelId="{D83D6BEE-943A-4C6E-B384-8C08D7A08762}" srcId="{9F93E5D7-1B23-47C3-9991-906E37540EDA}" destId="{72F42F02-F6BE-46B9-ADD6-29829B6F64E9}" srcOrd="0" destOrd="0" parTransId="{1A2585D3-83DF-4244-BE0C-8385C291C932}" sibTransId="{B2E08ABD-3849-434E-AB88-5FB547A7FBB2}"/>
    <dgm:cxn modelId="{4A8809FD-8E67-42A2-BF75-D5135D188FDF}" type="presOf" srcId="{72F42F02-F6BE-46B9-ADD6-29829B6F64E9}" destId="{A11A7EDD-804F-4785-B48F-307CA8EF4403}" srcOrd="0" destOrd="0" presId="urn:microsoft.com/office/officeart/2005/8/layout/vList6"/>
    <dgm:cxn modelId="{B318C7D2-5CE6-4EDB-BDC4-CB6BE6960B4C}" type="presParOf" srcId="{F8BF4C4C-1C31-4376-A511-A21BEA68E96F}" destId="{FD6A52D3-D3AF-4A91-9C6E-C05F40A3AEE4}" srcOrd="0" destOrd="0" presId="urn:microsoft.com/office/officeart/2005/8/layout/vList6"/>
    <dgm:cxn modelId="{457586F1-60D1-4EB4-A472-A071DD787E21}" type="presParOf" srcId="{FD6A52D3-D3AF-4A91-9C6E-C05F40A3AEE4}" destId="{1DC3AEBE-20C8-46FA-8C7F-5B75D8460B3F}" srcOrd="0" destOrd="0" presId="urn:microsoft.com/office/officeart/2005/8/layout/vList6"/>
    <dgm:cxn modelId="{E83BE676-6E68-4BE8-B307-1273DF5DB137}" type="presParOf" srcId="{FD6A52D3-D3AF-4A91-9C6E-C05F40A3AEE4}" destId="{65660C48-DB63-4647-84C2-718D3FFA9D7E}" srcOrd="1" destOrd="0" presId="urn:microsoft.com/office/officeart/2005/8/layout/vList6"/>
    <dgm:cxn modelId="{DE5398C4-CF43-4B5D-A410-07CE7F7F59B6}" type="presParOf" srcId="{F8BF4C4C-1C31-4376-A511-A21BEA68E96F}" destId="{9533235D-9CE3-4CAD-AA5E-B40E1EFB5031}" srcOrd="1" destOrd="0" presId="urn:microsoft.com/office/officeart/2005/8/layout/vList6"/>
    <dgm:cxn modelId="{5BEEB5B0-359F-4107-AC66-1E7964D210C6}" type="presParOf" srcId="{F8BF4C4C-1C31-4376-A511-A21BEA68E96F}" destId="{F9DF47CB-2114-40C7-8CBB-FF7E830E829A}" srcOrd="2" destOrd="0" presId="urn:microsoft.com/office/officeart/2005/8/layout/vList6"/>
    <dgm:cxn modelId="{681660A9-D788-49AF-9A47-E75827C78EBF}" type="presParOf" srcId="{F9DF47CB-2114-40C7-8CBB-FF7E830E829A}" destId="{8726190B-7952-4914-88A2-783095A3F786}" srcOrd="0" destOrd="0" presId="urn:microsoft.com/office/officeart/2005/8/layout/vList6"/>
    <dgm:cxn modelId="{1D5FF642-876E-465C-A7FB-39DBE55880BD}" type="presParOf" srcId="{F9DF47CB-2114-40C7-8CBB-FF7E830E829A}" destId="{A11A7EDD-804F-4785-B48F-307CA8EF440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D9D2B-C680-4A48-9A54-125FF8474397}">
      <dsp:nvSpPr>
        <dsp:cNvPr id="0" name=""/>
        <dsp:cNvSpPr/>
      </dsp:nvSpPr>
      <dsp:spPr>
        <a:xfrm rot="5400000">
          <a:off x="-345827" y="348906"/>
          <a:ext cx="2305518" cy="16138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kern="1200" dirty="0"/>
        </a:p>
      </dsp:txBody>
      <dsp:txXfrm rot="-5400000">
        <a:off x="1" y="810009"/>
        <a:ext cx="1613862" cy="691656"/>
      </dsp:txXfrm>
    </dsp:sp>
    <dsp:sp modelId="{7E41B03A-D093-4C7E-AF3C-56143DF1AED0}">
      <dsp:nvSpPr>
        <dsp:cNvPr id="0" name=""/>
        <dsp:cNvSpPr/>
      </dsp:nvSpPr>
      <dsp:spPr>
        <a:xfrm rot="5400000">
          <a:off x="4576139" y="-2961026"/>
          <a:ext cx="1498586" cy="74231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000" b="1" kern="1200" dirty="0">
              <a:latin typeface="Arial" panose="020B0604020202020204" pitchFamily="34" charset="0"/>
              <a:cs typeface="Arial" panose="020B0604020202020204" pitchFamily="34" charset="0"/>
            </a:rPr>
            <a:t>Limpeza-</a:t>
          </a:r>
          <a:r>
            <a:rPr lang="pt-BR" sz="2000" kern="1200" dirty="0">
              <a:latin typeface="Arial" panose="020B0604020202020204" pitchFamily="34" charset="0"/>
              <a:cs typeface="Arial" panose="020B0604020202020204" pitchFamily="34" charset="0"/>
            </a:rPr>
            <a:t> refere-se à remoção de microrganismos, sujeiras e impurezas das superfícies. A limpeza não mata os microrganismos, mas, ao removê-los, diminui o número e o risco de propagação da infecção.</a:t>
          </a:r>
        </a:p>
      </dsp:txBody>
      <dsp:txXfrm rot="-5400000">
        <a:off x="1613862" y="74406"/>
        <a:ext cx="7349986" cy="1352276"/>
      </dsp:txXfrm>
    </dsp:sp>
    <dsp:sp modelId="{9B905230-56C9-4463-89B8-1551958F2C95}">
      <dsp:nvSpPr>
        <dsp:cNvPr id="0" name=""/>
        <dsp:cNvSpPr/>
      </dsp:nvSpPr>
      <dsp:spPr>
        <a:xfrm rot="5400000">
          <a:off x="-345827" y="2429718"/>
          <a:ext cx="2305518" cy="16138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800" kern="1200"/>
        </a:p>
      </dsp:txBody>
      <dsp:txXfrm rot="-5400000">
        <a:off x="1" y="2890821"/>
        <a:ext cx="1613862" cy="691656"/>
      </dsp:txXfrm>
    </dsp:sp>
    <dsp:sp modelId="{6793D0AA-B29E-4A15-94A3-B8B637FE608A}">
      <dsp:nvSpPr>
        <dsp:cNvPr id="0" name=""/>
        <dsp:cNvSpPr/>
      </dsp:nvSpPr>
      <dsp:spPr>
        <a:xfrm rot="5400000">
          <a:off x="4519680" y="-853585"/>
          <a:ext cx="1611505" cy="74231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>
              <a:latin typeface="Arial" panose="020B0604020202020204" pitchFamily="34" charset="0"/>
              <a:cs typeface="Arial" panose="020B0604020202020204" pitchFamily="34" charset="0"/>
            </a:rPr>
            <a:t>Desinfecção- </a:t>
          </a:r>
          <a:r>
            <a:rPr lang="pt-BR" sz="1800" b="0" kern="1200" dirty="0">
              <a:latin typeface="Arial" panose="020B0604020202020204" pitchFamily="34" charset="0"/>
              <a:cs typeface="Arial" panose="020B0604020202020204" pitchFamily="34" charset="0"/>
            </a:rPr>
            <a:t>refere-se ao uso de produtos químicos para matar microrganismos em superfície. Esse processo não limpa necessariamente superfície sujas ou remove microrganismos, mas ao matar microrganismos em uma superfície após a limpeza, ele pode reduzir ainda mais o risco de propagação de infecções.</a:t>
          </a:r>
        </a:p>
      </dsp:txBody>
      <dsp:txXfrm rot="-5400000">
        <a:off x="1613863" y="2130899"/>
        <a:ext cx="7344474" cy="1454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60C48-DB63-4647-84C2-718D3FFA9D7E}">
      <dsp:nvSpPr>
        <dsp:cNvPr id="0" name=""/>
        <dsp:cNvSpPr/>
      </dsp:nvSpPr>
      <dsp:spPr>
        <a:xfrm>
          <a:off x="3840479" y="405"/>
          <a:ext cx="5760720" cy="15795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t-BR" sz="2800" kern="1200" dirty="0">
              <a:latin typeface="Arial" pitchFamily="34" charset="0"/>
              <a:cs typeface="Arial" pitchFamily="34" charset="0"/>
            </a:rPr>
            <a:t>Possuir cronogramas de limpeza e desinfecção. </a:t>
          </a:r>
        </a:p>
      </dsp:txBody>
      <dsp:txXfrm>
        <a:off x="3840479" y="197849"/>
        <a:ext cx="5168387" cy="1184666"/>
      </dsp:txXfrm>
    </dsp:sp>
    <dsp:sp modelId="{1DC3AEBE-20C8-46FA-8C7F-5B75D8460B3F}">
      <dsp:nvSpPr>
        <dsp:cNvPr id="0" name=""/>
        <dsp:cNvSpPr/>
      </dsp:nvSpPr>
      <dsp:spPr>
        <a:xfrm>
          <a:off x="0" y="405"/>
          <a:ext cx="3840480" cy="1579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Próprio ou terceirizado</a:t>
          </a:r>
        </a:p>
      </dsp:txBody>
      <dsp:txXfrm>
        <a:off x="77107" y="77512"/>
        <a:ext cx="3686266" cy="1425340"/>
      </dsp:txXfrm>
    </dsp:sp>
    <dsp:sp modelId="{A11A7EDD-804F-4785-B48F-307CA8EF4403}">
      <dsp:nvSpPr>
        <dsp:cNvPr id="0" name=""/>
        <dsp:cNvSpPr/>
      </dsp:nvSpPr>
      <dsp:spPr>
        <a:xfrm>
          <a:off x="3840479" y="1737915"/>
          <a:ext cx="5760720" cy="157955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pt-BR" sz="2800" b="0" kern="1200" dirty="0">
              <a:latin typeface="Arial" pitchFamily="34" charset="0"/>
              <a:cs typeface="Arial" pitchFamily="34" charset="0"/>
            </a:rPr>
            <a:t>Possuir evidências de treinamento dos funcionários</a:t>
          </a:r>
          <a:r>
            <a:rPr lang="pt-BR" sz="3200" kern="1200" dirty="0">
              <a:latin typeface="Arial" pitchFamily="34" charset="0"/>
              <a:cs typeface="Arial" pitchFamily="34" charset="0"/>
            </a:rPr>
            <a:t>. </a:t>
          </a:r>
        </a:p>
      </dsp:txBody>
      <dsp:txXfrm>
        <a:off x="3840479" y="1935359"/>
        <a:ext cx="5168387" cy="1184666"/>
      </dsp:txXfrm>
    </dsp:sp>
    <dsp:sp modelId="{8726190B-7952-4914-88A2-783095A3F786}">
      <dsp:nvSpPr>
        <dsp:cNvPr id="0" name=""/>
        <dsp:cNvSpPr/>
      </dsp:nvSpPr>
      <dsp:spPr>
        <a:xfrm>
          <a:off x="0" y="1737915"/>
          <a:ext cx="3840480" cy="15795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Capacitação contínua</a:t>
          </a:r>
        </a:p>
      </dsp:txBody>
      <dsp:txXfrm>
        <a:off x="77107" y="1815022"/>
        <a:ext cx="3686266" cy="1425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19612-4621-4AB5-8888-0FA8565E2335}" type="datetimeFigureOut">
              <a:rPr lang="pt-BR" smtClean="0"/>
              <a:t>24/09/2020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96E10-29B0-461B-99F6-F24AA560063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79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3B4F-5512-4D9D-8516-B6BC8C95F9F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24/09/2020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F62B-D76F-45DE-93C7-F28AAA9667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3B4F-5512-4D9D-8516-B6BC8C95F9F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24/09/2020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F62B-D76F-45DE-93C7-F28AAA9667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05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3B4F-5512-4D9D-8516-B6BC8C95F9F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24/09/2020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F62B-D76F-45DE-93C7-F28AAA9667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3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3B4F-5512-4D9D-8516-B6BC8C95F9F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24/09/2020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F62B-D76F-45DE-93C7-F28AAA9667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00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3B4F-5512-4D9D-8516-B6BC8C95F9F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24/09/2020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F62B-D76F-45DE-93C7-F28AAA9667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843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3B4F-5512-4D9D-8516-B6BC8C95F9F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24/09/2020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F62B-D76F-45DE-93C7-F28AAA9667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56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3B4F-5512-4D9D-8516-B6BC8C95F9F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24/09/2020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F62B-D76F-45DE-93C7-F28AAA9667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167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3B4F-5512-4D9D-8516-B6BC8C95F9F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24/09/2020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F62B-D76F-45DE-93C7-F28AAA9667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24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3B4F-5512-4D9D-8516-B6BC8C95F9F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24/09/2020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F62B-D76F-45DE-93C7-F28AAA9667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09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3B4F-5512-4D9D-8516-B6BC8C95F9F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24/09/2020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F62B-D76F-45DE-93C7-F28AAA9667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2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DB-5B4B-4B6C-99AB-E4E7ACB94B9B}" type="datetimeFigureOut">
              <a:rPr lang="pt-BR" smtClean="0"/>
              <a:t>24/09/2020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9CF5-26CC-420D-9A21-489137286361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16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DB-5B4B-4B6C-99AB-E4E7ACB94B9B}" type="datetimeFigureOut">
              <a:rPr lang="pt-BR" smtClean="0"/>
              <a:t>24/09/2020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9CF5-26CC-420D-9A21-4891372863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13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DB-5B4B-4B6C-99AB-E4E7ACB94B9B}" type="datetimeFigureOut">
              <a:rPr lang="pt-BR" smtClean="0"/>
              <a:t>24/09/2020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9CF5-26CC-420D-9A21-489137286361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34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3B4F-5512-4D9D-8516-B6BC8C95F9F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24/09/2020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F62B-D76F-45DE-93C7-F28AAA9667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86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3B4F-5512-4D9D-8516-B6BC8C95F9F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24/09/2020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F62B-D76F-45DE-93C7-F28AAA9667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0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DB-5B4B-4B6C-99AB-E4E7ACB94B9B}" type="datetimeFigureOut">
              <a:rPr lang="pt-BR" smtClean="0"/>
              <a:t>24/09/2020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9CF5-26CC-420D-9A21-489137286361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1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90DB-5B4B-4B6C-99AB-E4E7ACB94B9B}" type="datetimeFigureOut">
              <a:rPr lang="pt-BR" smtClean="0"/>
              <a:t>24/09/2020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09CF5-26CC-420D-9A21-48913728636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2534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D93B4F-5512-4D9D-8516-B6BC8C95F9F1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24/09/2020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7F62B-D76F-45DE-93C7-F28AAA9667B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3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6DE8457-28A4-4E4A-9724-0D2EF5A37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17472" y="1315204"/>
            <a:ext cx="101697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CAPACITAÇÃO SOBRE AS MEDIDAS </a:t>
            </a:r>
            <a:b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HIGIENICOSSANITÁRIAS PARA O SETOR DE EDUCAÇÃO: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35D092-2B17-4AD3-B19F-D7AFB16458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331751" y="2542028"/>
            <a:ext cx="58512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Protocolo Específico Nº 042/2020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Logo sus">
            <a:extLst>
              <a:ext uri="{FF2B5EF4-FFF2-40B4-BE49-F238E27FC236}">
                <a16:creationId xmlns:a16="http://schemas.microsoft.com/office/drawing/2014/main" id="{023EDA72-6D6D-43A0-9131-2E934B749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709" y="3115578"/>
            <a:ext cx="2036042" cy="106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GF MS Anvisa SUS periodo eleioral2.jpg">
            <a:extLst>
              <a:ext uri="{FF2B5EF4-FFF2-40B4-BE49-F238E27FC236}">
                <a16:creationId xmlns:a16="http://schemas.microsoft.com/office/drawing/2014/main" id="{1B1C1AE6-9075-4C1B-8A98-A6800F991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784" t="-1" r="30595" b="-19859"/>
          <a:stretch/>
        </p:blipFill>
        <p:spPr>
          <a:xfrm>
            <a:off x="4151784" y="3204858"/>
            <a:ext cx="3082176" cy="716378"/>
          </a:xfrm>
          <a:prstGeom prst="rect">
            <a:avLst/>
          </a:prstGeom>
        </p:spPr>
      </p:pic>
      <p:pic>
        <p:nvPicPr>
          <p:cNvPr id="11" name="Picture 2" descr="Logo saude horizontal">
            <a:extLst>
              <a:ext uri="{FF2B5EF4-FFF2-40B4-BE49-F238E27FC236}">
                <a16:creationId xmlns:a16="http://schemas.microsoft.com/office/drawing/2014/main" id="{DC453DC5-2A48-4EF9-9468-1D130FA3F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42399" y="3065248"/>
            <a:ext cx="3406626" cy="9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391AF16-F608-402C-88A7-94E04F02183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754897" y="4513301"/>
            <a:ext cx="2635759" cy="1167619"/>
          </a:xfrm>
          <a:prstGeom prst="rect">
            <a:avLst/>
          </a:prstGeom>
        </p:spPr>
      </p:pic>
      <p:pic>
        <p:nvPicPr>
          <p:cNvPr id="15" name="Imagem 1">
            <a:extLst>
              <a:ext uri="{FF2B5EF4-FFF2-40B4-BE49-F238E27FC236}">
                <a16:creationId xmlns:a16="http://schemas.microsoft.com/office/drawing/2014/main" id="{AFE6E3E7-807C-49A5-9C8F-C02430AEE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000" y="4158832"/>
            <a:ext cx="1491999" cy="187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DD89EC6E-F7B9-4253-917E-03F6F430EF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43" y="4315585"/>
            <a:ext cx="1491999" cy="15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52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72">
            <a:extLst>
              <a:ext uri="{FF2B5EF4-FFF2-40B4-BE49-F238E27FC236}">
                <a16:creationId xmlns:a16="http://schemas.microsoft.com/office/drawing/2014/main" id="{C40897D5-E182-4DD4-9255-96746D902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0FD0553-AEA5-4A61-8728-50405BB68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3FA24DB-9246-4DB0-B2B6-3CD25F01D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AC840120-3AFB-4334-ABD7-311E2731B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58152D2-87B8-435C-B89E-A05DA793F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079" name="Straight Connector 78">
            <a:extLst>
              <a:ext uri="{FF2B5EF4-FFF2-40B4-BE49-F238E27FC236}">
                <a16:creationId xmlns:a16="http://schemas.microsoft.com/office/drawing/2014/main" id="{3193E6E1-8D9B-4B05-9EE5-B27FB1AA3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080" name="Rectangle 80">
            <a:extLst>
              <a:ext uri="{FF2B5EF4-FFF2-40B4-BE49-F238E27FC236}">
                <a16:creationId xmlns:a16="http://schemas.microsoft.com/office/drawing/2014/main" id="{AB009EAA-F670-4D42-8911-6A21B1F65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1" name="Group 82">
            <a:extLst>
              <a:ext uri="{FF2B5EF4-FFF2-40B4-BE49-F238E27FC236}">
                <a16:creationId xmlns:a16="http://schemas.microsoft.com/office/drawing/2014/main" id="{80206C9E-7738-444F-A788-ED23F4EDD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8DC4A6B-1E68-43BA-B47E-0B0C776F5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CB474FC-CC12-46CA-8EF1-F65480527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33EE96D9-8AE9-44F2-91DD-FD9889F74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7D798CA-E264-49B2-B648-CE3C104A1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12198" y="1099191"/>
            <a:ext cx="475262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Limpeza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concorrente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diária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2" name="Rectangle 88">
            <a:extLst>
              <a:ext uri="{FF2B5EF4-FFF2-40B4-BE49-F238E27FC236}">
                <a16:creationId xmlns:a16="http://schemas.microsoft.com/office/drawing/2014/main" id="{A3BD8BA9-5094-40E2-8C0D-0D5249710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659376"/>
          </a:xfrm>
          <a:prstGeom prst="rect">
            <a:avLst/>
          </a:prstGeom>
          <a:solidFill>
            <a:schemeClr val="bg2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90">
            <a:extLst>
              <a:ext uri="{FF2B5EF4-FFF2-40B4-BE49-F238E27FC236}">
                <a16:creationId xmlns:a16="http://schemas.microsoft.com/office/drawing/2014/main" id="{651AFF08-2660-4C5B-80A0-4CF0F7DB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1254051"/>
            <a:ext cx="2508652" cy="2094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878" y="1507159"/>
            <a:ext cx="2201116" cy="154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4" name="Rectangle 92">
            <a:extLst>
              <a:ext uri="{FF2B5EF4-FFF2-40B4-BE49-F238E27FC236}">
                <a16:creationId xmlns:a16="http://schemas.microsoft.com/office/drawing/2014/main" id="{D1806480-925F-4DC7-B73F-16E710A81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3021" y="1254051"/>
            <a:ext cx="2013752" cy="15078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2560" y="1435067"/>
            <a:ext cx="1686401" cy="112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85" name="Straight Connector 94">
            <a:extLst>
              <a:ext uri="{FF2B5EF4-FFF2-40B4-BE49-F238E27FC236}">
                <a16:creationId xmlns:a16="http://schemas.microsoft.com/office/drawing/2014/main" id="{7C657E24-673F-4631-943F-4F2814C59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951" y="2400639"/>
            <a:ext cx="4389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6" name="Rectangle 96">
            <a:extLst>
              <a:ext uri="{FF2B5EF4-FFF2-40B4-BE49-F238E27FC236}">
                <a16:creationId xmlns:a16="http://schemas.microsoft.com/office/drawing/2014/main" id="{564766E3-106B-4330-A3FD-48DBCCBB6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7209" y="3509434"/>
            <a:ext cx="2508652" cy="2086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 descr="Estudo descobre quanto tempo coronavírus sobrevive em superfíci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3878" y="3820409"/>
            <a:ext cx="2201116" cy="146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BAAD6469-661E-41B8-A999-5CCAA8CBF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10024" y="2917369"/>
            <a:ext cx="1996749" cy="267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2560" y="3640661"/>
            <a:ext cx="1686401" cy="126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448662" y="2653986"/>
            <a:ext cx="4752626" cy="31048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/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limpeza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diária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merece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atenção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limpeza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superfícies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tenham</a:t>
            </a:r>
            <a:r>
              <a:rPr lang="en-US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n-US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contato</a:t>
            </a:r>
            <a:r>
              <a:rPr lang="en-US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 com as </a:t>
            </a:r>
            <a:r>
              <a:rPr lang="en-US" alt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mãos</a:t>
            </a:r>
            <a:r>
              <a:rPr lang="en-US" altLang="pt-BR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tais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maçanetas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portas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telefones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interruptores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 de luz, </a:t>
            </a:r>
            <a:r>
              <a:rPr lang="en-US" altLang="pt-BR" dirty="0" err="1">
                <a:latin typeface="Arial" panose="020B0604020202020204" pitchFamily="34" charset="0"/>
                <a:cs typeface="Arial" panose="020B0604020202020204" pitchFamily="34" charset="0"/>
              </a:rPr>
              <a:t>computadores</a:t>
            </a:r>
            <a:r>
              <a:rPr lang="en-US" alt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46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1036" y="1268760"/>
            <a:ext cx="6409928" cy="975639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latin typeface="Arial" pitchFamily="34" charset="0"/>
                <a:cs typeface="Arial" pitchFamily="34" charset="0"/>
              </a:rPr>
              <a:t>Limpeza terminal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84373" y="2564904"/>
            <a:ext cx="5905872" cy="3612059"/>
          </a:xfrm>
          <a:ln w="1270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60000"/>
              </a:lnSpc>
              <a:buNone/>
            </a:pPr>
            <a:r>
              <a:rPr lang="pt-BR" sz="2600" dirty="0">
                <a:latin typeface="Arial" pitchFamily="34" charset="0"/>
                <a:cs typeface="Arial" pitchFamily="34" charset="0"/>
              </a:rPr>
              <a:t>       Também chamada de “faxina”, é a limpeza e/ou desinfecção ambiental que abrange pisos, paredes, equipamentos, geladeiras, mobiliários, inclusive janelas, vidros, portas, grades de ar condicionado, luminárias, teto, em todas as suas superfícies internas e externas. </a:t>
            </a:r>
          </a:p>
          <a:p>
            <a:pPr marL="0" lvl="0" indent="0" algn="just">
              <a:lnSpc>
                <a:spcPct val="160000"/>
              </a:lnSpc>
              <a:buNone/>
            </a:pPr>
            <a:r>
              <a:rPr lang="pt-BR" sz="2600" b="1" dirty="0">
                <a:latin typeface="Arial" pitchFamily="34" charset="0"/>
                <a:cs typeface="Arial" pitchFamily="34" charset="0"/>
              </a:rPr>
              <a:t>         Deve ser realizada criteriosamente 1 vez por semana ou quinzenalmente, conforme cronograma disponível na administração.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840" y="2599815"/>
            <a:ext cx="3848666" cy="338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855984" y="984249"/>
            <a:ext cx="6400228" cy="5112097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Utilizar somente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produtos regularizados pela Anvisa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observando o seu prazo de validade;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Seguir as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instruções do fabricante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para todos os produtos de desinfecção (por exemplo, concentração, método de aplicação e tempo de contato, diluição recomendada, etc.), constantes no rótulo (ou bula) do produto;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Nunca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misturar os produtos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utilize somente um produto para o procedimento de desinfecção. 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3140968"/>
            <a:ext cx="3528392" cy="2700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84" y="1016967"/>
            <a:ext cx="36004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60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71464" y="1178847"/>
            <a:ext cx="9577064" cy="1119655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Produtos alternativos ao álcool 70% que podem ser utilizados para desinfecção de objetos e superfícies: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767408" y="2648053"/>
            <a:ext cx="10586392" cy="3816424"/>
          </a:xfrm>
        </p:spPr>
        <p:txBody>
          <a:bodyPr>
            <a:noAutofit/>
          </a:bodyPr>
          <a:lstStyle/>
          <a:p>
            <a:pPr indent="-106363" algn="just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Hipoclorito de sódio a 0,5%;</a:t>
            </a:r>
          </a:p>
          <a:p>
            <a:pPr indent="-106363" algn="just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Alvejantes contendo hipoclorito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(de sódio, de cálcio) a 2-3,9%; </a:t>
            </a:r>
          </a:p>
          <a:p>
            <a:pPr indent="-106363" algn="just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Quaternários de amônio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por exemplo, o Cloreto de Benzalcônio 0.05%; </a:t>
            </a:r>
          </a:p>
          <a:p>
            <a:pPr indent="-106363" algn="just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Iodopovidona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(1%); </a:t>
            </a:r>
          </a:p>
          <a:p>
            <a:pPr indent="-106363" algn="just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 Peróxido de hidrogênio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0,5%;</a:t>
            </a:r>
          </a:p>
          <a:p>
            <a:pPr indent="-106363" algn="just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Ácido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peracético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0,5%; </a:t>
            </a:r>
          </a:p>
          <a:p>
            <a:pPr indent="-106363" algn="just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Compostos fenólicos;</a:t>
            </a:r>
          </a:p>
          <a:p>
            <a:pPr indent="-106363" algn="just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Desinfetantes de uso geral com ação </a:t>
            </a:r>
            <a:r>
              <a:rPr lang="pt-BR" sz="2400" b="1" dirty="0" err="1">
                <a:latin typeface="Arial" pitchFamily="34" charset="0"/>
                <a:cs typeface="Arial" pitchFamily="34" charset="0"/>
              </a:rPr>
              <a:t>virucida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789040"/>
            <a:ext cx="3309938" cy="232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276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396169" y="1249440"/>
            <a:ext cx="9601196" cy="111844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b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usar para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desinfecção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superfícies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8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objetos</a:t>
            </a:r>
            <a: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sz="28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95402" y="2556932"/>
            <a:ext cx="6256866" cy="3318936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en-US" sz="22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Vassouras</a:t>
            </a:r>
            <a:r>
              <a:rPr lang="en-US" sz="22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2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esfregões</a:t>
            </a:r>
            <a:r>
              <a:rPr lang="en-US" sz="22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pois as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partículas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contaminadas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veiculadas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atingir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superfícies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22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Nebulizadores</a:t>
            </a:r>
            <a:r>
              <a:rPr lang="en-US" sz="22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2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termonebulizadores</a:t>
            </a:r>
            <a:r>
              <a:rPr lang="en-US" sz="22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equipamentos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utilizados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combate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insetos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pragas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geram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fumaça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substâncias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insecidas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agrotóxicos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en-US" sz="22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Frascos</a:t>
            </a:r>
            <a:r>
              <a:rPr lang="en-US" sz="22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spray com </a:t>
            </a:r>
            <a:r>
              <a:rPr lang="en-US" sz="2200" b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propelente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use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frascos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aperto</a:t>
            </a:r>
            <a:r>
              <a:rPr lang="en-US" sz="2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simples.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2674" y="2977482"/>
            <a:ext cx="2739728" cy="2303608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158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71464" y="982132"/>
            <a:ext cx="9577064" cy="1303867"/>
          </a:xfr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Vantagens e efeitos adversos relacionados aos produtos</a:t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Álcool 70%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9416" y="2564904"/>
            <a:ext cx="10515600" cy="3600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   Vantagens: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Possui ação rápida, não deixa resíduos ou manchas, não é corrosivo e é de baixo custo;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Produtos eletrônicos deverão ser higienizados com solução alcóolica 70%.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   Desvantagens: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latin typeface="Arial" pitchFamily="34" charset="0"/>
                <a:cs typeface="Arial" pitchFamily="34" charset="0"/>
              </a:rPr>
              <a:t>Altamente INFLAMÁVEL, o que pode levar a acidentes com fogo causando queimaduras, que podem ser bastante severas.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b="1" dirty="0">
                <a:latin typeface="Arial" pitchFamily="34" charset="0"/>
                <a:cs typeface="Arial" pitchFamily="34" charset="0"/>
              </a:rPr>
              <a:t>Pode danificar os seguintes materiais: </a:t>
            </a:r>
            <a:r>
              <a:rPr lang="pt-BR" dirty="0">
                <a:latin typeface="Arial" pitchFamily="34" charset="0"/>
                <a:cs typeface="Arial" pitchFamily="34" charset="0"/>
              </a:rPr>
              <a:t>tubos de plástico, silicone, borracha, deterioração das colas. </a:t>
            </a:r>
          </a:p>
        </p:txBody>
      </p:sp>
    </p:spTree>
    <p:extLst>
      <p:ext uri="{BB962C8B-B14F-4D97-AF65-F5344CB8AC3E}">
        <p14:creationId xmlns:p14="http://schemas.microsoft.com/office/powerpoint/2010/main" val="2764309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295402" y="2531480"/>
            <a:ext cx="9601196" cy="33189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endParaRPr lang="pt-BR" sz="9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  Desvantagens: 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Na concentração de 0.5% é um produto corrosivo, à semelhança da água sanitária cuja concentração de hipoclorito é maior (2,0% e 2,5%);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A aplicação de hipoclorito de sódio sobre superfícies metálicas pode levar à oxidação. É instável após diluição e pode ser desativado pela luz;</a:t>
            </a:r>
          </a:p>
          <a:p>
            <a:pPr algn="just"/>
            <a:r>
              <a:rPr lang="pt-BR" dirty="0">
                <a:latin typeface="Arial" pitchFamily="34" charset="0"/>
                <a:cs typeface="Arial" pitchFamily="34" charset="0"/>
              </a:rPr>
              <a:t>Não deve ser misturado com outros produtos, pois o hipoclorito de sódio reage violentamente com muitas substancias químicas.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89D51798-28B7-4A4F-9952-C2491375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982132"/>
            <a:ext cx="9577064" cy="1303867"/>
          </a:xfr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t-BR" sz="3200" dirty="0">
                <a:latin typeface="Arial" pitchFamily="34" charset="0"/>
                <a:cs typeface="Arial" pitchFamily="34" charset="0"/>
              </a:rPr>
              <a:t>Vantagens e efeitos adversos relacionados aos produtos</a:t>
            </a:r>
            <a:br>
              <a:rPr lang="pt-BR" sz="3200" dirty="0">
                <a:latin typeface="Arial" pitchFamily="34" charset="0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cs typeface="Arial" pitchFamily="34" charset="0"/>
              </a:rPr>
              <a:t>Hipoclorito de Sódio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96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99456" y="2564904"/>
            <a:ext cx="9649072" cy="3408385"/>
          </a:xfrm>
        </p:spPr>
        <p:txBody>
          <a:bodyPr>
            <a:normAutofit/>
          </a:bodyPr>
          <a:lstStyle/>
          <a:p>
            <a:pPr marL="449263" indent="-2698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Higienizar as mãos com água e sabonete líquido;</a:t>
            </a:r>
          </a:p>
          <a:p>
            <a:pPr marL="449263" indent="-2698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Retirar os adornos durante o trabalho;</a:t>
            </a:r>
          </a:p>
          <a:p>
            <a:pPr marL="449263" indent="-2698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Utilizar os EPIs (Equipamentos de Proteção Individual);</a:t>
            </a:r>
          </a:p>
          <a:p>
            <a:pPr marL="449263" indent="-2698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Avaliar a área a ser limpa;</a:t>
            </a:r>
          </a:p>
          <a:p>
            <a:pPr marL="449263" indent="-2698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Reunir o material, compor o carro;</a:t>
            </a:r>
          </a:p>
          <a:p>
            <a:pPr marL="449263" indent="-269875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Utilizar dois baldes de cores diferentes - um balde para detergente/desinfetante e outro para água limpa;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AAD1F74-5E43-46AE-A277-AFFEBF12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1196752"/>
            <a:ext cx="9433048" cy="1044352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Sistematização dos processos de limpeza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13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Desprezar as soluções dos baldes a cada término de limpeza;</a:t>
            </a:r>
          </a:p>
          <a:p>
            <a:pPr algn="just"/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Nunca varrer superfícies a seco – favorece a dispersão de microrganismos;</a:t>
            </a:r>
          </a:p>
          <a:p>
            <a:pPr algn="just"/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Proceder à varredura úmida (Ensaboar, enxaguar, secar);</a:t>
            </a:r>
          </a:p>
          <a:p>
            <a:pPr algn="just">
              <a:defRPr/>
            </a:pP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Separar panos para diferentes superfícies e áreas;</a:t>
            </a:r>
          </a:p>
          <a:p>
            <a:pPr algn="just">
              <a:defRPr/>
            </a:pP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Usar luvas de borracha de cores diferentes;</a:t>
            </a:r>
          </a:p>
          <a:p>
            <a:pPr algn="just">
              <a:defRPr/>
            </a:pPr>
            <a:r>
              <a:rPr lang="pt-BR" sz="2400" dirty="0">
                <a:latin typeface="Arial" pitchFamily="34" charset="0"/>
                <a:cs typeface="Arial" panose="020B0604020202020204" pitchFamily="34" charset="0"/>
              </a:rPr>
              <a:t>Nunca utilizar luvas de procedimentos;</a:t>
            </a:r>
          </a:p>
          <a:p>
            <a:pPr algn="just"/>
            <a:endParaRPr lang="pt-BR" sz="2400" dirty="0">
              <a:latin typeface="Arial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F85234A-1C75-462C-A2B8-B87CAC75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549" y="1196752"/>
            <a:ext cx="9433048" cy="1044352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Sistematização dos processos de limpeza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5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F85234A-1C75-462C-A2B8-B87CAC75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549" y="1196752"/>
            <a:ext cx="9433048" cy="1044352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Sistematização dos processos de limpeza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E3789A02-5288-4049-A6C3-09C0164E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3" y="2241104"/>
            <a:ext cx="9601194" cy="381642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endParaRPr lang="pt-BR" sz="2400" dirty="0"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efetividade da limpeza,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baseia-se na remoção de sujidades com pano úmido nas superfícies de pisos e mobiliários na limpeza concorrente e esfregação ou fricção dos mesmos na limpeza terminal com água e detergente;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limpeza começa sempre do local menos contaminado para o mais contaminado, ou seja, do mais limpo para o mais sujo;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Não desprezar água suja em banheiros dos funcionários e pias utilizadas para higiene das mãos;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Frequência da limpeza de acordo com o POP (Procedimento Operacional Padrão) da instituição;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pt-BR" sz="2400" dirty="0"/>
          </a:p>
          <a:p>
            <a:pPr algn="just">
              <a:buFont typeface="Wingdings" pitchFamily="2" charset="2"/>
              <a:buChar char="ü"/>
              <a:defRPr/>
            </a:pPr>
            <a:endParaRPr lang="pt-BR" sz="2400" dirty="0">
              <a:cs typeface="Times New Roman" pitchFamily="18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336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889" y="3100584"/>
            <a:ext cx="44644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LIMPEZA E DESINFECÇÃO DE AMBIENTE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8" y="2551950"/>
            <a:ext cx="2808311" cy="21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2545637"/>
            <a:ext cx="3171228" cy="210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61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EE15D8F5-87D0-452C-93FB-8CA3F98D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16">
            <a:extLst>
              <a:ext uri="{FF2B5EF4-FFF2-40B4-BE49-F238E27FC236}">
                <a16:creationId xmlns:a16="http://schemas.microsoft.com/office/drawing/2014/main" id="{79BCF8C7-8464-4B36-AF07-C89E5129E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A16566-722B-41C8-8B9F-B133B71E2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929A8C-ADE2-462E-A437-C028E4648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17397E4-1968-4513-988E-69C130AC1E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A0B6105-4183-4AEC-BDB1-E67B7B2C7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6" name="Título 1">
            <a:extLst>
              <a:ext uri="{FF2B5EF4-FFF2-40B4-BE49-F238E27FC236}">
                <a16:creationId xmlns:a16="http://schemas.microsoft.com/office/drawing/2014/main" id="{DF85234A-1C75-462C-A2B8-B87CAC75A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58" y="1285576"/>
            <a:ext cx="4842190" cy="1495409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t-BR" sz="3700" b="1" dirty="0">
                <a:latin typeface="Arial" panose="020B0604020202020204" pitchFamily="34" charset="0"/>
                <a:cs typeface="Arial" panose="020B0604020202020204" pitchFamily="34" charset="0"/>
              </a:rPr>
              <a:t>Sistematização dos processos de limpeza</a:t>
            </a:r>
            <a:endParaRPr lang="pt-BR" sz="3700" b="1" dirty="0"/>
          </a:p>
        </p:txBody>
      </p:sp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5A8B956C-6D95-401E-8C33-997227D9D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46233" y="2838638"/>
            <a:ext cx="46634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18C758B8-4C75-4E48-B15D-42137606E8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" r="6760" b="3"/>
          <a:stretch/>
        </p:blipFill>
        <p:spPr bwMode="auto">
          <a:xfrm>
            <a:off x="1295401" y="3153522"/>
            <a:ext cx="2216907" cy="2418902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006E307-FA1A-4E8C-8E2F-10DB40A234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36" r="-4" b="-4"/>
          <a:stretch/>
        </p:blipFill>
        <p:spPr>
          <a:xfrm>
            <a:off x="3837973" y="3153522"/>
            <a:ext cx="2229372" cy="2418902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CDC698D-2AE2-47F9-B5B0-616639A8F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0964" y="1457460"/>
            <a:ext cx="4663440" cy="399916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Participação dos funcionários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na prevenção de acidentes, nos locais de grande movimentação (escadas, corredores etc.). 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Durante a limpeza dos pisos em lugares de grande circulação de pessoas, deve-se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limpar por partes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utilizando sinalizadores e cones de restrição ao trânsito de pessoas e carrinhos, permitindo assim uma circulação mínima e segura.</a:t>
            </a:r>
          </a:p>
          <a:p>
            <a:pPr>
              <a:lnSpc>
                <a:spcPct val="90000"/>
              </a:lnSpc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930753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3">
            <a:extLst>
              <a:ext uri="{FF2B5EF4-FFF2-40B4-BE49-F238E27FC236}">
                <a16:creationId xmlns:a16="http://schemas.microsoft.com/office/drawing/2014/main" id="{6A9BC876-571A-45A6-93A3-FB2839CE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5">
            <a:extLst>
              <a:ext uri="{FF2B5EF4-FFF2-40B4-BE49-F238E27FC236}">
                <a16:creationId xmlns:a16="http://schemas.microsoft.com/office/drawing/2014/main" id="{F484B2EA-E61C-489C-A595-160191247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9E987F02-C120-4654-AD1E-98AF4B643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4E470B5-B546-4390-9A0D-408D49895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061B9CE-C400-4868-9385-01A0BBB98C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0C49D50-A49B-4F80-81C4-05BBCF4B5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5398" y="1029335"/>
            <a:ext cx="6804280" cy="130386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4000" b="1" dirty="0">
                <a:latin typeface="Arial" pitchFamily="34" charset="0"/>
                <a:cs typeface="Arial" pitchFamily="34" charset="0"/>
              </a:rPr>
              <a:t>Materiais para higienização do ambiente</a:t>
            </a:r>
          </a:p>
        </p:txBody>
      </p:sp>
      <p:cxnSp>
        <p:nvCxnSpPr>
          <p:cNvPr id="38" name="Straight Connector 31">
            <a:extLst>
              <a:ext uri="{FF2B5EF4-FFF2-40B4-BE49-F238E27FC236}">
                <a16:creationId xmlns:a16="http://schemas.microsoft.com/office/drawing/2014/main" id="{1124B3AE-D38B-4A63-B422-F9792E745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77057" y="2400639"/>
            <a:ext cx="57607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3432" y="2478915"/>
            <a:ext cx="7273182" cy="3318936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Conjunto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mops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(cabo, armação ou haste ou suporte e luva ou refil);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Rodos;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Baldes;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Panos para limpeza;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Borrifador;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Escadas;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Escova de cerdas duras;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Placa de sinalização;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Luvas emborrachadas;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Equipamentos de proteção individual (óculos, avental e botas).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t="27311" r="3" b="3"/>
          <a:stretch/>
        </p:blipFill>
        <p:spPr>
          <a:xfrm>
            <a:off x="8367519" y="1142206"/>
            <a:ext cx="2839277" cy="2063819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6"/>
          <a:srcRect l="9400" r="3" b="3"/>
          <a:stretch/>
        </p:blipFill>
        <p:spPr>
          <a:xfrm>
            <a:off x="8427156" y="3667075"/>
            <a:ext cx="2839288" cy="2066544"/>
          </a:xfrm>
          <a:prstGeom prst="rect">
            <a:avLst/>
          </a:prstGeom>
          <a:ln w="57150" cmpd="thickThin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747319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5409" y="1340768"/>
            <a:ext cx="10521181" cy="792088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Higienização de superfícies com hipoclorito diluído </a:t>
            </a:r>
            <a:b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t-BR" sz="28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mobilia</a:t>
            </a:r>
            <a:r>
              <a:rPr lang="pt-B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bancadas, etc.)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99223" y="2276872"/>
            <a:ext cx="10972800" cy="3929648"/>
          </a:xfrm>
        </p:spPr>
        <p:txBody>
          <a:bodyPr>
            <a:normAutofit/>
          </a:bodyPr>
          <a:lstStyle/>
          <a:p>
            <a:pPr lvl="0" algn="just">
              <a:buClr>
                <a:srgbClr val="90C226"/>
              </a:buClr>
              <a:buFont typeface="Wingdings" panose="05000000000000000000" pitchFamily="2" charset="2"/>
              <a:buChar char="§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630238" lvl="0" indent="-269875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Preparar um borrifador com hipoclorito diluído;</a:t>
            </a:r>
          </a:p>
          <a:p>
            <a:pPr marL="630238" lvl="0" indent="-269875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Calçar luvas;</a:t>
            </a:r>
          </a:p>
          <a:p>
            <a:pPr marL="630238" lvl="0" indent="-269875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Abrir o pano umedecido, dobrando-o em 2 ou 4;</a:t>
            </a:r>
          </a:p>
          <a:p>
            <a:pPr marL="630238" lvl="0" indent="-269875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Limpar toda a superfície com pano umedecido com hipoclorito diluído    dobrando o pano para utilizar todas as dobras limpas; </a:t>
            </a:r>
          </a:p>
          <a:p>
            <a:pPr marL="630238" lvl="0" indent="-269875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Limpar em faixas paralelas, com movimentos ritmados, longos e retos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pt-BR" dirty="0"/>
          </a:p>
        </p:txBody>
      </p:sp>
      <p:pic>
        <p:nvPicPr>
          <p:cNvPr id="9220" name="Picture 4" descr="Produtos de limpeza: descubra para que serve cada um - Blog do P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2564904"/>
            <a:ext cx="2806107" cy="167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54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7D99DE8-1CBB-4D89-865D-7295D85F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b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Higienização de superfícies com hipoclorito diluído </a:t>
            </a:r>
            <a:br>
              <a:rPr lang="pt-BR" sz="2800" b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(mobilia, bancadas, etc.) – Cont.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Autofit/>
          </a:bodyPr>
          <a:lstStyle/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Lavar o pano no balde que contém apenas a água, após utilizar todas as dobras, torcê-lo;</a:t>
            </a:r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Voltar a borrifar com hipoclorito diluído, se necessário;</a:t>
            </a:r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Repetir a operação quantas vezes necessárias para promover a desinfecção;</a:t>
            </a:r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Secar bem toda a estrutura com pano limpo e seco;</a:t>
            </a:r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Trocar a água dos baldes sempre que visivelmente sujas, quantas vezes forem necessárias.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BR" sz="2000" dirty="0">
              <a:solidFill>
                <a:srgbClr val="262626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6" y="3305582"/>
            <a:ext cx="2739728" cy="1643836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186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b="1">
                <a:latin typeface="Arial" pitchFamily="34" charset="0"/>
                <a:cs typeface="Arial" pitchFamily="34" charset="0"/>
              </a:rPr>
              <a:t>Higienização de superfícies com </a:t>
            </a:r>
            <a:br>
              <a:rPr lang="pt-BR" b="1">
                <a:latin typeface="Arial" pitchFamily="34" charset="0"/>
                <a:cs typeface="Arial" pitchFamily="34" charset="0"/>
              </a:rPr>
            </a:br>
            <a:r>
              <a:rPr lang="pt-BR" b="1">
                <a:latin typeface="Arial" pitchFamily="34" charset="0"/>
                <a:cs typeface="Arial" pitchFamily="34" charset="0"/>
              </a:rPr>
              <a:t>álcool a 70%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r="3958"/>
          <a:stretch/>
        </p:blipFill>
        <p:spPr>
          <a:xfrm>
            <a:off x="1434269" y="2701180"/>
            <a:ext cx="2739728" cy="285264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9732" y="2556932"/>
            <a:ext cx="6568836" cy="3318936"/>
          </a:xfrm>
        </p:spPr>
        <p:txBody>
          <a:bodyPr>
            <a:normAutofit fontScale="92500"/>
          </a:bodyPr>
          <a:lstStyle/>
          <a:p>
            <a:pPr marL="0" lvl="0" indent="0" algn="just">
              <a:lnSpc>
                <a:spcPct val="90000"/>
              </a:lnSpc>
              <a:buNone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Borrifar a superfície com álcool a 70%;</a:t>
            </a:r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Fazer a fricção por aproximadamente 10 segundos;</a:t>
            </a:r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Após três aplicações de 10 segundos, intercaladas pela secagem natural;</a:t>
            </a:r>
          </a:p>
          <a:p>
            <a:pPr lvl="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Realizar desinfecção rigorosa do ambiente (maçanetas, cadeiras, mesas, bancadas, computadores e periféricos) com álcool a 70%.</a:t>
            </a:r>
          </a:p>
        </p:txBody>
      </p:sp>
    </p:spTree>
    <p:extLst>
      <p:ext uri="{BB962C8B-B14F-4D97-AF65-F5344CB8AC3E}">
        <p14:creationId xmlns:p14="http://schemas.microsoft.com/office/powerpoint/2010/main" val="353698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Limpeza semanal/quinzenal dos banheiros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aredes externas ao box e porta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Limpar com fibra própria para parede adaptado a um cabo, em sentido longitudinal, de cima para baixo; 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Evitar a utilização de produtos abrasivos nas paredes e portas, como por exemplo, sapólio, pois podem remover a pintura deixar ranhuras que servirão de reservatórios para microrganismos.</a:t>
            </a:r>
          </a:p>
          <a:p>
            <a:pPr marL="0" indent="0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921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836712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>
                <a:latin typeface="Arial" panose="020B0604020202020204" pitchFamily="34" charset="0"/>
                <a:cs typeface="Arial" pitchFamily="34" charset="0"/>
              </a:rPr>
            </a:br>
            <a:br>
              <a:rPr lang="pt-BR" dirty="0">
                <a:latin typeface="Arial" panose="020B0604020202020204" pitchFamily="34" charset="0"/>
                <a:cs typeface="Arial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Acessórios dos banheiros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Parte externa do gabinete da pia: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Produtos: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solução de água, detergente e hipoclorito;</a:t>
            </a:r>
          </a:p>
          <a:p>
            <a:pPr algn="just">
              <a:buFont typeface="Arial" pitchFamily="34" charset="0"/>
              <a:buChar char="•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Materiais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Parte interna e externa do gabinete: pano de limpeza manual;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Pia e torneira: fibra branca ou esponja de dupla face.</a:t>
            </a:r>
          </a:p>
          <a:p>
            <a:pPr marL="0" indent="0" algn="just">
              <a:buNone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OBS: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Após lavagem com detergente e secar, passar pano úmido com hipoclorito.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2884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1489" y="1017905"/>
            <a:ext cx="9601196" cy="1303867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Espelho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5664695" cy="3318936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Deve-se evitar que jogue água no espelho, pois poderá danificá-lo em curto espaço de tempo. Uma alternativa seria utilizar limpa vidros ou utilizar um pano limpo levemente umedecido com sabão ou álcool a 70%, não deixar resíduos de sabão e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proceder a sua secagem com papel toalha a fim de evitar manchas.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537" y="3027252"/>
            <a:ext cx="4354861" cy="2378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80986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052736"/>
            <a:ext cx="9601196" cy="130386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Limpeza dos box e paredes </a:t>
            </a:r>
            <a:b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internas do box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7182"/>
            <a:ext cx="9601196" cy="3888431"/>
          </a:xfrm>
        </p:spPr>
        <p:txBody>
          <a:bodyPr>
            <a:noAutofit/>
          </a:bodyPr>
          <a:lstStyle/>
          <a:p>
            <a:pPr lv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Limpar com fibra própria as paredes internas do box;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Avaliar o tipo de fibra adequada para limpeza da porta do box, utilizar fibras menos abrasivas;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Paredes, boxe e azulejos: lavar com água e sabão ou detergente, utilizando movimentos unidirecionais, de cima para baixo;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Enxaguar e realizar desinfecção;</a:t>
            </a:r>
          </a:p>
          <a:p>
            <a:pPr lv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necessário, utilizar escova para remover crostas dos rejuntes.</a:t>
            </a:r>
          </a:p>
          <a:p>
            <a:pPr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95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2" y="2556932"/>
            <a:ext cx="6528790" cy="331893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spcAft>
                <a:spcPts val="800"/>
              </a:spcAft>
              <a:buNone/>
            </a:pPr>
            <a:r>
              <a:rPr lang="pt-BR" sz="2000" b="1" dirty="0">
                <a:solidFill>
                  <a:srgbClr val="262626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Seguir as etapas</a:t>
            </a:r>
            <a:r>
              <a:rPr lang="pt-BR" sz="20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1º: tampa e assento; 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2º: parte externa;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3º: vaso sanitário;</a:t>
            </a:r>
          </a:p>
          <a:p>
            <a:pPr algn="just">
              <a:lnSpc>
                <a:spcPct val="90000"/>
              </a:lnSpc>
            </a:pPr>
            <a:r>
              <a:rPr lang="pt-BR" sz="20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Instalar  dispensadores  de  álcool  a  70%  ou  outro  produto,  devidamente aprovado pela Anvisa, para higienização de assentos sanitários a cada uso (PROTOCOLO Nº 042/2020 – SUPAT / DIVISA / SESAPI).</a:t>
            </a:r>
          </a:p>
          <a:p>
            <a:pPr algn="just">
              <a:lnSpc>
                <a:spcPct val="90000"/>
              </a:lnSpc>
            </a:pPr>
            <a:endParaRPr lang="pt-BR" sz="2000" dirty="0">
              <a:solidFill>
                <a:srgbClr val="26262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5026" y="2708920"/>
            <a:ext cx="3051534" cy="2952328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98B9A889-B20E-4EF0-93C6-85250B4D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Limpeza dos Vasos Sanitários </a:t>
            </a:r>
          </a:p>
        </p:txBody>
      </p:sp>
    </p:spTree>
    <p:extLst>
      <p:ext uri="{BB962C8B-B14F-4D97-AF65-F5344CB8AC3E}">
        <p14:creationId xmlns:p14="http://schemas.microsoft.com/office/powerpoint/2010/main" val="334274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Algumas doenças são causadas por microrganismos</a:t>
            </a:r>
          </a:p>
        </p:txBody>
      </p:sp>
      <p:pic>
        <p:nvPicPr>
          <p:cNvPr id="1026" name="Picture 2" descr="Bactérias dos desenhos animados sob uma lupa | Vetor Premi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440" y="2574741"/>
            <a:ext cx="4718050" cy="330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941827" y="2708919"/>
            <a:ext cx="4968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Vírus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Ex. síndromes gripais (gripes comuns, H1N1,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) e outras;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Bactérias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Ex. tuberculose,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sepsemia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outras;</a:t>
            </a: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Fungos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Ex. meningite, candidíase e outras.</a:t>
            </a:r>
          </a:p>
        </p:txBody>
      </p:sp>
    </p:spTree>
    <p:extLst>
      <p:ext uri="{BB962C8B-B14F-4D97-AF65-F5344CB8AC3E}">
        <p14:creationId xmlns:p14="http://schemas.microsoft.com/office/powerpoint/2010/main" val="26771016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47774" y="3284984"/>
            <a:ext cx="4785360" cy="1440160"/>
          </a:xfrm>
        </p:spPr>
        <p:txBody>
          <a:bodyPr/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pt-BR" sz="24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Deve-se realizar diariamente a técnica de higienização com álcool a 70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%;</a:t>
            </a:r>
            <a:endParaRPr lang="pt-BR" sz="2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22532" name="Picture 4" descr="Barra De Apoio | Isabel Cristina Art e De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49" y="2780928"/>
            <a:ext cx="3931488" cy="299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74215706-12D3-48B4-9381-BF4961E7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Limpeza das Barras de Acessibilidade </a:t>
            </a:r>
          </a:p>
        </p:txBody>
      </p:sp>
    </p:spTree>
    <p:extLst>
      <p:ext uri="{BB962C8B-B14F-4D97-AF65-F5344CB8AC3E}">
        <p14:creationId xmlns:p14="http://schemas.microsoft.com/office/powerpoint/2010/main" val="1004032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</a:pPr>
            <a:r>
              <a:rPr lang="pt-BR" sz="4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Limpeza das áreas externas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99456" y="3212976"/>
            <a:ext cx="4718304" cy="1516752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Portões de ferro e grades, lavar com água e sabão ou detergente.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 descr="Você sabe como limpar porta de aço da maneira correta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250" y="2780928"/>
            <a:ext cx="4529262" cy="269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068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Planejamento é importante!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os equipamentos de proteção individual necessários para esse processo de limpeza? </a:t>
            </a:r>
          </a:p>
          <a:p>
            <a:pPr lvl="0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deve ser limpo? </a:t>
            </a:r>
          </a:p>
          <a:p>
            <a:pPr lvl="0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limpar?</a:t>
            </a:r>
          </a:p>
          <a:p>
            <a:pPr lvl="0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Quando limpar? </a:t>
            </a:r>
          </a:p>
          <a:p>
            <a:pPr lvl="0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qual horário? </a:t>
            </a:r>
          </a:p>
          <a:p>
            <a:pPr lvl="0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equipamentos e materiais utilizar? </a:t>
            </a:r>
          </a:p>
          <a:p>
            <a:pPr lvl="0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encontrar?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3163685"/>
            <a:ext cx="2736302" cy="27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17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Recomendações gerais</a:t>
            </a:r>
            <a:endParaRPr lang="pt-BR" sz="40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2" y="2556932"/>
            <a:ext cx="10038266" cy="3318936"/>
          </a:xfrm>
        </p:spPr>
        <p:txBody>
          <a:bodyPr>
            <a:no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  <a:buFont typeface="Arial" pitchFamily="34" charset="0"/>
              <a:buChar char="•"/>
            </a:pPr>
            <a:r>
              <a:rPr lang="pt-BR" sz="1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Não abrir ou fechar portas com mãos enluvadas;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  <a:buFont typeface="Arial" pitchFamily="34" charset="0"/>
              <a:buChar char="•"/>
            </a:pPr>
            <a:r>
              <a:rPr lang="pt-BR" sz="1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Não deixar materiais e equipamentos de limpeza nas salas/banheiros/corredores; devem ser limpos, secos e guardados no depósito de materiais de limpeza;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  <a:buFont typeface="Arial" pitchFamily="34" charset="0"/>
              <a:buChar char="•"/>
            </a:pPr>
            <a:r>
              <a:rPr lang="pt-BR" sz="18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Os panos de limpeza manual e </a:t>
            </a:r>
            <a:r>
              <a:rPr lang="pt-BR" sz="1800" dirty="0" err="1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mops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devem ser  devidamente lavados e guardados em locais apropriados;</a:t>
            </a:r>
          </a:p>
          <a:p>
            <a:pPr lvl="0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Não deixar panos de limpeza manual e </a:t>
            </a:r>
            <a:r>
              <a:rPr lang="pt-BR" sz="1800" dirty="0" err="1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mops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de molho, evitando assim a proliferação de microrganismos;</a:t>
            </a:r>
          </a:p>
          <a:p>
            <a:pPr lvl="0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Os baldes próprios do sistema </a:t>
            </a:r>
            <a:r>
              <a:rPr lang="pt-BR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mop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devem ser lavados e secos antes de sua nova utilização;</a:t>
            </a:r>
          </a:p>
          <a:p>
            <a:pPr lvl="0" algn="just">
              <a:buClr>
                <a:srgbClr val="90C226"/>
              </a:buClr>
              <a:buFont typeface="Arial" pitchFamily="34" charset="0"/>
              <a:buChar char="•"/>
            </a:pP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revisão da limpeza do piso deve ser feita nos dois períodos: início e término do expediente. </a:t>
            </a:r>
            <a:endParaRPr lang="pt-BR" sz="1800" dirty="0">
              <a:latin typeface="Arial" panose="020B0604020202020204" pitchFamily="34" charset="0"/>
              <a:cs typeface="Arial" pitchFamily="34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1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Não deixar sujidades incrustadas para limpeza semanal, pois podem ficar impregnadas e mais difíceis de serem removidas posteriormente; para estes casos uma fibra mais abrasiva deve ser utilizada no local;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A prensa utilizada para torcer o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mop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 pode ser utilizada para obter vários graus de torção de acordo com a necessidade: leve, moderada e intensa. Portanto, se você deseja deixar o piso quase que completamente seco deve realizar uma forte torção da prensa</a:t>
            </a: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EE78506-A894-45B1-9EBE-B1B9194E5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Recomendações gerais – Cont.</a:t>
            </a:r>
            <a:endParaRPr lang="pt-B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05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92F37-B8D8-494E-A9B2-3965850E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944" y="980728"/>
            <a:ext cx="5342447" cy="1303867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desafios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Educação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Tempos de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Pandemia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Criança olhando para um mapa do mundo">
            <a:extLst>
              <a:ext uri="{FF2B5EF4-FFF2-40B4-BE49-F238E27FC236}">
                <a16:creationId xmlns:a16="http://schemas.microsoft.com/office/drawing/2014/main" id="{4A23F9B2-5030-40C7-88EC-17203463C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r="19957" b="-2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sp>
        <p:nvSpPr>
          <p:cNvPr id="117" name="Título 1">
            <a:extLst>
              <a:ext uri="{FF2B5EF4-FFF2-40B4-BE49-F238E27FC236}">
                <a16:creationId xmlns:a16="http://schemas.microsoft.com/office/drawing/2014/main" id="{23EFCEB9-7C4E-4A05-82BE-8D4B568ECB7C}"/>
              </a:ext>
            </a:extLst>
          </p:cNvPr>
          <p:cNvSpPr txBox="1">
            <a:spLocks/>
          </p:cNvSpPr>
          <p:nvPr/>
        </p:nvSpPr>
        <p:spPr>
          <a:xfrm>
            <a:off x="5591944" y="3036482"/>
            <a:ext cx="5342447" cy="1550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4000" dirty="0" err="1"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busca</a:t>
            </a:r>
            <a:r>
              <a:rPr lang="en-US" sz="4000" dirty="0"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 de </a:t>
            </a:r>
            <a:r>
              <a:rPr lang="en-US" sz="4000" dirty="0" err="1"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uma</a:t>
            </a:r>
            <a:r>
              <a:rPr lang="en-US" sz="4000" dirty="0"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retomada</a:t>
            </a:r>
            <a:r>
              <a:rPr lang="en-US" sz="4000" dirty="0"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segura</a:t>
            </a:r>
            <a:r>
              <a:rPr lang="en-US" sz="4000" dirty="0">
                <a:latin typeface="Monotype Corsiva" panose="03010101010201010101" pitchFamily="66" charset="0"/>
                <a:ea typeface="+mn-ea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54302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2" name="Rectangle 70">
            <a:extLst>
              <a:ext uri="{FF2B5EF4-FFF2-40B4-BE49-F238E27FC236}">
                <a16:creationId xmlns:a16="http://schemas.microsoft.com/office/drawing/2014/main" id="{E0837993-CF68-4B71-B30D-9FF2DBDC6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93" name="Group 72">
            <a:extLst>
              <a:ext uri="{FF2B5EF4-FFF2-40B4-BE49-F238E27FC236}">
                <a16:creationId xmlns:a16="http://schemas.microsoft.com/office/drawing/2014/main" id="{5BC1EB0E-C682-4477-94FF-E3696ACD5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FA120B5-D483-4179-B163-E5D72313C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A685BA-AB04-4A20-A6D5-BA403BAA7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2823476-35C9-4E21-A7A8-8EE69CF2E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6AA5951-06F3-4E0D-9B67-2FDEAA46E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39516" y="836712"/>
            <a:ext cx="9217024" cy="15385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>
                <a:solidFill>
                  <a:srgbClr val="262626"/>
                </a:solidFill>
                <a:latin typeface="Monotype Corsiva" panose="03010101010201010101" pitchFamily="66" charset="0"/>
              </a:rPr>
              <a:t>Se não mudarmos nosso pensamento, não olharmos o nosso dia a dia com responsabilidade, não nos tornarmos protagonistas dessa mudança, todos os esforços realizados podem ser em vão frente à COVID-19. Faça sua parte!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5740" y="2837413"/>
            <a:ext cx="5184576" cy="3290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769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latin typeface="Arial" pitchFamily="34" charset="0"/>
                <a:cs typeface="Arial" pitchFamily="34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BRASIL. MINISTÉRIO DA SAÚDE. AGÊNCIA NACIONAL DE VIGILÂNCIA SANITÁRIA (ANVISA). Segurança do paciente em serviços de saúde: limpeza e desinfecção de superfícies/Agência Nacional de Vigilância Sanitária. Brasília: Anvisa, 2012. Disponível em https://www20.anvisa.gov.br/segurancadopaciente/index.php/publicacoes/item/segurancado-paciente-em-servicos-de-saude-limpeza-e-desinfeccao-de-superficies. Acesso em: 10 jun.2020. </a:t>
            </a:r>
          </a:p>
          <a:p>
            <a:pPr marL="0" indent="0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BRASIL. MINISTÉRIO DA SAÚDE. AGÊNCIA NACIONAL DE VIGILÂNCIA SANITÁRIA (ANVISA). Nota Técnica Nº 26/2020/SEI/COSAN/GHCOS/DIRE3/ANVISA. Disponível em &lt; http://portal.anvisa.gov.br/documents/219201/4340788/SEI_ANVISA+-+0964813+- +Nota+T%C3%A9cnica.pdf/71c341ad-6eec-4b7f-b1e6-8d86d867e489&gt;. Acesso em: 20 maio.2020.</a:t>
            </a:r>
          </a:p>
          <a:p>
            <a:pPr marL="0" indent="0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PROTOCOLO Nº 042/2020 – SUPAT/DIVISA/SESAPI - orientações para educação: medidas de prevenção e controle da disseminação do sars-cov-2 (covid-19). </a:t>
            </a:r>
          </a:p>
          <a:p>
            <a:pPr marL="0" indent="0">
              <a:buNone/>
            </a:pPr>
            <a:endParaRPr lang="pt-B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RECOMENDAÇÃO TÉCNICA Nº 017/2020. NOVO CORONAVÍRUS: ORIENTAÇÕES PARA A LIMPEZA E DESINFECÇÃO DE ÁREAS COMUNS E ALIMENTOS PARA CONTER A DISSEMINAÇÃO DA COVID-19. </a:t>
            </a:r>
          </a:p>
          <a:p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014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025872"/>
            <a:ext cx="9601196" cy="1303867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Modo de Transmissão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8480" y="2557463"/>
            <a:ext cx="4035040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90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mitigar riscos da COVID-19</a:t>
            </a:r>
          </a:p>
        </p:txBody>
      </p:sp>
      <p:pic>
        <p:nvPicPr>
          <p:cNvPr id="4" name="Picture 8" descr="Os parentes do ponto de interrogação - Guia dos Curioso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8603" y="2492896"/>
            <a:ext cx="3054794" cy="348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73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510470531"/>
              </p:ext>
            </p:extLst>
          </p:nvPr>
        </p:nvGraphicFramePr>
        <p:xfrm>
          <a:off x="1577498" y="1232756"/>
          <a:ext cx="90370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Figura 3D Com Ponto De Interrogação Ilustração Stock - Ilustraçã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Figura 3D Com Ponto De Interrogação Ilustração Stock - Ilustração ...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Figura 3D Com Ponto De Interrogação Ilustração Stock - Ilustração ...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461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Importância do processo de </a:t>
            </a:r>
            <a:br>
              <a:rPr lang="pt-BR" sz="3600" b="1" dirty="0">
                <a:latin typeface="Arial" pitchFamily="34" charset="0"/>
                <a:cs typeface="Arial" pitchFamily="34" charset="0"/>
              </a:rPr>
            </a:br>
            <a:r>
              <a:rPr lang="pt-BR" sz="3600" b="1" dirty="0">
                <a:latin typeface="Arial" pitchFamily="34" charset="0"/>
                <a:cs typeface="Arial" pitchFamily="34" charset="0"/>
              </a:rPr>
              <a:t>limpeza e desinfecção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11646" y="2560320"/>
            <a:ext cx="4718304" cy="331012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00000"/>
              </a:lnSpc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Garantir aos usuários uma permanência em local limpo e em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ambiente com menor carga de contaminação possível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com otimização de custos;</a:t>
            </a:r>
          </a:p>
          <a:p>
            <a:pPr algn="just">
              <a:lnSpc>
                <a:spcPct val="100000"/>
              </a:lnSpc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Contribuir para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prevenir a deterioração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 superfícies, objetos e materiais;</a:t>
            </a:r>
          </a:p>
          <a:p>
            <a:pPr algn="just">
              <a:lnSpc>
                <a:spcPct val="100000"/>
              </a:lnSpc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conforto e segurança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aos funcionários, alunos e aos familiares.</a:t>
            </a:r>
          </a:p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2560320"/>
            <a:ext cx="4104456" cy="312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8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O serviço de limpeza e desinfecção de superfícies pode ser: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354050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979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1124744"/>
            <a:ext cx="9505056" cy="1047647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itchFamily="34" charset="0"/>
                <a:cs typeface="Arial" pitchFamily="34" charset="0"/>
              </a:rPr>
              <a:t>Limpeza concorrente/diária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2" y="2564904"/>
            <a:ext cx="9601196" cy="3318936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É o procedimento de limpeza realizado diariamente em todos os ambientes da instituição, com a finalidade de limpar e organizar o ambiente, repor os materiais de consumo diário (por exemplo, sabonete líquido, papel higiênico, papel toalha e outros) e recolher os resíduos, de acordo com a sua classificação.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Higienização molhada dos banheiros, limpeza de pisos, superfícies horizontais e equipamentos mobiliários, proporcionando ambientes limpos e agradáveis.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0304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2220</Words>
  <Application>Microsoft Office PowerPoint</Application>
  <PresentationFormat>Widescreen</PresentationFormat>
  <Paragraphs>172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Calibri</vt:lpstr>
      <vt:lpstr>Garamond</vt:lpstr>
      <vt:lpstr>Monotype Corsiva</vt:lpstr>
      <vt:lpstr>Wingdings</vt:lpstr>
      <vt:lpstr>Orgânico</vt:lpstr>
      <vt:lpstr>CAPACITAÇÃO SOBRE AS MEDIDAS  HIGIENICOSSANITÁRIAS PARA O SETOR DE EDUCAÇÃO:</vt:lpstr>
      <vt:lpstr>LIMPEZA E DESINFECÇÃO DE AMBIENTE</vt:lpstr>
      <vt:lpstr>Algumas doenças são causadas por microrganismos</vt:lpstr>
      <vt:lpstr>Modo de Transmissão</vt:lpstr>
      <vt:lpstr>Como mitigar riscos da COVID-19</vt:lpstr>
      <vt:lpstr>Apresentação do PowerPoint</vt:lpstr>
      <vt:lpstr>Importância do processo de  limpeza e desinfecção</vt:lpstr>
      <vt:lpstr>O serviço de limpeza e desinfecção de superfícies pode ser:</vt:lpstr>
      <vt:lpstr>Limpeza concorrente/diária</vt:lpstr>
      <vt:lpstr>Limpeza concorrente/diária</vt:lpstr>
      <vt:lpstr>Limpeza terminal</vt:lpstr>
      <vt:lpstr>Apresentação do PowerPoint</vt:lpstr>
      <vt:lpstr>Produtos alternativos ao álcool 70% que podem ser utilizados para desinfecção de objetos e superfícies:</vt:lpstr>
      <vt:lpstr> Não usar para desinfecção de superfícies e objetos: </vt:lpstr>
      <vt:lpstr>Vantagens e efeitos adversos relacionados aos produtos Álcool 70%</vt:lpstr>
      <vt:lpstr>Vantagens e efeitos adversos relacionados aos produtos Hipoclorito de Sódio</vt:lpstr>
      <vt:lpstr>Sistematização dos processos de limpeza</vt:lpstr>
      <vt:lpstr>Sistematização dos processos de limpeza</vt:lpstr>
      <vt:lpstr>Sistematização dos processos de limpeza</vt:lpstr>
      <vt:lpstr>Sistematização dos processos de limpeza</vt:lpstr>
      <vt:lpstr>Materiais para higienização do ambiente</vt:lpstr>
      <vt:lpstr>Higienização de superfícies com hipoclorito diluído  (mobilia, bancadas, etc.)</vt:lpstr>
      <vt:lpstr>Higienização de superfícies com hipoclorito diluído  (mobilia, bancadas, etc.) – Cont.</vt:lpstr>
      <vt:lpstr>Higienização de superfícies com  álcool a 70%</vt:lpstr>
      <vt:lpstr>Limpeza semanal/quinzenal dos banheiros </vt:lpstr>
      <vt:lpstr>  Acessórios dos banheiros </vt:lpstr>
      <vt:lpstr>Espelho</vt:lpstr>
      <vt:lpstr>Limpeza dos box e paredes  internas do box</vt:lpstr>
      <vt:lpstr>Limpeza dos Vasos Sanitários </vt:lpstr>
      <vt:lpstr>Limpeza das Barras de Acessibilidade </vt:lpstr>
      <vt:lpstr>Limpeza das áreas externas</vt:lpstr>
      <vt:lpstr>Planejamento é importante!</vt:lpstr>
      <vt:lpstr>Recomendações gerais</vt:lpstr>
      <vt:lpstr>Recomendações gerais – Cont.</vt:lpstr>
      <vt:lpstr>Os desafios da Educação em Tempos de Pandemia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CAPACITAÇÃO SOBRE AS MEDIDAS  HIGIENICOSSANITÁRIAS PARA O SETOR DE EDUCAÇÃO:</dc:title>
  <dc:creator>Lafaette Leite Barroso</dc:creator>
  <cp:lastModifiedBy>HERLON</cp:lastModifiedBy>
  <cp:revision>21</cp:revision>
  <dcterms:created xsi:type="dcterms:W3CDTF">2020-09-20T14:12:30Z</dcterms:created>
  <dcterms:modified xsi:type="dcterms:W3CDTF">2020-09-24T17:37:00Z</dcterms:modified>
</cp:coreProperties>
</file>