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429" r:id="rId2"/>
    <p:sldId id="430" r:id="rId3"/>
    <p:sldId id="431" r:id="rId4"/>
    <p:sldId id="433" r:id="rId5"/>
    <p:sldId id="432" r:id="rId6"/>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E76B18-3AE1-46EA-8038-CFCB938756D5}" type="datetimeFigureOut">
              <a:rPr lang="pt-BR" smtClean="0"/>
              <a:t>11/03/2019</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41DBC7-6606-416A-8285-667CAFF4E5F0}" type="slidenum">
              <a:rPr lang="pt-BR" smtClean="0"/>
              <a:t>‹nº›</a:t>
            </a:fld>
            <a:endParaRPr lang="pt-BR"/>
          </a:p>
        </p:txBody>
      </p:sp>
    </p:spTree>
    <p:extLst>
      <p:ext uri="{BB962C8B-B14F-4D97-AF65-F5344CB8AC3E}">
        <p14:creationId xmlns:p14="http://schemas.microsoft.com/office/powerpoint/2010/main" val="2273755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634FF118-734A-4634-B716-A19B09E9F1D6}" type="slidenum">
              <a:rPr lang="pt-BR" smtClean="0"/>
              <a:t>5</a:t>
            </a:fld>
            <a:endParaRPr lang="pt-BR"/>
          </a:p>
        </p:txBody>
      </p:sp>
    </p:spTree>
    <p:extLst>
      <p:ext uri="{BB962C8B-B14F-4D97-AF65-F5344CB8AC3E}">
        <p14:creationId xmlns:p14="http://schemas.microsoft.com/office/powerpoint/2010/main" val="3404470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5FBCB9-4358-40BF-AC60-F1BFC911F9CD}"/>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A17D8155-F1BE-48C9-BA0D-A75ACA04BF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EFB04CB6-273F-4472-92B8-99F7E6C7D239}"/>
              </a:ext>
            </a:extLst>
          </p:cNvPr>
          <p:cNvSpPr>
            <a:spLocks noGrp="1"/>
          </p:cNvSpPr>
          <p:nvPr>
            <p:ph type="dt" sz="half" idx="10"/>
          </p:nvPr>
        </p:nvSpPr>
        <p:spPr/>
        <p:txBody>
          <a:bodyPr/>
          <a:lstStyle/>
          <a:p>
            <a:fld id="{D38A8A9D-52B4-4916-A22B-EBA68D9ABBF3}" type="datetimeFigureOut">
              <a:rPr lang="pt-BR" smtClean="0"/>
              <a:t>11/03/2019</a:t>
            </a:fld>
            <a:endParaRPr lang="pt-BR"/>
          </a:p>
        </p:txBody>
      </p:sp>
      <p:sp>
        <p:nvSpPr>
          <p:cNvPr id="5" name="Espaço Reservado para Rodapé 4">
            <a:extLst>
              <a:ext uri="{FF2B5EF4-FFF2-40B4-BE49-F238E27FC236}">
                <a16:creationId xmlns:a16="http://schemas.microsoft.com/office/drawing/2014/main" id="{183B2B07-C0BB-4ABC-8EF6-7111F6220EEA}"/>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B9AB38F-D639-47B4-AF8C-E558D8CBE3DA}"/>
              </a:ext>
            </a:extLst>
          </p:cNvPr>
          <p:cNvSpPr>
            <a:spLocks noGrp="1"/>
          </p:cNvSpPr>
          <p:nvPr>
            <p:ph type="sldNum" sz="quarter" idx="12"/>
          </p:nvPr>
        </p:nvSpPr>
        <p:spPr/>
        <p:txBody>
          <a:bodyPr/>
          <a:lstStyle/>
          <a:p>
            <a:fld id="{88D3E44A-5055-4BA6-AC28-E95C2096CEB2}" type="slidenum">
              <a:rPr lang="pt-BR" smtClean="0"/>
              <a:t>‹nº›</a:t>
            </a:fld>
            <a:endParaRPr lang="pt-BR"/>
          </a:p>
        </p:txBody>
      </p:sp>
    </p:spTree>
    <p:extLst>
      <p:ext uri="{BB962C8B-B14F-4D97-AF65-F5344CB8AC3E}">
        <p14:creationId xmlns:p14="http://schemas.microsoft.com/office/powerpoint/2010/main" val="269644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249169-53D7-4B29-9658-DEC54192111D}"/>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FCED155B-2445-4EB4-A140-A7EF184BF1DC}"/>
              </a:ext>
            </a:extLst>
          </p:cNvPr>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E95043ED-0AA9-4222-AC64-F9F6FBE04FF8}"/>
              </a:ext>
            </a:extLst>
          </p:cNvPr>
          <p:cNvSpPr>
            <a:spLocks noGrp="1"/>
          </p:cNvSpPr>
          <p:nvPr>
            <p:ph type="dt" sz="half" idx="10"/>
          </p:nvPr>
        </p:nvSpPr>
        <p:spPr/>
        <p:txBody>
          <a:bodyPr/>
          <a:lstStyle/>
          <a:p>
            <a:fld id="{D38A8A9D-52B4-4916-A22B-EBA68D9ABBF3}" type="datetimeFigureOut">
              <a:rPr lang="pt-BR" smtClean="0"/>
              <a:t>11/03/2019</a:t>
            </a:fld>
            <a:endParaRPr lang="pt-BR"/>
          </a:p>
        </p:txBody>
      </p:sp>
      <p:sp>
        <p:nvSpPr>
          <p:cNvPr id="5" name="Espaço Reservado para Rodapé 4">
            <a:extLst>
              <a:ext uri="{FF2B5EF4-FFF2-40B4-BE49-F238E27FC236}">
                <a16:creationId xmlns:a16="http://schemas.microsoft.com/office/drawing/2014/main" id="{8C299981-3631-4995-87C7-92F5969E39A8}"/>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64853CD6-37E9-48CA-95F7-6B94F833CE55}"/>
              </a:ext>
            </a:extLst>
          </p:cNvPr>
          <p:cNvSpPr>
            <a:spLocks noGrp="1"/>
          </p:cNvSpPr>
          <p:nvPr>
            <p:ph type="sldNum" sz="quarter" idx="12"/>
          </p:nvPr>
        </p:nvSpPr>
        <p:spPr/>
        <p:txBody>
          <a:bodyPr/>
          <a:lstStyle/>
          <a:p>
            <a:fld id="{88D3E44A-5055-4BA6-AC28-E95C2096CEB2}" type="slidenum">
              <a:rPr lang="pt-BR" smtClean="0"/>
              <a:t>‹nº›</a:t>
            </a:fld>
            <a:endParaRPr lang="pt-BR"/>
          </a:p>
        </p:txBody>
      </p:sp>
    </p:spTree>
    <p:extLst>
      <p:ext uri="{BB962C8B-B14F-4D97-AF65-F5344CB8AC3E}">
        <p14:creationId xmlns:p14="http://schemas.microsoft.com/office/powerpoint/2010/main" val="1273933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4AD4401-5EE4-42E4-9368-72903967919B}"/>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7E090587-9A58-43AF-969D-F6FE98C23D2A}"/>
              </a:ext>
            </a:extLst>
          </p:cNvPr>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A3E7EBE6-F326-4DD5-BFFC-A9C5195F8271}"/>
              </a:ext>
            </a:extLst>
          </p:cNvPr>
          <p:cNvSpPr>
            <a:spLocks noGrp="1"/>
          </p:cNvSpPr>
          <p:nvPr>
            <p:ph type="dt" sz="half" idx="10"/>
          </p:nvPr>
        </p:nvSpPr>
        <p:spPr/>
        <p:txBody>
          <a:bodyPr/>
          <a:lstStyle/>
          <a:p>
            <a:fld id="{D38A8A9D-52B4-4916-A22B-EBA68D9ABBF3}" type="datetimeFigureOut">
              <a:rPr lang="pt-BR" smtClean="0"/>
              <a:t>11/03/2019</a:t>
            </a:fld>
            <a:endParaRPr lang="pt-BR"/>
          </a:p>
        </p:txBody>
      </p:sp>
      <p:sp>
        <p:nvSpPr>
          <p:cNvPr id="5" name="Espaço Reservado para Rodapé 4">
            <a:extLst>
              <a:ext uri="{FF2B5EF4-FFF2-40B4-BE49-F238E27FC236}">
                <a16:creationId xmlns:a16="http://schemas.microsoft.com/office/drawing/2014/main" id="{C7D4E3B5-71F7-445A-AA56-F1DE03EAE86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B95583D1-9407-45D5-9B1B-5268629AA073}"/>
              </a:ext>
            </a:extLst>
          </p:cNvPr>
          <p:cNvSpPr>
            <a:spLocks noGrp="1"/>
          </p:cNvSpPr>
          <p:nvPr>
            <p:ph type="sldNum" sz="quarter" idx="12"/>
          </p:nvPr>
        </p:nvSpPr>
        <p:spPr/>
        <p:txBody>
          <a:bodyPr/>
          <a:lstStyle/>
          <a:p>
            <a:fld id="{88D3E44A-5055-4BA6-AC28-E95C2096CEB2}" type="slidenum">
              <a:rPr lang="pt-BR" smtClean="0"/>
              <a:t>‹nº›</a:t>
            </a:fld>
            <a:endParaRPr lang="pt-BR"/>
          </a:p>
        </p:txBody>
      </p:sp>
    </p:spTree>
    <p:extLst>
      <p:ext uri="{BB962C8B-B14F-4D97-AF65-F5344CB8AC3E}">
        <p14:creationId xmlns:p14="http://schemas.microsoft.com/office/powerpoint/2010/main" val="3919722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478236-28B6-4F1D-8A39-42D6F2BF48FF}"/>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805CD87A-B0F1-41A2-8205-E11BB23A3EB8}"/>
              </a:ext>
            </a:extLst>
          </p:cNvPr>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3D2A385B-A15A-4ADA-9299-8578392669E9}"/>
              </a:ext>
            </a:extLst>
          </p:cNvPr>
          <p:cNvSpPr>
            <a:spLocks noGrp="1"/>
          </p:cNvSpPr>
          <p:nvPr>
            <p:ph type="dt" sz="half" idx="10"/>
          </p:nvPr>
        </p:nvSpPr>
        <p:spPr/>
        <p:txBody>
          <a:bodyPr/>
          <a:lstStyle/>
          <a:p>
            <a:fld id="{D38A8A9D-52B4-4916-A22B-EBA68D9ABBF3}" type="datetimeFigureOut">
              <a:rPr lang="pt-BR" smtClean="0"/>
              <a:t>11/03/2019</a:t>
            </a:fld>
            <a:endParaRPr lang="pt-BR"/>
          </a:p>
        </p:txBody>
      </p:sp>
      <p:sp>
        <p:nvSpPr>
          <p:cNvPr id="5" name="Espaço Reservado para Rodapé 4">
            <a:extLst>
              <a:ext uri="{FF2B5EF4-FFF2-40B4-BE49-F238E27FC236}">
                <a16:creationId xmlns:a16="http://schemas.microsoft.com/office/drawing/2014/main" id="{A0C18E96-BC7C-4629-A5E1-C2C8BB54196E}"/>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66B1F267-CACD-4C46-B658-035F95546CDF}"/>
              </a:ext>
            </a:extLst>
          </p:cNvPr>
          <p:cNvSpPr>
            <a:spLocks noGrp="1"/>
          </p:cNvSpPr>
          <p:nvPr>
            <p:ph type="sldNum" sz="quarter" idx="12"/>
          </p:nvPr>
        </p:nvSpPr>
        <p:spPr/>
        <p:txBody>
          <a:bodyPr/>
          <a:lstStyle/>
          <a:p>
            <a:fld id="{88D3E44A-5055-4BA6-AC28-E95C2096CEB2}" type="slidenum">
              <a:rPr lang="pt-BR" smtClean="0"/>
              <a:t>‹nº›</a:t>
            </a:fld>
            <a:endParaRPr lang="pt-BR"/>
          </a:p>
        </p:txBody>
      </p:sp>
    </p:spTree>
    <p:extLst>
      <p:ext uri="{BB962C8B-B14F-4D97-AF65-F5344CB8AC3E}">
        <p14:creationId xmlns:p14="http://schemas.microsoft.com/office/powerpoint/2010/main" val="132849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172205-BA47-46E4-BA17-2C85501A6B11}"/>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5B9AC904-2AD5-4C74-B939-8DBA5A51EF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a:extLst>
              <a:ext uri="{FF2B5EF4-FFF2-40B4-BE49-F238E27FC236}">
                <a16:creationId xmlns:a16="http://schemas.microsoft.com/office/drawing/2014/main" id="{9E031844-E429-4015-A3B4-06908E5B28F2}"/>
              </a:ext>
            </a:extLst>
          </p:cNvPr>
          <p:cNvSpPr>
            <a:spLocks noGrp="1"/>
          </p:cNvSpPr>
          <p:nvPr>
            <p:ph type="dt" sz="half" idx="10"/>
          </p:nvPr>
        </p:nvSpPr>
        <p:spPr/>
        <p:txBody>
          <a:bodyPr/>
          <a:lstStyle/>
          <a:p>
            <a:fld id="{D38A8A9D-52B4-4916-A22B-EBA68D9ABBF3}" type="datetimeFigureOut">
              <a:rPr lang="pt-BR" smtClean="0"/>
              <a:t>11/03/2019</a:t>
            </a:fld>
            <a:endParaRPr lang="pt-BR"/>
          </a:p>
        </p:txBody>
      </p:sp>
      <p:sp>
        <p:nvSpPr>
          <p:cNvPr id="5" name="Espaço Reservado para Rodapé 4">
            <a:extLst>
              <a:ext uri="{FF2B5EF4-FFF2-40B4-BE49-F238E27FC236}">
                <a16:creationId xmlns:a16="http://schemas.microsoft.com/office/drawing/2014/main" id="{4C561C29-5AF5-4D37-8A48-9B807201E435}"/>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7B760353-0C26-4FBC-94CF-D8AF1DA859B7}"/>
              </a:ext>
            </a:extLst>
          </p:cNvPr>
          <p:cNvSpPr>
            <a:spLocks noGrp="1"/>
          </p:cNvSpPr>
          <p:nvPr>
            <p:ph type="sldNum" sz="quarter" idx="12"/>
          </p:nvPr>
        </p:nvSpPr>
        <p:spPr/>
        <p:txBody>
          <a:bodyPr/>
          <a:lstStyle/>
          <a:p>
            <a:fld id="{88D3E44A-5055-4BA6-AC28-E95C2096CEB2}" type="slidenum">
              <a:rPr lang="pt-BR" smtClean="0"/>
              <a:t>‹nº›</a:t>
            </a:fld>
            <a:endParaRPr lang="pt-BR"/>
          </a:p>
        </p:txBody>
      </p:sp>
    </p:spTree>
    <p:extLst>
      <p:ext uri="{BB962C8B-B14F-4D97-AF65-F5344CB8AC3E}">
        <p14:creationId xmlns:p14="http://schemas.microsoft.com/office/powerpoint/2010/main" val="976465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E2FD7F-2BA5-432C-A5B6-0477933C2AEA}"/>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B96610EB-6876-4FC2-A9EE-60DFFA399736}"/>
              </a:ext>
            </a:extLst>
          </p:cNvPr>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1B6532B0-E937-402F-80B8-4D50C930E4F6}"/>
              </a:ext>
            </a:extLst>
          </p:cNvPr>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D8F6ECA7-0722-4614-BB12-DFE3C3A785A4}"/>
              </a:ext>
            </a:extLst>
          </p:cNvPr>
          <p:cNvSpPr>
            <a:spLocks noGrp="1"/>
          </p:cNvSpPr>
          <p:nvPr>
            <p:ph type="dt" sz="half" idx="10"/>
          </p:nvPr>
        </p:nvSpPr>
        <p:spPr/>
        <p:txBody>
          <a:bodyPr/>
          <a:lstStyle/>
          <a:p>
            <a:fld id="{D38A8A9D-52B4-4916-A22B-EBA68D9ABBF3}" type="datetimeFigureOut">
              <a:rPr lang="pt-BR" smtClean="0"/>
              <a:t>11/03/2019</a:t>
            </a:fld>
            <a:endParaRPr lang="pt-BR"/>
          </a:p>
        </p:txBody>
      </p:sp>
      <p:sp>
        <p:nvSpPr>
          <p:cNvPr id="6" name="Espaço Reservado para Rodapé 5">
            <a:extLst>
              <a:ext uri="{FF2B5EF4-FFF2-40B4-BE49-F238E27FC236}">
                <a16:creationId xmlns:a16="http://schemas.microsoft.com/office/drawing/2014/main" id="{9E248AB2-A24C-4CF2-8F16-FE23F4FF7E47}"/>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F9AC8206-B6BA-483E-8B1B-058A0CEFFE64}"/>
              </a:ext>
            </a:extLst>
          </p:cNvPr>
          <p:cNvSpPr>
            <a:spLocks noGrp="1"/>
          </p:cNvSpPr>
          <p:nvPr>
            <p:ph type="sldNum" sz="quarter" idx="12"/>
          </p:nvPr>
        </p:nvSpPr>
        <p:spPr/>
        <p:txBody>
          <a:bodyPr/>
          <a:lstStyle/>
          <a:p>
            <a:fld id="{88D3E44A-5055-4BA6-AC28-E95C2096CEB2}" type="slidenum">
              <a:rPr lang="pt-BR" smtClean="0"/>
              <a:t>‹nº›</a:t>
            </a:fld>
            <a:endParaRPr lang="pt-BR"/>
          </a:p>
        </p:txBody>
      </p:sp>
    </p:spTree>
    <p:extLst>
      <p:ext uri="{BB962C8B-B14F-4D97-AF65-F5344CB8AC3E}">
        <p14:creationId xmlns:p14="http://schemas.microsoft.com/office/powerpoint/2010/main" val="259864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E4EFE1-5F34-4C91-ACD8-B281A1A54A57}"/>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C6658CCE-97FD-4A9F-B216-F2B94E4984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a:extLst>
              <a:ext uri="{FF2B5EF4-FFF2-40B4-BE49-F238E27FC236}">
                <a16:creationId xmlns:a16="http://schemas.microsoft.com/office/drawing/2014/main" id="{A6E8C6E5-D1F1-4376-845B-581C89DA2ED7}"/>
              </a:ext>
            </a:extLst>
          </p:cNvPr>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1C4AA3EB-DEF6-4831-993D-1C917978D3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a:extLst>
              <a:ext uri="{FF2B5EF4-FFF2-40B4-BE49-F238E27FC236}">
                <a16:creationId xmlns:a16="http://schemas.microsoft.com/office/drawing/2014/main" id="{8C131832-68EB-4888-88DF-87AE3EEA7911}"/>
              </a:ext>
            </a:extLst>
          </p:cNvPr>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CC5A80A5-8BE0-4B66-9767-99235B28F884}"/>
              </a:ext>
            </a:extLst>
          </p:cNvPr>
          <p:cNvSpPr>
            <a:spLocks noGrp="1"/>
          </p:cNvSpPr>
          <p:nvPr>
            <p:ph type="dt" sz="half" idx="10"/>
          </p:nvPr>
        </p:nvSpPr>
        <p:spPr/>
        <p:txBody>
          <a:bodyPr/>
          <a:lstStyle/>
          <a:p>
            <a:fld id="{D38A8A9D-52B4-4916-A22B-EBA68D9ABBF3}" type="datetimeFigureOut">
              <a:rPr lang="pt-BR" smtClean="0"/>
              <a:t>11/03/2019</a:t>
            </a:fld>
            <a:endParaRPr lang="pt-BR"/>
          </a:p>
        </p:txBody>
      </p:sp>
      <p:sp>
        <p:nvSpPr>
          <p:cNvPr id="8" name="Espaço Reservado para Rodapé 7">
            <a:extLst>
              <a:ext uri="{FF2B5EF4-FFF2-40B4-BE49-F238E27FC236}">
                <a16:creationId xmlns:a16="http://schemas.microsoft.com/office/drawing/2014/main" id="{88AE159D-E320-42C0-B4AC-BEA55EC84D00}"/>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75BEBBAD-6BE5-4921-B191-A84BAFB2739B}"/>
              </a:ext>
            </a:extLst>
          </p:cNvPr>
          <p:cNvSpPr>
            <a:spLocks noGrp="1"/>
          </p:cNvSpPr>
          <p:nvPr>
            <p:ph type="sldNum" sz="quarter" idx="12"/>
          </p:nvPr>
        </p:nvSpPr>
        <p:spPr/>
        <p:txBody>
          <a:bodyPr/>
          <a:lstStyle/>
          <a:p>
            <a:fld id="{88D3E44A-5055-4BA6-AC28-E95C2096CEB2}" type="slidenum">
              <a:rPr lang="pt-BR" smtClean="0"/>
              <a:t>‹nº›</a:t>
            </a:fld>
            <a:endParaRPr lang="pt-BR"/>
          </a:p>
        </p:txBody>
      </p:sp>
    </p:spTree>
    <p:extLst>
      <p:ext uri="{BB962C8B-B14F-4D97-AF65-F5344CB8AC3E}">
        <p14:creationId xmlns:p14="http://schemas.microsoft.com/office/powerpoint/2010/main" val="3022502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7D2B0D-D163-4865-9955-BDD131D7297E}"/>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33CAB781-932C-41A7-AC56-A77A60B85678}"/>
              </a:ext>
            </a:extLst>
          </p:cNvPr>
          <p:cNvSpPr>
            <a:spLocks noGrp="1"/>
          </p:cNvSpPr>
          <p:nvPr>
            <p:ph type="dt" sz="half" idx="10"/>
          </p:nvPr>
        </p:nvSpPr>
        <p:spPr/>
        <p:txBody>
          <a:bodyPr/>
          <a:lstStyle/>
          <a:p>
            <a:fld id="{D38A8A9D-52B4-4916-A22B-EBA68D9ABBF3}" type="datetimeFigureOut">
              <a:rPr lang="pt-BR" smtClean="0"/>
              <a:t>11/03/2019</a:t>
            </a:fld>
            <a:endParaRPr lang="pt-BR"/>
          </a:p>
        </p:txBody>
      </p:sp>
      <p:sp>
        <p:nvSpPr>
          <p:cNvPr id="4" name="Espaço Reservado para Rodapé 3">
            <a:extLst>
              <a:ext uri="{FF2B5EF4-FFF2-40B4-BE49-F238E27FC236}">
                <a16:creationId xmlns:a16="http://schemas.microsoft.com/office/drawing/2014/main" id="{3DD05B44-A691-4E69-B066-BC6239726355}"/>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9C5E3B47-0F0D-4D64-BEE2-0D7200BD2F6F}"/>
              </a:ext>
            </a:extLst>
          </p:cNvPr>
          <p:cNvSpPr>
            <a:spLocks noGrp="1"/>
          </p:cNvSpPr>
          <p:nvPr>
            <p:ph type="sldNum" sz="quarter" idx="12"/>
          </p:nvPr>
        </p:nvSpPr>
        <p:spPr/>
        <p:txBody>
          <a:bodyPr/>
          <a:lstStyle/>
          <a:p>
            <a:fld id="{88D3E44A-5055-4BA6-AC28-E95C2096CEB2}" type="slidenum">
              <a:rPr lang="pt-BR" smtClean="0"/>
              <a:t>‹nº›</a:t>
            </a:fld>
            <a:endParaRPr lang="pt-BR"/>
          </a:p>
        </p:txBody>
      </p:sp>
    </p:spTree>
    <p:extLst>
      <p:ext uri="{BB962C8B-B14F-4D97-AF65-F5344CB8AC3E}">
        <p14:creationId xmlns:p14="http://schemas.microsoft.com/office/powerpoint/2010/main" val="2441762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9BCBF5AE-7B47-4740-B622-D62F172A511B}"/>
              </a:ext>
            </a:extLst>
          </p:cNvPr>
          <p:cNvSpPr>
            <a:spLocks noGrp="1"/>
          </p:cNvSpPr>
          <p:nvPr>
            <p:ph type="dt" sz="half" idx="10"/>
          </p:nvPr>
        </p:nvSpPr>
        <p:spPr/>
        <p:txBody>
          <a:bodyPr/>
          <a:lstStyle/>
          <a:p>
            <a:fld id="{D38A8A9D-52B4-4916-A22B-EBA68D9ABBF3}" type="datetimeFigureOut">
              <a:rPr lang="pt-BR" smtClean="0"/>
              <a:t>11/03/2019</a:t>
            </a:fld>
            <a:endParaRPr lang="pt-BR"/>
          </a:p>
        </p:txBody>
      </p:sp>
      <p:sp>
        <p:nvSpPr>
          <p:cNvPr id="3" name="Espaço Reservado para Rodapé 2">
            <a:extLst>
              <a:ext uri="{FF2B5EF4-FFF2-40B4-BE49-F238E27FC236}">
                <a16:creationId xmlns:a16="http://schemas.microsoft.com/office/drawing/2014/main" id="{BA5C975E-A158-4F9A-9821-7C82F10EC025}"/>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D8B6BCD5-FCA6-4BCD-B8BD-21BC25652D05}"/>
              </a:ext>
            </a:extLst>
          </p:cNvPr>
          <p:cNvSpPr>
            <a:spLocks noGrp="1"/>
          </p:cNvSpPr>
          <p:nvPr>
            <p:ph type="sldNum" sz="quarter" idx="12"/>
          </p:nvPr>
        </p:nvSpPr>
        <p:spPr/>
        <p:txBody>
          <a:bodyPr/>
          <a:lstStyle/>
          <a:p>
            <a:fld id="{88D3E44A-5055-4BA6-AC28-E95C2096CEB2}" type="slidenum">
              <a:rPr lang="pt-BR" smtClean="0"/>
              <a:t>‹nº›</a:t>
            </a:fld>
            <a:endParaRPr lang="pt-BR"/>
          </a:p>
        </p:txBody>
      </p:sp>
    </p:spTree>
    <p:extLst>
      <p:ext uri="{BB962C8B-B14F-4D97-AF65-F5344CB8AC3E}">
        <p14:creationId xmlns:p14="http://schemas.microsoft.com/office/powerpoint/2010/main" val="773748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9C2508-9ADE-47F8-A540-D9EC03DA48C1}"/>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B657D821-5AE0-4986-8F29-0B62F488D1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4EB9BFC1-D232-4BCD-A038-9B9422F1B6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7C2B8A03-FE6D-499D-8EB5-9800B179D0C2}"/>
              </a:ext>
            </a:extLst>
          </p:cNvPr>
          <p:cNvSpPr>
            <a:spLocks noGrp="1"/>
          </p:cNvSpPr>
          <p:nvPr>
            <p:ph type="dt" sz="half" idx="10"/>
          </p:nvPr>
        </p:nvSpPr>
        <p:spPr/>
        <p:txBody>
          <a:bodyPr/>
          <a:lstStyle/>
          <a:p>
            <a:fld id="{D38A8A9D-52B4-4916-A22B-EBA68D9ABBF3}" type="datetimeFigureOut">
              <a:rPr lang="pt-BR" smtClean="0"/>
              <a:t>11/03/2019</a:t>
            </a:fld>
            <a:endParaRPr lang="pt-BR"/>
          </a:p>
        </p:txBody>
      </p:sp>
      <p:sp>
        <p:nvSpPr>
          <p:cNvPr id="6" name="Espaço Reservado para Rodapé 5">
            <a:extLst>
              <a:ext uri="{FF2B5EF4-FFF2-40B4-BE49-F238E27FC236}">
                <a16:creationId xmlns:a16="http://schemas.microsoft.com/office/drawing/2014/main" id="{B1C5188D-A976-44FB-A332-6E263E72F80D}"/>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B5B574FD-DDA7-459B-B8F4-6336B112D435}"/>
              </a:ext>
            </a:extLst>
          </p:cNvPr>
          <p:cNvSpPr>
            <a:spLocks noGrp="1"/>
          </p:cNvSpPr>
          <p:nvPr>
            <p:ph type="sldNum" sz="quarter" idx="12"/>
          </p:nvPr>
        </p:nvSpPr>
        <p:spPr/>
        <p:txBody>
          <a:bodyPr/>
          <a:lstStyle/>
          <a:p>
            <a:fld id="{88D3E44A-5055-4BA6-AC28-E95C2096CEB2}" type="slidenum">
              <a:rPr lang="pt-BR" smtClean="0"/>
              <a:t>‹nº›</a:t>
            </a:fld>
            <a:endParaRPr lang="pt-BR"/>
          </a:p>
        </p:txBody>
      </p:sp>
    </p:spTree>
    <p:extLst>
      <p:ext uri="{BB962C8B-B14F-4D97-AF65-F5344CB8AC3E}">
        <p14:creationId xmlns:p14="http://schemas.microsoft.com/office/powerpoint/2010/main" val="4144481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A37940-3BFE-4B71-B6F8-4ED32CE4405F}"/>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B473A97E-6635-4C1E-B00B-9460E80C73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479B7C76-B298-4A80-AE5F-EA6B324932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5DA445CE-DAD2-45E1-940D-560B67AD3782}"/>
              </a:ext>
            </a:extLst>
          </p:cNvPr>
          <p:cNvSpPr>
            <a:spLocks noGrp="1"/>
          </p:cNvSpPr>
          <p:nvPr>
            <p:ph type="dt" sz="half" idx="10"/>
          </p:nvPr>
        </p:nvSpPr>
        <p:spPr/>
        <p:txBody>
          <a:bodyPr/>
          <a:lstStyle/>
          <a:p>
            <a:fld id="{D38A8A9D-52B4-4916-A22B-EBA68D9ABBF3}" type="datetimeFigureOut">
              <a:rPr lang="pt-BR" smtClean="0"/>
              <a:t>11/03/2019</a:t>
            </a:fld>
            <a:endParaRPr lang="pt-BR"/>
          </a:p>
        </p:txBody>
      </p:sp>
      <p:sp>
        <p:nvSpPr>
          <p:cNvPr id="6" name="Espaço Reservado para Rodapé 5">
            <a:extLst>
              <a:ext uri="{FF2B5EF4-FFF2-40B4-BE49-F238E27FC236}">
                <a16:creationId xmlns:a16="http://schemas.microsoft.com/office/drawing/2014/main" id="{F9442D8A-277D-42BC-8B7B-F4C30FC1DA4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DB7C5E24-4C81-4D67-9040-E74F382301D3}"/>
              </a:ext>
            </a:extLst>
          </p:cNvPr>
          <p:cNvSpPr>
            <a:spLocks noGrp="1"/>
          </p:cNvSpPr>
          <p:nvPr>
            <p:ph type="sldNum" sz="quarter" idx="12"/>
          </p:nvPr>
        </p:nvSpPr>
        <p:spPr/>
        <p:txBody>
          <a:bodyPr/>
          <a:lstStyle/>
          <a:p>
            <a:fld id="{88D3E44A-5055-4BA6-AC28-E95C2096CEB2}" type="slidenum">
              <a:rPr lang="pt-BR" smtClean="0"/>
              <a:t>‹nº›</a:t>
            </a:fld>
            <a:endParaRPr lang="pt-BR"/>
          </a:p>
        </p:txBody>
      </p:sp>
    </p:spTree>
    <p:extLst>
      <p:ext uri="{BB962C8B-B14F-4D97-AF65-F5344CB8AC3E}">
        <p14:creationId xmlns:p14="http://schemas.microsoft.com/office/powerpoint/2010/main" val="1084666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8691D29F-4900-436D-B81B-FA4C3617A2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83E67FA8-75D9-4D58-943F-3D9037E15F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DE17EE7-9348-45B4-B681-452CA8A43D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8A8A9D-52B4-4916-A22B-EBA68D9ABBF3}" type="datetimeFigureOut">
              <a:rPr lang="pt-BR" smtClean="0"/>
              <a:t>11/03/2019</a:t>
            </a:fld>
            <a:endParaRPr lang="pt-BR"/>
          </a:p>
        </p:txBody>
      </p:sp>
      <p:sp>
        <p:nvSpPr>
          <p:cNvPr id="5" name="Espaço Reservado para Rodapé 4">
            <a:extLst>
              <a:ext uri="{FF2B5EF4-FFF2-40B4-BE49-F238E27FC236}">
                <a16:creationId xmlns:a16="http://schemas.microsoft.com/office/drawing/2014/main" id="{41410C06-D6E3-4FA8-9A0B-EBC40480F3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16C8BE5F-A75D-4B08-9D72-C8D6269C47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D3E44A-5055-4BA6-AC28-E95C2096CEB2}" type="slidenum">
              <a:rPr lang="pt-BR" smtClean="0"/>
              <a:t>‹nº›</a:t>
            </a:fld>
            <a:endParaRPr lang="pt-BR"/>
          </a:p>
        </p:txBody>
      </p:sp>
    </p:spTree>
    <p:extLst>
      <p:ext uri="{BB962C8B-B14F-4D97-AF65-F5344CB8AC3E}">
        <p14:creationId xmlns:p14="http://schemas.microsoft.com/office/powerpoint/2010/main" val="14319973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1BEB0739-5F18-4FE7-87EC-15018527CA1A}"/>
              </a:ext>
            </a:extLst>
          </p:cNvPr>
          <p:cNvSpPr txBox="1"/>
          <p:nvPr/>
        </p:nvSpPr>
        <p:spPr>
          <a:xfrm>
            <a:off x="828339" y="623943"/>
            <a:ext cx="1895071" cy="553998"/>
          </a:xfrm>
          <a:prstGeom prst="rect">
            <a:avLst/>
          </a:prstGeom>
          <a:noFill/>
        </p:spPr>
        <p:txBody>
          <a:bodyPr wrap="none" rtlCol="0">
            <a:spAutoFit/>
          </a:bodyPr>
          <a:lstStyle/>
          <a:p>
            <a:r>
              <a:rPr lang="pt-BR" sz="3000" b="1" dirty="0">
                <a:latin typeface="Arial" panose="020B0604020202020204" pitchFamily="34" charset="0"/>
                <a:cs typeface="Arial" panose="020B0604020202020204" pitchFamily="34" charset="0"/>
              </a:rPr>
              <a:t>Gabarito:</a:t>
            </a:r>
          </a:p>
        </p:txBody>
      </p:sp>
      <p:sp>
        <p:nvSpPr>
          <p:cNvPr id="3" name="CaixaDeTexto 2">
            <a:extLst>
              <a:ext uri="{FF2B5EF4-FFF2-40B4-BE49-F238E27FC236}">
                <a16:creationId xmlns:a16="http://schemas.microsoft.com/office/drawing/2014/main" id="{10D9DBB9-98A6-4454-A7AE-31CB2F045FBF}"/>
              </a:ext>
            </a:extLst>
          </p:cNvPr>
          <p:cNvSpPr txBox="1"/>
          <p:nvPr/>
        </p:nvSpPr>
        <p:spPr>
          <a:xfrm>
            <a:off x="828339" y="1451805"/>
            <a:ext cx="10646266" cy="4355038"/>
          </a:xfrm>
          <a:prstGeom prst="rect">
            <a:avLst/>
          </a:prstGeom>
          <a:noFill/>
        </p:spPr>
        <p:txBody>
          <a:bodyPr wrap="square" rtlCol="0">
            <a:spAutoFit/>
          </a:bodyPr>
          <a:lstStyle/>
          <a:p>
            <a:pPr marL="457200" indent="-457200" algn="just">
              <a:spcBef>
                <a:spcPts val="1200"/>
              </a:spcBef>
              <a:spcAft>
                <a:spcPts val="600"/>
              </a:spcAft>
              <a:buFont typeface="+mj-lt"/>
              <a:buAutoNum type="arabicPeriod"/>
            </a:pPr>
            <a:r>
              <a:rPr lang="pt-BR" sz="2200" dirty="0">
                <a:latin typeface="Arial" panose="020B0604020202020204" pitchFamily="34" charset="0"/>
                <a:cs typeface="Arial" panose="020B0604020202020204" pitchFamily="34" charset="0"/>
              </a:rPr>
              <a:t>(  V ) Enquanto o particular pode fazer tudo o que a lei não proíbe, o Agente Público somente pode agir de acordo com o que a lei estabelece, sem qualquer possibilidade de atuação contrária.</a:t>
            </a:r>
          </a:p>
          <a:p>
            <a:pPr marL="457200" indent="-457200" algn="just">
              <a:spcBef>
                <a:spcPts val="1200"/>
              </a:spcBef>
              <a:buFont typeface="+mj-lt"/>
              <a:buAutoNum type="arabicPeriod"/>
            </a:pPr>
            <a:r>
              <a:rPr lang="pt-BR" sz="2200" dirty="0">
                <a:latin typeface="Arial" panose="020B0604020202020204" pitchFamily="34" charset="0"/>
                <a:cs typeface="Arial" panose="020B0604020202020204" pitchFamily="34" charset="0"/>
              </a:rPr>
              <a:t>(  F ) Em razão do Princípio da Publicidade, a regra é o sigilo do acesso aos documentos, contudo, pode haver exceções, quando plenamente justificáveis. Por exemplo: o solicitante do acesso aos documentos for o próprio fiscalizado.</a:t>
            </a:r>
          </a:p>
          <a:p>
            <a:pPr algn="just">
              <a:spcBef>
                <a:spcPts val="1200"/>
              </a:spcBef>
            </a:pPr>
            <a:r>
              <a:rPr lang="pt-BR" sz="2200" i="1" dirty="0">
                <a:solidFill>
                  <a:srgbClr val="FF0000"/>
                </a:solidFill>
                <a:latin typeface="Arial" panose="020B0604020202020204" pitchFamily="34" charset="0"/>
                <a:cs typeface="Arial" panose="020B0604020202020204" pitchFamily="34" charset="0"/>
              </a:rPr>
              <a:t>A regra é o acesso. O sigilo representa exceção e deve estar previsto em lei.</a:t>
            </a:r>
          </a:p>
          <a:p>
            <a:pPr marL="457200" indent="-457200" algn="just">
              <a:spcBef>
                <a:spcPts val="1200"/>
              </a:spcBef>
              <a:buFont typeface="+mj-lt"/>
              <a:buAutoNum type="arabicPeriod" startAt="3"/>
            </a:pPr>
            <a:r>
              <a:rPr lang="pt-BR" sz="2200" dirty="0">
                <a:latin typeface="Arial" panose="020B0604020202020204" pitchFamily="34" charset="0"/>
                <a:cs typeface="Arial" panose="020B0604020202020204" pitchFamily="34" charset="0"/>
              </a:rPr>
              <a:t> ( V  ) Em que pese o Princípio da Legalidade fundamentar toda e qualquer ação tomada pela fiscalização administrativa, é imprescindível que a função administrativa tenha também resultados positivos para o serviço público e satisfatório atendimento das necessidade da comunidade e de seus membros.</a:t>
            </a:r>
          </a:p>
        </p:txBody>
      </p:sp>
    </p:spTree>
    <p:extLst>
      <p:ext uri="{BB962C8B-B14F-4D97-AF65-F5344CB8AC3E}">
        <p14:creationId xmlns:p14="http://schemas.microsoft.com/office/powerpoint/2010/main" val="2515261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1BEB0739-5F18-4FE7-87EC-15018527CA1A}"/>
              </a:ext>
            </a:extLst>
          </p:cNvPr>
          <p:cNvSpPr txBox="1"/>
          <p:nvPr/>
        </p:nvSpPr>
        <p:spPr>
          <a:xfrm>
            <a:off x="828339" y="623943"/>
            <a:ext cx="1895071" cy="553998"/>
          </a:xfrm>
          <a:prstGeom prst="rect">
            <a:avLst/>
          </a:prstGeom>
          <a:noFill/>
        </p:spPr>
        <p:txBody>
          <a:bodyPr wrap="none" rtlCol="0">
            <a:spAutoFit/>
          </a:bodyPr>
          <a:lstStyle/>
          <a:p>
            <a:r>
              <a:rPr lang="pt-BR" sz="3000" b="1" dirty="0">
                <a:latin typeface="Arial" panose="020B0604020202020204" pitchFamily="34" charset="0"/>
                <a:cs typeface="Arial" panose="020B0604020202020204" pitchFamily="34" charset="0"/>
              </a:rPr>
              <a:t>Gabarito:</a:t>
            </a:r>
          </a:p>
        </p:txBody>
      </p:sp>
      <p:sp>
        <p:nvSpPr>
          <p:cNvPr id="3" name="CaixaDeTexto 2">
            <a:extLst>
              <a:ext uri="{FF2B5EF4-FFF2-40B4-BE49-F238E27FC236}">
                <a16:creationId xmlns:a16="http://schemas.microsoft.com/office/drawing/2014/main" id="{10D9DBB9-98A6-4454-A7AE-31CB2F045FBF}"/>
              </a:ext>
            </a:extLst>
          </p:cNvPr>
          <p:cNvSpPr txBox="1"/>
          <p:nvPr/>
        </p:nvSpPr>
        <p:spPr>
          <a:xfrm>
            <a:off x="828339" y="1348773"/>
            <a:ext cx="10646266" cy="5432256"/>
          </a:xfrm>
          <a:prstGeom prst="rect">
            <a:avLst/>
          </a:prstGeom>
          <a:noFill/>
        </p:spPr>
        <p:txBody>
          <a:bodyPr wrap="square" rtlCol="0">
            <a:spAutoFit/>
          </a:bodyPr>
          <a:lstStyle/>
          <a:p>
            <a:pPr marL="457200" indent="-457200" algn="just">
              <a:spcBef>
                <a:spcPts val="600"/>
              </a:spcBef>
              <a:buFont typeface="+mj-lt"/>
              <a:buAutoNum type="arabicPeriod" startAt="4"/>
            </a:pPr>
            <a:r>
              <a:rPr lang="pt-BR" sz="2000" dirty="0">
                <a:latin typeface="Arial" panose="020B0604020202020204" pitchFamily="34" charset="0"/>
                <a:cs typeface="Arial" panose="020B0604020202020204" pitchFamily="34" charset="0"/>
              </a:rPr>
              <a:t>(  F ) A imposição pelo fiscal de uma medida cautelar mais severa do que o necessária ao caso não poderá ser questionada pelo administrado, caso ela esteja no rol das medidas previstas em lei, tendo em vista o atendimento ao Princípio da Legalidade. </a:t>
            </a:r>
          </a:p>
          <a:p>
            <a:pPr algn="just">
              <a:spcBef>
                <a:spcPts val="600"/>
              </a:spcBef>
            </a:pPr>
            <a:r>
              <a:rPr lang="pt-BR" sz="2000" i="1" dirty="0">
                <a:solidFill>
                  <a:srgbClr val="FF0000"/>
                </a:solidFill>
                <a:latin typeface="Arial" panose="020B0604020202020204" pitchFamily="34" charset="0"/>
                <a:cs typeface="Arial" panose="020B0604020202020204" pitchFamily="34" charset="0"/>
              </a:rPr>
              <a:t>Pelo Princípio da Proporcionalidade, não devem ser aplicadas restrições ou obrigações em medida superior àquela necessária ao atendimento do interesse público. Portanto, deve-se escolher, entre as medidas previstas, aquela que seja proporcional a finalidade legal a ser atingida.</a:t>
            </a:r>
          </a:p>
          <a:p>
            <a:pPr marL="457200" indent="-457200" algn="just">
              <a:spcBef>
                <a:spcPts val="600"/>
              </a:spcBef>
              <a:buFont typeface="+mj-lt"/>
              <a:buAutoNum type="arabicPeriod" startAt="5"/>
            </a:pPr>
            <a:r>
              <a:rPr lang="pt-BR" sz="2000" dirty="0">
                <a:latin typeface="Arial" panose="020B0604020202020204" pitchFamily="34" charset="0"/>
                <a:cs typeface="Arial" panose="020B0604020202020204" pitchFamily="34" charset="0"/>
              </a:rPr>
              <a:t>( F ) O dossiê de investigação deve ser arquivado quando as informações trazidas aos autos pelos sujeitos envolvidos sejam insuficientes para a conclusão da investigação. </a:t>
            </a:r>
          </a:p>
          <a:p>
            <a:pPr algn="just">
              <a:spcBef>
                <a:spcPts val="600"/>
              </a:spcBef>
            </a:pPr>
            <a:r>
              <a:rPr lang="pt-BR" sz="2000" i="1" dirty="0">
                <a:solidFill>
                  <a:srgbClr val="FF0000"/>
                </a:solidFill>
                <a:latin typeface="Arial" panose="020B0604020202020204" pitchFamily="34" charset="0"/>
                <a:cs typeface="Arial" panose="020B0604020202020204" pitchFamily="34" charset="0"/>
              </a:rPr>
              <a:t>Pelo Princípio da Verdade Material, a Administração tem o direito e o dever de levantar todos os dados, informações, documentos a respeito da matéria tratada, sem estar submetido aos aspectos suscitados pelos sujeitos. </a:t>
            </a:r>
          </a:p>
          <a:p>
            <a:pPr marL="457200" indent="-457200" algn="just">
              <a:spcBef>
                <a:spcPts val="600"/>
              </a:spcBef>
              <a:buFont typeface="+mj-lt"/>
              <a:buAutoNum type="arabicPeriod" startAt="6"/>
            </a:pPr>
            <a:r>
              <a:rPr lang="pt-BR" sz="2000" dirty="0">
                <a:latin typeface="Arial" panose="020B0604020202020204" pitchFamily="34" charset="0"/>
                <a:cs typeface="Arial" panose="020B0604020202020204" pitchFamily="34" charset="0"/>
              </a:rPr>
              <a:t>(  V  ) A Anvisa, ao exercer a fiscalização sanitária, deve-se atentar para as condições de validade do ato de polícia, como a competência para realizá-lo, a proporcionalidade da sanção e a legalidade dos meios empregados pela Administração.</a:t>
            </a:r>
          </a:p>
          <a:p>
            <a:pPr algn="just">
              <a:spcBef>
                <a:spcPts val="600"/>
              </a:spcBef>
            </a:pPr>
            <a:endParaRPr lang="pt-B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8616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1BEB0739-5F18-4FE7-87EC-15018527CA1A}"/>
              </a:ext>
            </a:extLst>
          </p:cNvPr>
          <p:cNvSpPr txBox="1"/>
          <p:nvPr/>
        </p:nvSpPr>
        <p:spPr>
          <a:xfrm>
            <a:off x="828339" y="623943"/>
            <a:ext cx="3884012" cy="553998"/>
          </a:xfrm>
          <a:prstGeom prst="rect">
            <a:avLst/>
          </a:prstGeom>
          <a:noFill/>
        </p:spPr>
        <p:txBody>
          <a:bodyPr wrap="none" rtlCol="0">
            <a:spAutoFit/>
          </a:bodyPr>
          <a:lstStyle/>
          <a:p>
            <a:r>
              <a:rPr lang="pt-BR" sz="3000" b="1" dirty="0">
                <a:latin typeface="Arial" panose="020B0604020202020204" pitchFamily="34" charset="0"/>
                <a:cs typeface="Arial" panose="020B0604020202020204" pitchFamily="34" charset="0"/>
              </a:rPr>
              <a:t>Verdadeiro ou falso:</a:t>
            </a:r>
          </a:p>
        </p:txBody>
      </p:sp>
      <p:sp>
        <p:nvSpPr>
          <p:cNvPr id="3" name="CaixaDeTexto 2">
            <a:extLst>
              <a:ext uri="{FF2B5EF4-FFF2-40B4-BE49-F238E27FC236}">
                <a16:creationId xmlns:a16="http://schemas.microsoft.com/office/drawing/2014/main" id="{10D9DBB9-98A6-4454-A7AE-31CB2F045FBF}"/>
              </a:ext>
            </a:extLst>
          </p:cNvPr>
          <p:cNvSpPr txBox="1"/>
          <p:nvPr/>
        </p:nvSpPr>
        <p:spPr>
          <a:xfrm>
            <a:off x="828339" y="1812411"/>
            <a:ext cx="10646266" cy="4616648"/>
          </a:xfrm>
          <a:prstGeom prst="rect">
            <a:avLst/>
          </a:prstGeom>
          <a:noFill/>
        </p:spPr>
        <p:txBody>
          <a:bodyPr wrap="square" rtlCol="0">
            <a:spAutoFit/>
          </a:bodyPr>
          <a:lstStyle/>
          <a:p>
            <a:pPr marL="457200" indent="-457200" algn="just">
              <a:spcBef>
                <a:spcPts val="1200"/>
              </a:spcBef>
              <a:buFont typeface="+mj-lt"/>
              <a:buAutoNum type="arabicPeriod" startAt="7"/>
            </a:pPr>
            <a:r>
              <a:rPr lang="pt-BR" sz="2200" dirty="0">
                <a:latin typeface="Arial" panose="020B0604020202020204" pitchFamily="34" charset="0"/>
                <a:cs typeface="Arial" panose="020B0604020202020204" pitchFamily="34" charset="0"/>
              </a:rPr>
              <a:t>(  V  ) Com exceção dos casos em que houver interdição cautelar de produtos, todas as demais situações onde sejam aplicadas medidas preventivas, não há necessidade de imediata lavratura do auto de infração sanitária. </a:t>
            </a:r>
          </a:p>
          <a:p>
            <a:pPr marL="457200" indent="-457200" algn="just">
              <a:spcBef>
                <a:spcPts val="1200"/>
              </a:spcBef>
              <a:buFont typeface="+mj-lt"/>
              <a:buAutoNum type="arabicPeriod" startAt="7"/>
            </a:pPr>
            <a:r>
              <a:rPr lang="pt-BR" sz="2200" dirty="0">
                <a:latin typeface="Arial" panose="020B0604020202020204" pitchFamily="34" charset="0"/>
                <a:cs typeface="Arial" panose="020B0604020202020204" pitchFamily="34" charset="0"/>
              </a:rPr>
              <a:t>(  F ) Quando for detectado em inspeção, produto em situação irregular que represente risco iminente à saúde, o fiscal sanitário deve interditar os lotes com problemas, lavrando termo de interdição de produtos. Para a legalidade do ato, basta que o termo contenha os dispositivos normativos que autorizam a interdição.</a:t>
            </a:r>
          </a:p>
          <a:p>
            <a:pPr algn="just">
              <a:spcBef>
                <a:spcPts val="1200"/>
              </a:spcBef>
            </a:pPr>
            <a:r>
              <a:rPr lang="pt-BR" sz="2200" i="1" dirty="0">
                <a:solidFill>
                  <a:srgbClr val="FF0000"/>
                </a:solidFill>
                <a:latin typeface="Arial" panose="020B0604020202020204" pitchFamily="34" charset="0"/>
                <a:cs typeface="Arial" panose="020B0604020202020204" pitchFamily="34" charset="0"/>
              </a:rPr>
              <a:t>Além dos dispositivos normativos que autorizam a interdição, o termo deve conter as irregularidades constatadas, que motivaram a necessidade da interdição, bem como os respectivos dispositivos normativos</a:t>
            </a:r>
            <a:r>
              <a:rPr lang="pt-BR" sz="2200" dirty="0">
                <a:latin typeface="Arial" panose="020B0604020202020204" pitchFamily="34" charset="0"/>
                <a:cs typeface="Arial" panose="020B0604020202020204" pitchFamily="34" charset="0"/>
              </a:rPr>
              <a:t>.</a:t>
            </a:r>
          </a:p>
          <a:p>
            <a:pPr algn="just">
              <a:spcBef>
                <a:spcPts val="1200"/>
              </a:spcBef>
            </a:pPr>
            <a:endParaRPr lang="pt-B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9797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1BEB0739-5F18-4FE7-87EC-15018527CA1A}"/>
              </a:ext>
            </a:extLst>
          </p:cNvPr>
          <p:cNvSpPr txBox="1"/>
          <p:nvPr/>
        </p:nvSpPr>
        <p:spPr>
          <a:xfrm>
            <a:off x="828339" y="623943"/>
            <a:ext cx="3884012" cy="553998"/>
          </a:xfrm>
          <a:prstGeom prst="rect">
            <a:avLst/>
          </a:prstGeom>
          <a:noFill/>
        </p:spPr>
        <p:txBody>
          <a:bodyPr wrap="none" rtlCol="0">
            <a:spAutoFit/>
          </a:bodyPr>
          <a:lstStyle/>
          <a:p>
            <a:r>
              <a:rPr lang="pt-BR" sz="3000" b="1" dirty="0">
                <a:latin typeface="Arial" panose="020B0604020202020204" pitchFamily="34" charset="0"/>
                <a:cs typeface="Arial" panose="020B0604020202020204" pitchFamily="34" charset="0"/>
              </a:rPr>
              <a:t>Verdadeiro ou falso:</a:t>
            </a:r>
          </a:p>
        </p:txBody>
      </p:sp>
      <p:sp>
        <p:nvSpPr>
          <p:cNvPr id="3" name="CaixaDeTexto 2">
            <a:extLst>
              <a:ext uri="{FF2B5EF4-FFF2-40B4-BE49-F238E27FC236}">
                <a16:creationId xmlns:a16="http://schemas.microsoft.com/office/drawing/2014/main" id="{10D9DBB9-98A6-4454-A7AE-31CB2F045FBF}"/>
              </a:ext>
            </a:extLst>
          </p:cNvPr>
          <p:cNvSpPr txBox="1"/>
          <p:nvPr/>
        </p:nvSpPr>
        <p:spPr>
          <a:xfrm>
            <a:off x="772867" y="1492403"/>
            <a:ext cx="10646266" cy="4708981"/>
          </a:xfrm>
          <a:prstGeom prst="rect">
            <a:avLst/>
          </a:prstGeom>
          <a:noFill/>
        </p:spPr>
        <p:txBody>
          <a:bodyPr wrap="square" rtlCol="0">
            <a:spAutoFit/>
          </a:bodyPr>
          <a:lstStyle/>
          <a:p>
            <a:pPr marL="457200" indent="-457200" algn="just">
              <a:spcBef>
                <a:spcPts val="1200"/>
              </a:spcBef>
              <a:buFont typeface="+mj-lt"/>
              <a:buAutoNum type="arabicPeriod" startAt="9"/>
            </a:pPr>
            <a:r>
              <a:rPr lang="pt-BR" sz="2000" dirty="0">
                <a:latin typeface="Arial" panose="020B0604020202020204" pitchFamily="34" charset="0"/>
                <a:cs typeface="Arial" panose="020B0604020202020204" pitchFamily="34" charset="0"/>
              </a:rPr>
              <a:t>(  F ) Quando após a determinação de uma medida cautelar, como por exemplo, a interdição de um lote de determinado produto irregular, a empresa informar que precederá à inutilização dos mesmos, apresentando alguns dias depois o comprovante de inutilização, o fiscal deve arquivar o dossiê de investigação referente ao caso, dispensando da lavratura do auto de infração.</a:t>
            </a:r>
          </a:p>
          <a:p>
            <a:pPr algn="just">
              <a:spcBef>
                <a:spcPts val="1200"/>
              </a:spcBef>
            </a:pPr>
            <a:endParaRPr lang="pt-BR" sz="2000" dirty="0">
              <a:latin typeface="Arial" panose="020B0604020202020204" pitchFamily="34" charset="0"/>
              <a:cs typeface="Arial" panose="020B0604020202020204" pitchFamily="34" charset="0"/>
            </a:endParaRPr>
          </a:p>
          <a:p>
            <a:pPr algn="just">
              <a:spcBef>
                <a:spcPts val="1200"/>
              </a:spcBef>
            </a:pPr>
            <a:r>
              <a:rPr lang="pt-BR" sz="2000" i="1" dirty="0">
                <a:solidFill>
                  <a:srgbClr val="FF0000"/>
                </a:solidFill>
                <a:latin typeface="Arial" panose="020B0604020202020204" pitchFamily="34" charset="0"/>
                <a:cs typeface="Arial" panose="020B0604020202020204" pitchFamily="34" charset="0"/>
              </a:rPr>
              <a:t>A apuração de responsabilidade pode e deve ser feita posteriormente, mediante a instauração do processo administrativo sanitário, independente das medidas tomadas para contenção do risco. A infração foi consumada e o responsável deve ser punido. As particularidades de cada caso, como a iniciativa da empresa, serão consideradas como atenuantes, se for o caso, no momento da aplicação da penalidade.</a:t>
            </a:r>
          </a:p>
          <a:p>
            <a:pPr algn="just">
              <a:spcBef>
                <a:spcPts val="1200"/>
              </a:spcBef>
            </a:pPr>
            <a:endParaRPr lang="pt-BR" sz="2000" dirty="0">
              <a:latin typeface="Arial" panose="020B0604020202020204" pitchFamily="34" charset="0"/>
              <a:cs typeface="Arial" panose="020B0604020202020204" pitchFamily="34" charset="0"/>
            </a:endParaRPr>
          </a:p>
          <a:p>
            <a:pPr algn="just">
              <a:spcBef>
                <a:spcPts val="1200"/>
              </a:spcBef>
            </a:pPr>
            <a:endParaRPr lang="pt-B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6878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1BEB0739-5F18-4FE7-87EC-15018527CA1A}"/>
              </a:ext>
            </a:extLst>
          </p:cNvPr>
          <p:cNvSpPr txBox="1"/>
          <p:nvPr/>
        </p:nvSpPr>
        <p:spPr>
          <a:xfrm>
            <a:off x="828339" y="623943"/>
            <a:ext cx="3884012" cy="553998"/>
          </a:xfrm>
          <a:prstGeom prst="rect">
            <a:avLst/>
          </a:prstGeom>
          <a:noFill/>
        </p:spPr>
        <p:txBody>
          <a:bodyPr wrap="none" rtlCol="0">
            <a:spAutoFit/>
          </a:bodyPr>
          <a:lstStyle/>
          <a:p>
            <a:r>
              <a:rPr lang="pt-BR" sz="3000" b="1" dirty="0">
                <a:latin typeface="Arial" panose="020B0604020202020204" pitchFamily="34" charset="0"/>
                <a:cs typeface="Arial" panose="020B0604020202020204" pitchFamily="34" charset="0"/>
              </a:rPr>
              <a:t>Verdadeiro ou falso:</a:t>
            </a:r>
          </a:p>
        </p:txBody>
      </p:sp>
      <p:sp>
        <p:nvSpPr>
          <p:cNvPr id="3" name="CaixaDeTexto 2">
            <a:extLst>
              <a:ext uri="{FF2B5EF4-FFF2-40B4-BE49-F238E27FC236}">
                <a16:creationId xmlns:a16="http://schemas.microsoft.com/office/drawing/2014/main" id="{10D9DBB9-98A6-4454-A7AE-31CB2F045FBF}"/>
              </a:ext>
            </a:extLst>
          </p:cNvPr>
          <p:cNvSpPr txBox="1"/>
          <p:nvPr/>
        </p:nvSpPr>
        <p:spPr>
          <a:xfrm>
            <a:off x="828339" y="1400289"/>
            <a:ext cx="10646266" cy="5047536"/>
          </a:xfrm>
          <a:prstGeom prst="rect">
            <a:avLst/>
          </a:prstGeom>
          <a:noFill/>
        </p:spPr>
        <p:txBody>
          <a:bodyPr wrap="square" rtlCol="0">
            <a:spAutoFit/>
          </a:bodyPr>
          <a:lstStyle/>
          <a:p>
            <a:pPr marL="457200" indent="-457200" algn="just">
              <a:spcBef>
                <a:spcPts val="1200"/>
              </a:spcBef>
              <a:buFont typeface="+mj-lt"/>
              <a:buAutoNum type="arabicPeriod" startAt="10"/>
            </a:pPr>
            <a:r>
              <a:rPr lang="pt-BR" sz="2000" dirty="0">
                <a:latin typeface="Arial" panose="020B0604020202020204" pitchFamily="34" charset="0"/>
                <a:cs typeface="Arial" panose="020B0604020202020204" pitchFamily="34" charset="0"/>
              </a:rPr>
              <a:t>( F ) As medidas preventivas de interesse sanitário são adotadas sempre que detectado indícios ou evidências suficientes da ocorrência uma irregularidade. </a:t>
            </a:r>
          </a:p>
          <a:p>
            <a:pPr algn="just">
              <a:spcBef>
                <a:spcPts val="1200"/>
              </a:spcBef>
            </a:pPr>
            <a:r>
              <a:rPr lang="pt-BR" sz="2000" i="1" dirty="0">
                <a:solidFill>
                  <a:srgbClr val="FF0000"/>
                </a:solidFill>
                <a:latin typeface="Arial" panose="020B0604020202020204" pitchFamily="34" charset="0"/>
                <a:cs typeface="Arial" panose="020B0604020202020204" pitchFamily="34" charset="0"/>
              </a:rPr>
              <a:t>Além de identificar indícios ou evidências suficientes da ocorrência uma irregularidade, é necessário que ela possa causar danos à saúde, uma vez que a medida preventiva visa cessar o mais rapidamente possível a exposição da população a riscos.</a:t>
            </a:r>
          </a:p>
          <a:p>
            <a:pPr marL="457200" indent="-457200" algn="just">
              <a:spcBef>
                <a:spcPts val="1200"/>
              </a:spcBef>
              <a:buFont typeface="+mj-lt"/>
              <a:buAutoNum type="arabicPeriod" startAt="11"/>
            </a:pPr>
            <a:r>
              <a:rPr lang="pt-BR" sz="2000" dirty="0">
                <a:latin typeface="Arial" panose="020B0604020202020204" pitchFamily="34" charset="0"/>
                <a:cs typeface="Arial" panose="020B0604020202020204" pitchFamily="34" charset="0"/>
              </a:rPr>
              <a:t>(  V  ) A interdição cautelar de produtos é aquela realizada quando flagrantes os indícios de alteração ou adulteração do produto, nos termos da Lei 6.437/77, art. 23, §2º, e deverá ser obrigatoriamente acompanhada da lavratura do Auto de Infração Sanitária.</a:t>
            </a:r>
          </a:p>
          <a:p>
            <a:pPr marL="457200" indent="-457200" algn="just">
              <a:spcBef>
                <a:spcPts val="1200"/>
              </a:spcBef>
              <a:buFont typeface="+mj-lt"/>
              <a:buAutoNum type="arabicPeriod" startAt="11"/>
            </a:pPr>
            <a:r>
              <a:rPr lang="pt-BR" sz="2000" dirty="0">
                <a:latin typeface="Arial" panose="020B0604020202020204" pitchFamily="34" charset="0"/>
                <a:cs typeface="Arial" panose="020B0604020202020204" pitchFamily="34" charset="0"/>
              </a:rPr>
              <a:t>(  V ) Quando identificado produto em situação irregular por falta de algum requisito, como por exemplo, fabricado com matéria-prima de um fornecedor não autorizado, o fiscal deve interditar o estabelecimento com objetivo de suspender a fabricação, com fundamento na Lei nº 9.782/1999, artigo 2º, incisos III e VII e artigo 7º, inciso XV e no Decreto nº 8.077/2013, artigo 13, inciso VI. </a:t>
            </a:r>
          </a:p>
          <a:p>
            <a:pPr algn="just">
              <a:spcBef>
                <a:spcPts val="1200"/>
              </a:spcBef>
            </a:pPr>
            <a:endParaRPr lang="pt-B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4443041"/>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804</Words>
  <Application>Microsoft Office PowerPoint</Application>
  <PresentationFormat>Widescreen</PresentationFormat>
  <Paragraphs>25</Paragraphs>
  <Slides>5</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5</vt:i4>
      </vt:variant>
    </vt:vector>
  </HeadingPairs>
  <TitlesOfParts>
    <vt:vector size="9" baseType="lpstr">
      <vt:lpstr>Arial</vt:lpstr>
      <vt:lpstr>Calibri</vt:lpstr>
      <vt:lpstr>Calibri Light</vt:lpstr>
      <vt:lpstr>Tema do Office</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Patricia Domingues Masera</dc:creator>
  <cp:lastModifiedBy>Patricia Domingues Masera</cp:lastModifiedBy>
  <cp:revision>1</cp:revision>
  <dcterms:created xsi:type="dcterms:W3CDTF">2019-03-11T15:32:20Z</dcterms:created>
  <dcterms:modified xsi:type="dcterms:W3CDTF">2019-03-11T15:32:45Z</dcterms:modified>
</cp:coreProperties>
</file>