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487" r:id="rId1"/>
    <p:sldMasterId id="2147485344" r:id="rId2"/>
  </p:sldMasterIdLst>
  <p:notesMasterIdLst>
    <p:notesMasterId r:id="rId11"/>
  </p:notesMasterIdLst>
  <p:handoutMasterIdLst>
    <p:handoutMasterId r:id="rId12"/>
  </p:handoutMasterIdLst>
  <p:sldIdLst>
    <p:sldId id="256" r:id="rId3"/>
    <p:sldId id="424" r:id="rId4"/>
    <p:sldId id="422" r:id="rId5"/>
    <p:sldId id="423" r:id="rId6"/>
    <p:sldId id="425" r:id="rId7"/>
    <p:sldId id="426" r:id="rId8"/>
    <p:sldId id="427" r:id="rId9"/>
    <p:sldId id="311" r:id="rId10"/>
  </p:sldIdLst>
  <p:sldSz cx="12192000" cy="6858000"/>
  <p:notesSz cx="6784975"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ia Domingues Masera Tokarski" initials="PDMT" lastIdx="1" clrIdx="0">
    <p:extLst>
      <p:ext uri="{19B8F6BF-5375-455C-9EA6-DF929625EA0E}">
        <p15:presenceInfo xmlns:p15="http://schemas.microsoft.com/office/powerpoint/2012/main" userId="S-1-5-21-1299406686-1783386984-740312968-95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5050"/>
    <a:srgbClr val="FF9900"/>
    <a:srgbClr val="CC33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24" autoAdjust="0"/>
    <p:restoredTop sz="86447" autoAdjust="0"/>
  </p:normalViewPr>
  <p:slideViewPr>
    <p:cSldViewPr snapToGrid="0">
      <p:cViewPr varScale="1">
        <p:scale>
          <a:sx n="71" d="100"/>
          <a:sy n="71" d="100"/>
        </p:scale>
        <p:origin x="1406" y="62"/>
      </p:cViewPr>
      <p:guideLst/>
    </p:cSldViewPr>
  </p:slideViewPr>
  <p:outlineViewPr>
    <p:cViewPr>
      <p:scale>
        <a:sx n="33" d="100"/>
        <a:sy n="33" d="100"/>
      </p:scale>
      <p:origin x="0" y="-1291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0156" cy="49702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43249" y="0"/>
            <a:ext cx="2940156" cy="497020"/>
          </a:xfrm>
          <a:prstGeom prst="rect">
            <a:avLst/>
          </a:prstGeom>
        </p:spPr>
        <p:txBody>
          <a:bodyPr vert="horz" lIns="91440" tIns="45720" rIns="91440" bIns="45720" rtlCol="0"/>
          <a:lstStyle>
            <a:lvl1pPr algn="r">
              <a:defRPr sz="1200"/>
            </a:lvl1pPr>
          </a:lstStyle>
          <a:p>
            <a:fld id="{FD4451B1-3121-444B-B568-8A042CE2EE9A}" type="datetimeFigureOut">
              <a:rPr lang="pt-BR" smtClean="0"/>
              <a:t>11/03/2019</a:t>
            </a:fld>
            <a:endParaRPr lang="pt-BR"/>
          </a:p>
        </p:txBody>
      </p:sp>
      <p:sp>
        <p:nvSpPr>
          <p:cNvPr id="4" name="Espaço Reservado para Rodapé 3"/>
          <p:cNvSpPr>
            <a:spLocks noGrp="1"/>
          </p:cNvSpPr>
          <p:nvPr>
            <p:ph type="ftr" sz="quarter" idx="2"/>
          </p:nvPr>
        </p:nvSpPr>
        <p:spPr>
          <a:xfrm>
            <a:off x="0" y="9408983"/>
            <a:ext cx="2940156" cy="497019"/>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43249" y="9408983"/>
            <a:ext cx="2940156" cy="497019"/>
          </a:xfrm>
          <a:prstGeom prst="rect">
            <a:avLst/>
          </a:prstGeom>
        </p:spPr>
        <p:txBody>
          <a:bodyPr vert="horz" lIns="91440" tIns="45720" rIns="91440" bIns="45720" rtlCol="0" anchor="b"/>
          <a:lstStyle>
            <a:lvl1pPr algn="r">
              <a:defRPr sz="1200"/>
            </a:lvl1pPr>
          </a:lstStyle>
          <a:p>
            <a:fld id="{02B9DFEE-45C7-4D7A-B0DA-0E9DA8AD004D}" type="slidenum">
              <a:rPr lang="pt-BR" smtClean="0"/>
              <a:t>‹nº›</a:t>
            </a:fld>
            <a:endParaRPr lang="pt-BR"/>
          </a:p>
        </p:txBody>
      </p:sp>
    </p:spTree>
    <p:extLst>
      <p:ext uri="{BB962C8B-B14F-4D97-AF65-F5344CB8AC3E}">
        <p14:creationId xmlns:p14="http://schemas.microsoft.com/office/powerpoint/2010/main" val="1349741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2"/>
            <a:ext cx="2940208" cy="497279"/>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43182" y="2"/>
            <a:ext cx="2940208" cy="497279"/>
          </a:xfrm>
          <a:prstGeom prst="rect">
            <a:avLst/>
          </a:prstGeom>
        </p:spPr>
        <p:txBody>
          <a:bodyPr vert="horz" lIns="91440" tIns="45720" rIns="91440" bIns="45720" rtlCol="0"/>
          <a:lstStyle>
            <a:lvl1pPr algn="r">
              <a:defRPr sz="1200"/>
            </a:lvl1pPr>
          </a:lstStyle>
          <a:p>
            <a:fld id="{7689EA1E-0405-4FDD-817C-1520ACE5EF8D}" type="datetimeFigureOut">
              <a:rPr lang="pt-BR" smtClean="0"/>
              <a:t>11/03/2019</a:t>
            </a:fld>
            <a:endParaRPr lang="pt-BR"/>
          </a:p>
        </p:txBody>
      </p:sp>
      <p:sp>
        <p:nvSpPr>
          <p:cNvPr id="4" name="Espaço Reservado para Imagem de Slide 3"/>
          <p:cNvSpPr>
            <a:spLocks noGrp="1" noRot="1" noChangeAspect="1"/>
          </p:cNvSpPr>
          <p:nvPr>
            <p:ph type="sldImg" idx="2"/>
          </p:nvPr>
        </p:nvSpPr>
        <p:spPr>
          <a:xfrm>
            <a:off x="420688" y="1238250"/>
            <a:ext cx="5943600" cy="334327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8023" y="4766917"/>
            <a:ext cx="5428931" cy="3900636"/>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1" y="9408721"/>
            <a:ext cx="2940208" cy="497279"/>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43182" y="9408721"/>
            <a:ext cx="2940208" cy="497279"/>
          </a:xfrm>
          <a:prstGeom prst="rect">
            <a:avLst/>
          </a:prstGeom>
        </p:spPr>
        <p:txBody>
          <a:bodyPr vert="horz" lIns="91440" tIns="45720" rIns="91440" bIns="45720" rtlCol="0" anchor="b"/>
          <a:lstStyle>
            <a:lvl1pPr algn="r">
              <a:defRPr sz="1200"/>
            </a:lvl1pPr>
          </a:lstStyle>
          <a:p>
            <a:fld id="{634FF118-734A-4634-B716-A19B09E9F1D6}" type="slidenum">
              <a:rPr lang="pt-BR" smtClean="0"/>
              <a:t>‹nº›</a:t>
            </a:fld>
            <a:endParaRPr lang="pt-BR"/>
          </a:p>
        </p:txBody>
      </p:sp>
    </p:spTree>
    <p:extLst>
      <p:ext uri="{BB962C8B-B14F-4D97-AF65-F5344CB8AC3E}">
        <p14:creationId xmlns:p14="http://schemas.microsoft.com/office/powerpoint/2010/main" val="787984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634FF118-734A-4634-B716-A19B09E9F1D6}" type="slidenum">
              <a:rPr lang="pt-BR" smtClean="0"/>
              <a:t>1</a:t>
            </a:fld>
            <a:endParaRPr lang="pt-BR"/>
          </a:p>
        </p:txBody>
      </p:sp>
    </p:spTree>
    <p:extLst>
      <p:ext uri="{BB962C8B-B14F-4D97-AF65-F5344CB8AC3E}">
        <p14:creationId xmlns:p14="http://schemas.microsoft.com/office/powerpoint/2010/main" val="2959024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634FF118-734A-4634-B716-A19B09E9F1D6}" type="slidenum">
              <a:rPr lang="pt-BR" smtClean="0"/>
              <a:t>2</a:t>
            </a:fld>
            <a:endParaRPr lang="pt-BR"/>
          </a:p>
        </p:txBody>
      </p:sp>
    </p:spTree>
    <p:extLst>
      <p:ext uri="{BB962C8B-B14F-4D97-AF65-F5344CB8AC3E}">
        <p14:creationId xmlns:p14="http://schemas.microsoft.com/office/powerpoint/2010/main" val="292251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634FF118-734A-4634-B716-A19B09E9F1D6}" type="slidenum">
              <a:rPr lang="pt-BR" smtClean="0"/>
              <a:t>7</a:t>
            </a:fld>
            <a:endParaRPr lang="pt-BR"/>
          </a:p>
        </p:txBody>
      </p:sp>
    </p:spTree>
    <p:extLst>
      <p:ext uri="{BB962C8B-B14F-4D97-AF65-F5344CB8AC3E}">
        <p14:creationId xmlns:p14="http://schemas.microsoft.com/office/powerpoint/2010/main" val="755939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28042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4653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ED62726E-379B-B349-9EED-81ED093FA806}"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39025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t-BR"/>
              <a:t>Clique para editar o título mestre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FBF54567-0DE4-3F47-BF90-CB84690072F9}"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11851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a:t>Clique para editar o título mestre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5730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53657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8DFA1846-DA80-1C48-A609-854EA85C59AD}"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949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127175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1097280" y="2582334"/>
            <a:ext cx="4937760" cy="33782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217920" y="2582334"/>
            <a:ext cx="4937760" cy="33782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3/11/2019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037184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3/11/2019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324265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18C68F-D26B-8F47-958C-23B49CF8A634}" type="datetimeFigureOut">
              <a:rPr lang="en-US" smtClean="0"/>
              <a:pPr/>
              <a:t>3/11/2019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54122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900731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0DF5E60-9974-AC48-9591-99C2BB44B7CF}" type="datetimeFigureOut">
              <a:rPr lang="en-US" smtClean="0"/>
              <a:pPr/>
              <a:t>3/11/2019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10193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18C79C5D-2A6F-F04D-97DA-BEF2467B64E4}"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4350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44495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253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8DFA1846-DA80-1C48-A609-854EA85C59AD}"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60689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6324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845127" y="2507550"/>
            <a:ext cx="5156200" cy="3680525"/>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172200" y="2507550"/>
            <a:ext cx="5181601" cy="3680525"/>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02640F58-564D-2B4F-AE67-E407BA4FCF45}" type="datetimeFigureOut">
              <a:rPr lang="en-US" smtClean="0"/>
              <a:pPr/>
              <a:t>3/11/2019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2210656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13A34C8-038E-2045-AF43-DF7DBB8E0E9E}" type="datetimeFigureOut">
              <a:rPr lang="en-US" smtClean="0"/>
              <a:pPr/>
              <a:t>3/11/2019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3586757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3/11/2019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2645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D0DF5E60-9974-AC48-9591-99C2BB44B7CF}"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22801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18C79C5D-2A6F-F04D-97DA-BEF2467B64E4}"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7912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9B482E8-6E0E-1B4F-B1FD-C69DB9E858D9}" type="datetimeFigureOut">
              <a:rPr lang="en-US" smtClean="0"/>
              <a:pPr/>
              <a:t>3/11/2019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83400367"/>
      </p:ext>
    </p:extLst>
  </p:cSld>
  <p:clrMap bg1="lt1" tx1="dk1" bg2="lt2" tx2="dk2" accent1="accent1" accent2="accent2" accent3="accent3" accent4="accent4" accent5="accent5" accent6="accent6" hlink="hlink" folHlink="folHlink"/>
  <p:sldLayoutIdLst>
    <p:sldLayoutId id="2147484488" r:id="rId1"/>
    <p:sldLayoutId id="2147484489" r:id="rId2"/>
    <p:sldLayoutId id="2147484490" r:id="rId3"/>
    <p:sldLayoutId id="2147484491" r:id="rId4"/>
    <p:sldLayoutId id="2147484492" r:id="rId5"/>
    <p:sldLayoutId id="2147484493" r:id="rId6"/>
    <p:sldLayoutId id="2147484494" r:id="rId7"/>
    <p:sldLayoutId id="2147484495" r:id="rId8"/>
    <p:sldLayoutId id="2147484496" r:id="rId9"/>
    <p:sldLayoutId id="2147484497" r:id="rId10"/>
    <p:sldLayoutId id="2147484498" r:id="rId11"/>
    <p:sldLayoutId id="2147484499"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B482E8-6E0E-1B4F-B1FD-C69DB9E858D9}" type="datetimeFigureOut">
              <a:rPr lang="en-US" smtClean="0"/>
              <a:pPr/>
              <a:t>3/11/2019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5592956"/>
      </p:ext>
    </p:extLst>
  </p:cSld>
  <p:clrMap bg1="lt1" tx1="dk1" bg2="lt2" tx2="dk2" accent1="accent1" accent2="accent2" accent3="accent3" accent4="accent4" accent5="accent5" accent6="accent6" hlink="hlink" folHlink="folHlink"/>
  <p:sldLayoutIdLst>
    <p:sldLayoutId id="2147485345" r:id="rId1"/>
    <p:sldLayoutId id="2147485346" r:id="rId2"/>
    <p:sldLayoutId id="2147485347" r:id="rId3"/>
    <p:sldLayoutId id="2147485348" r:id="rId4"/>
    <p:sldLayoutId id="2147485349" r:id="rId5"/>
    <p:sldLayoutId id="2147485350" r:id="rId6"/>
    <p:sldLayoutId id="2147485351" r:id="rId7"/>
    <p:sldLayoutId id="2147485352" r:id="rId8"/>
    <p:sldLayoutId id="2147485353" r:id="rId9"/>
    <p:sldLayoutId id="2147485354" r:id="rId10"/>
    <p:sldLayoutId id="2147485355"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sz="4800" b="1" dirty="0">
                <a:solidFill>
                  <a:schemeClr val="tx1">
                    <a:lumMod val="75000"/>
                    <a:lumOff val="25000"/>
                  </a:schemeClr>
                </a:solidFill>
              </a:rPr>
              <a:t>Treinamento</a:t>
            </a:r>
            <a:r>
              <a:rPr lang="pt-BR" sz="5000" b="1" dirty="0"/>
              <a:t> </a:t>
            </a:r>
            <a:r>
              <a:rPr lang="pt-BR" sz="4800" b="1" dirty="0">
                <a:solidFill>
                  <a:schemeClr val="tx1">
                    <a:lumMod val="75000"/>
                    <a:lumOff val="25000"/>
                  </a:schemeClr>
                </a:solidFill>
              </a:rPr>
              <a:t>em Fiscalização Sanitária </a:t>
            </a:r>
          </a:p>
        </p:txBody>
      </p:sp>
      <p:sp>
        <p:nvSpPr>
          <p:cNvPr id="3" name="Subtítulo 2"/>
          <p:cNvSpPr>
            <a:spLocks noGrp="1"/>
          </p:cNvSpPr>
          <p:nvPr>
            <p:ph type="subTitle" idx="1"/>
          </p:nvPr>
        </p:nvSpPr>
        <p:spPr/>
        <p:txBody>
          <a:bodyPr/>
          <a:lstStyle/>
          <a:p>
            <a:r>
              <a:rPr lang="pt-BR" dirty="0"/>
              <a:t>Exercícios</a:t>
            </a:r>
          </a:p>
        </p:txBody>
      </p:sp>
    </p:spTree>
    <p:extLst>
      <p:ext uri="{BB962C8B-B14F-4D97-AF65-F5344CB8AC3E}">
        <p14:creationId xmlns:p14="http://schemas.microsoft.com/office/powerpoint/2010/main" val="185889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800" dirty="0">
                <a:solidFill>
                  <a:schemeClr val="tx1">
                    <a:lumMod val="75000"/>
                    <a:lumOff val="25000"/>
                  </a:schemeClr>
                </a:solidFill>
              </a:rPr>
              <a:t>Princípios e base legal</a:t>
            </a:r>
          </a:p>
        </p:txBody>
      </p:sp>
      <p:sp>
        <p:nvSpPr>
          <p:cNvPr id="3" name="Espaço Reservado para Texto 2"/>
          <p:cNvSpPr>
            <a:spLocks noGrp="1"/>
          </p:cNvSpPr>
          <p:nvPr>
            <p:ph type="body" idx="1"/>
          </p:nvPr>
        </p:nvSpPr>
        <p:spPr>
          <a:xfrm>
            <a:off x="1097280" y="4466007"/>
            <a:ext cx="10058400" cy="1143000"/>
          </a:xfrm>
        </p:spPr>
        <p:txBody>
          <a:bodyPr/>
          <a:lstStyle/>
          <a:p>
            <a:r>
              <a:rPr lang="pt-BR" b="1" dirty="0">
                <a:solidFill>
                  <a:schemeClr val="accent1">
                    <a:lumMod val="75000"/>
                  </a:schemeClr>
                </a:solidFill>
                <a:ea typeface="Calibri"/>
                <a:cs typeface="Arial" pitchFamily="34" charset="0"/>
              </a:rPr>
              <a:t>Exercícios</a:t>
            </a:r>
            <a:endParaRPr lang="pt-BR" b="1" dirty="0">
              <a:solidFill>
                <a:schemeClr val="accent1">
                  <a:lumMod val="75000"/>
                </a:schemeClr>
              </a:solidFill>
            </a:endParaRPr>
          </a:p>
        </p:txBody>
      </p:sp>
    </p:spTree>
    <p:extLst>
      <p:ext uri="{BB962C8B-B14F-4D97-AF65-F5344CB8AC3E}">
        <p14:creationId xmlns:p14="http://schemas.microsoft.com/office/powerpoint/2010/main" val="1958047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3884012"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Verdadeiro ou falso: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828339" y="1451805"/>
            <a:ext cx="10646266" cy="3862596"/>
          </a:xfrm>
          <a:prstGeom prst="rect">
            <a:avLst/>
          </a:prstGeom>
          <a:noFill/>
        </p:spPr>
        <p:txBody>
          <a:bodyPr wrap="square" rtlCol="0">
            <a:spAutoFit/>
          </a:bodyPr>
          <a:lstStyle/>
          <a:p>
            <a:pPr marL="457200" indent="-457200" algn="just">
              <a:spcBef>
                <a:spcPts val="1200"/>
              </a:spcBef>
              <a:spcAft>
                <a:spcPts val="600"/>
              </a:spcAft>
              <a:buFont typeface="+mj-lt"/>
              <a:buAutoNum type="arabicPeriod"/>
            </a:pPr>
            <a:r>
              <a:rPr lang="pt-BR" sz="2200" dirty="0">
                <a:latin typeface="Arial" panose="020B0604020202020204" pitchFamily="34" charset="0"/>
                <a:cs typeface="Arial" panose="020B0604020202020204" pitchFamily="34" charset="0"/>
              </a:rPr>
              <a:t>(    ) Enquanto o particular pode fazer tudo o que a lei não proíbe, o Agente Público somente pode agir de acordo com o que a lei estabelece, sem qualquer possibilidade de atuação contrária.</a:t>
            </a:r>
          </a:p>
          <a:p>
            <a:pPr marL="457200" indent="-457200" algn="just">
              <a:spcBef>
                <a:spcPts val="1200"/>
              </a:spcBef>
              <a:buFont typeface="+mj-lt"/>
              <a:buAutoNum type="arabicPeriod"/>
            </a:pPr>
            <a:r>
              <a:rPr lang="pt-BR" sz="2200" dirty="0">
                <a:latin typeface="Arial" panose="020B0604020202020204" pitchFamily="34" charset="0"/>
                <a:cs typeface="Arial" panose="020B0604020202020204" pitchFamily="34" charset="0"/>
              </a:rPr>
              <a:t>(    ) Em razão do Princípio da Publicidade, a regra é o sigilo do acesso aos documentos, contudo, pode haver exceções, quando plenamente justificáveis. Por exemplo: o solicitante do acesso aos documentos for o próprio fiscalizado.</a:t>
            </a:r>
          </a:p>
          <a:p>
            <a:pPr marL="457200" indent="-457200" algn="just">
              <a:spcBef>
                <a:spcPts val="1200"/>
              </a:spcBef>
              <a:buFont typeface="+mj-lt"/>
              <a:buAutoNum type="arabicPeriod"/>
            </a:pPr>
            <a:r>
              <a:rPr lang="pt-BR" sz="2200" dirty="0">
                <a:latin typeface="Arial" panose="020B0604020202020204" pitchFamily="34" charset="0"/>
                <a:cs typeface="Arial" panose="020B0604020202020204" pitchFamily="34" charset="0"/>
              </a:rPr>
              <a:t> (     ) Em que pese o Princípio da Legalidade fundamentar toda e qualquer ação tomada pela fiscalização administrativa, é imprescindível que a função administrativa tenha também resultados positivos para o serviço público e satisfatório atendimento das necessidade da comunidade e de seus membros.</a:t>
            </a:r>
          </a:p>
        </p:txBody>
      </p:sp>
    </p:spTree>
    <p:extLst>
      <p:ext uri="{BB962C8B-B14F-4D97-AF65-F5344CB8AC3E}">
        <p14:creationId xmlns:p14="http://schemas.microsoft.com/office/powerpoint/2010/main" val="1246224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3884012"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Verdadeiro ou falso: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828339" y="1400289"/>
            <a:ext cx="10646266" cy="4278094"/>
          </a:xfrm>
          <a:prstGeom prst="rect">
            <a:avLst/>
          </a:prstGeom>
          <a:noFill/>
        </p:spPr>
        <p:txBody>
          <a:bodyPr wrap="square" rtlCol="0">
            <a:spAutoFit/>
          </a:bodyPr>
          <a:lstStyle/>
          <a:p>
            <a:pPr marL="457200" indent="-457200" algn="just">
              <a:spcBef>
                <a:spcPts val="1200"/>
              </a:spcBef>
              <a:buFont typeface="+mj-lt"/>
              <a:buAutoNum type="arabicPeriod" startAt="4"/>
            </a:pPr>
            <a:r>
              <a:rPr lang="pt-BR" sz="2200" dirty="0">
                <a:latin typeface="Arial" panose="020B0604020202020204" pitchFamily="34" charset="0"/>
                <a:cs typeface="Arial" panose="020B0604020202020204" pitchFamily="34" charset="0"/>
              </a:rPr>
              <a:t>(   ) A imposição pelo fiscal de uma medida cautelar mais severa do que o necessária ao caso não poderá ser questionada pelo administrado, caso ela esteja no rol das medidas previstas em lei, tendo em vista o atendimento ao Princípio da Legalidade. </a:t>
            </a:r>
          </a:p>
          <a:p>
            <a:pPr marL="457200" indent="-457200" algn="just">
              <a:spcBef>
                <a:spcPts val="1200"/>
              </a:spcBef>
              <a:buFont typeface="+mj-lt"/>
              <a:buAutoNum type="arabicPeriod" startAt="4"/>
            </a:pPr>
            <a:r>
              <a:rPr lang="pt-BR" sz="2200" dirty="0">
                <a:latin typeface="Arial" panose="020B0604020202020204" pitchFamily="34" charset="0"/>
                <a:cs typeface="Arial" panose="020B0604020202020204" pitchFamily="34" charset="0"/>
              </a:rPr>
              <a:t>(   ) A investigação deve ser encerrada quando as informações trazidas pelos sujeitos envolvidos sejam insuficientes para a conclusão da investigação.  </a:t>
            </a:r>
          </a:p>
          <a:p>
            <a:pPr marL="457200" indent="-457200" algn="just">
              <a:spcBef>
                <a:spcPts val="1200"/>
              </a:spcBef>
              <a:buFont typeface="+mj-lt"/>
              <a:buAutoNum type="arabicPeriod" startAt="4"/>
            </a:pPr>
            <a:r>
              <a:rPr lang="pt-BR" sz="2200" dirty="0">
                <a:latin typeface="Arial" panose="020B0604020202020204" pitchFamily="34" charset="0"/>
                <a:cs typeface="Arial" panose="020B0604020202020204" pitchFamily="34" charset="0"/>
              </a:rPr>
              <a:t>(    ) A Vigilância Sanitária, ao exercer a fiscalização sanitária, deve-se atentar para as condições de validade do ato de polícia, como a competência para realizá-lo, a proporcionalidade da sanção e a legalidade dos meios empregados pela Administração.</a:t>
            </a:r>
          </a:p>
          <a:p>
            <a:pPr algn="just">
              <a:spcBef>
                <a:spcPts val="1200"/>
              </a:spcBef>
            </a:pPr>
            <a:endParaRPr lang="pt-B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467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4800" dirty="0">
                <a:solidFill>
                  <a:schemeClr val="tx1">
                    <a:lumMod val="75000"/>
                    <a:lumOff val="25000"/>
                  </a:schemeClr>
                </a:solidFill>
              </a:rPr>
              <a:t>Medidas Preventivas</a:t>
            </a:r>
          </a:p>
        </p:txBody>
      </p:sp>
      <p:sp>
        <p:nvSpPr>
          <p:cNvPr id="3" name="Espaço Reservado para Texto 2"/>
          <p:cNvSpPr>
            <a:spLocks noGrp="1"/>
          </p:cNvSpPr>
          <p:nvPr>
            <p:ph type="body" idx="1"/>
          </p:nvPr>
        </p:nvSpPr>
        <p:spPr/>
        <p:txBody>
          <a:bodyPr/>
          <a:lstStyle/>
          <a:p>
            <a:r>
              <a:rPr lang="pt-BR" b="1" dirty="0">
                <a:solidFill>
                  <a:schemeClr val="accent1">
                    <a:lumMod val="75000"/>
                  </a:schemeClr>
                </a:solidFill>
                <a:ea typeface="Calibri"/>
                <a:cs typeface="Arial" pitchFamily="34" charset="0"/>
              </a:rPr>
              <a:t>Exercícios</a:t>
            </a:r>
            <a:endParaRPr lang="pt-BR" b="1" dirty="0">
              <a:solidFill>
                <a:schemeClr val="accent1">
                  <a:lumMod val="75000"/>
                </a:schemeClr>
              </a:solidFill>
            </a:endParaRPr>
          </a:p>
        </p:txBody>
      </p:sp>
    </p:spTree>
    <p:extLst>
      <p:ext uri="{BB962C8B-B14F-4D97-AF65-F5344CB8AC3E}">
        <p14:creationId xmlns:p14="http://schemas.microsoft.com/office/powerpoint/2010/main" val="357378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3884012"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Verdadeiro ou falso: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828339" y="1400289"/>
            <a:ext cx="10646266" cy="5324535"/>
          </a:xfrm>
          <a:prstGeom prst="rect">
            <a:avLst/>
          </a:prstGeom>
          <a:noFill/>
        </p:spPr>
        <p:txBody>
          <a:bodyPr wrap="square" rtlCol="0">
            <a:spAutoFit/>
          </a:bodyPr>
          <a:lstStyle/>
          <a:p>
            <a:pPr marL="457200" indent="-457200" algn="just">
              <a:spcBef>
                <a:spcPts val="1200"/>
              </a:spcBef>
              <a:buFont typeface="+mj-lt"/>
              <a:buAutoNum type="arabicPeriod" startAt="7"/>
            </a:pPr>
            <a:r>
              <a:rPr lang="pt-BR" sz="2200" dirty="0">
                <a:latin typeface="Arial" panose="020B0604020202020204" pitchFamily="34" charset="0"/>
                <a:cs typeface="Arial" panose="020B0604020202020204" pitchFamily="34" charset="0"/>
              </a:rPr>
              <a:t>(   ) Com exceção dos casos em que houver interdição cautelar de produtos, todas as demais situações onde sejam aplicadas medidas preventivas, não há necessidade de imediata lavratura do auto de infração sanitária.</a:t>
            </a:r>
            <a:r>
              <a:rPr lang="pt-BR" sz="2400" dirty="0">
                <a:latin typeface="Arial" panose="020B0604020202020204" pitchFamily="34" charset="0"/>
                <a:cs typeface="Arial" panose="020B0604020202020204" pitchFamily="34" charset="0"/>
              </a:rPr>
              <a:t> </a:t>
            </a:r>
          </a:p>
          <a:p>
            <a:pPr marL="457200" indent="-457200" algn="just">
              <a:spcBef>
                <a:spcPts val="1200"/>
              </a:spcBef>
              <a:buFont typeface="+mj-lt"/>
              <a:buAutoNum type="arabicPeriod" startAt="7"/>
            </a:pPr>
            <a:r>
              <a:rPr lang="pt-BR" sz="2200" dirty="0">
                <a:latin typeface="Arial" panose="020B0604020202020204" pitchFamily="34" charset="0"/>
                <a:cs typeface="Arial" panose="020B0604020202020204" pitchFamily="34" charset="0"/>
              </a:rPr>
              <a:t>(    ) Quando for detectado em inspeção, produto em situação irregular que represente risco iminente à saúde, o fiscal sanitário deve interditar os lotes com problemas, lavrando termo de interdição de produtos. Para a legalidade do ato, basta que o termo contenha os dispositivos normativos que autorizam a interdição.</a:t>
            </a:r>
          </a:p>
          <a:p>
            <a:pPr marL="457200" indent="-457200" algn="just">
              <a:spcBef>
                <a:spcPts val="1200"/>
              </a:spcBef>
              <a:buFont typeface="+mj-lt"/>
              <a:buAutoNum type="arabicPeriod" startAt="7"/>
            </a:pPr>
            <a:r>
              <a:rPr lang="pt-BR" sz="2200" dirty="0">
                <a:latin typeface="Arial" panose="020B0604020202020204" pitchFamily="34" charset="0"/>
                <a:cs typeface="Arial" panose="020B0604020202020204" pitchFamily="34" charset="0"/>
              </a:rPr>
              <a:t>(    ) Quando, após a determinação de uma medida cautelar, como por exemplo, a interdição de um lote de determinado produto irregular, a empresa informar que precederá à inutilização dos mesmos, apresentado alguns dias depois o comprovante de inutilização, o fiscal deve arquivar o dossiê de investigação referente ao caso, dispensando da lavratura do auto de infração.</a:t>
            </a:r>
          </a:p>
          <a:p>
            <a:pPr algn="just">
              <a:spcBef>
                <a:spcPts val="1200"/>
              </a:spcBef>
            </a:pPr>
            <a:endParaRPr lang="pt-B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1BEB0739-5F18-4FE7-87EC-15018527CA1A}"/>
              </a:ext>
            </a:extLst>
          </p:cNvPr>
          <p:cNvSpPr txBox="1"/>
          <p:nvPr/>
        </p:nvSpPr>
        <p:spPr>
          <a:xfrm>
            <a:off x="828339" y="623943"/>
            <a:ext cx="3884012" cy="553998"/>
          </a:xfrm>
          <a:prstGeom prst="rect">
            <a:avLst/>
          </a:prstGeom>
          <a:noFill/>
        </p:spPr>
        <p:txBody>
          <a:bodyPr wrap="none" rtlCol="0">
            <a:spAutoFit/>
          </a:bodyPr>
          <a:lstStyle/>
          <a:p>
            <a:r>
              <a:rPr lang="pt-BR" sz="3000" b="1" dirty="0">
                <a:latin typeface="Arial" panose="020B0604020202020204" pitchFamily="34" charset="0"/>
                <a:cs typeface="Arial" panose="020B0604020202020204" pitchFamily="34" charset="0"/>
              </a:rPr>
              <a:t>Verdadeiro ou falso:</a:t>
            </a:r>
          </a:p>
        </p:txBody>
      </p:sp>
      <p:sp>
        <p:nvSpPr>
          <p:cNvPr id="3" name="CaixaDeTexto 2">
            <a:extLst>
              <a:ext uri="{FF2B5EF4-FFF2-40B4-BE49-F238E27FC236}">
                <a16:creationId xmlns:a16="http://schemas.microsoft.com/office/drawing/2014/main" id="{10D9DBB9-98A6-4454-A7AE-31CB2F045FBF}"/>
              </a:ext>
            </a:extLst>
          </p:cNvPr>
          <p:cNvSpPr txBox="1"/>
          <p:nvPr/>
        </p:nvSpPr>
        <p:spPr>
          <a:xfrm>
            <a:off x="828339" y="1400289"/>
            <a:ext cx="10646266" cy="5293757"/>
          </a:xfrm>
          <a:prstGeom prst="rect">
            <a:avLst/>
          </a:prstGeom>
          <a:noFill/>
        </p:spPr>
        <p:txBody>
          <a:bodyPr wrap="square" rtlCol="0">
            <a:spAutoFit/>
          </a:bodyPr>
          <a:lstStyle/>
          <a:p>
            <a:pPr marL="457200" indent="-457200" algn="just">
              <a:spcBef>
                <a:spcPts val="1200"/>
              </a:spcBef>
              <a:buFont typeface="+mj-lt"/>
              <a:buAutoNum type="arabicPeriod" startAt="10"/>
            </a:pPr>
            <a:r>
              <a:rPr lang="pt-BR" sz="2200" dirty="0">
                <a:latin typeface="Arial" panose="020B0604020202020204" pitchFamily="34" charset="0"/>
                <a:cs typeface="Arial" panose="020B0604020202020204" pitchFamily="34" charset="0"/>
              </a:rPr>
              <a:t>(   ) As medidas preventivas de interesse sanitário são adotadas quando existem indícios ou evidências suficientes de que uma irregularidade possa causar danos à saúde e visam cessar o mais rapidamente possível a exposição da população a riscos. </a:t>
            </a:r>
          </a:p>
          <a:p>
            <a:pPr marL="457200" indent="-457200" algn="just">
              <a:spcBef>
                <a:spcPts val="1200"/>
              </a:spcBef>
              <a:buFont typeface="+mj-lt"/>
              <a:buAutoNum type="arabicPeriod" startAt="10"/>
            </a:pPr>
            <a:r>
              <a:rPr lang="pt-BR" sz="2200" dirty="0">
                <a:latin typeface="Arial" panose="020B0604020202020204" pitchFamily="34" charset="0"/>
                <a:cs typeface="Arial" panose="020B0604020202020204" pitchFamily="34" charset="0"/>
              </a:rPr>
              <a:t>(    ) A interdição cautelar de produtos é aquela realizada quando flagrantes os indícios de alteração ou adulteração do produto, nos termos da Lei 6.437/77, </a:t>
            </a:r>
            <a:r>
              <a:rPr lang="pt-BR" sz="2200" dirty="0" err="1">
                <a:latin typeface="Arial" panose="020B0604020202020204" pitchFamily="34" charset="0"/>
                <a:cs typeface="Arial" panose="020B0604020202020204" pitchFamily="34" charset="0"/>
              </a:rPr>
              <a:t>art</a:t>
            </a:r>
            <a:r>
              <a:rPr lang="pt-BR" sz="2200" dirty="0">
                <a:latin typeface="Arial" panose="020B0604020202020204" pitchFamily="34" charset="0"/>
                <a:cs typeface="Arial" panose="020B0604020202020204" pitchFamily="34" charset="0"/>
              </a:rPr>
              <a:t> 23, §2º, e deverá ser obrigatoriamente acompanhada da lavratura do Auto de Infração Sanitária.</a:t>
            </a:r>
          </a:p>
          <a:p>
            <a:pPr marL="457200" indent="-457200" algn="just">
              <a:spcBef>
                <a:spcPts val="1200"/>
              </a:spcBef>
              <a:buFont typeface="+mj-lt"/>
              <a:buAutoNum type="arabicPeriod" startAt="10"/>
            </a:pPr>
            <a:r>
              <a:rPr lang="pt-BR" sz="2200" dirty="0">
                <a:latin typeface="Arial" panose="020B0604020202020204" pitchFamily="34" charset="0"/>
                <a:cs typeface="Arial" panose="020B0604020202020204" pitchFamily="34" charset="0"/>
              </a:rPr>
              <a:t>(       ) Quando identificado produto em situação irregular por falta de algum requisito, como por exemplo, fabricado com matéria-prima de um fornecedor não autorizado, o fiscal deve interditar o estabelecimento com objetivo de suspender a fabricação, com fundamento na Lei nº 9.782/1999, artigo 2º, incisos III e VII e artigo 7º, inciso XV e no Decreto nº 8.077/2013, artigo 13, inciso VI. </a:t>
            </a:r>
          </a:p>
          <a:p>
            <a:pPr algn="just">
              <a:spcBef>
                <a:spcPts val="1200"/>
              </a:spcBef>
            </a:pPr>
            <a:endParaRPr lang="pt-B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2504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p:cNvSpPr txBox="1">
            <a:spLocks/>
          </p:cNvSpPr>
          <p:nvPr/>
        </p:nvSpPr>
        <p:spPr>
          <a:xfrm>
            <a:off x="1424584" y="4485705"/>
            <a:ext cx="8825659" cy="163374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spcBef>
                <a:spcPct val="0"/>
              </a:spcBef>
              <a:spcAft>
                <a:spcPts val="0"/>
              </a:spcAft>
              <a:buClrTx/>
              <a:defRPr/>
            </a:pPr>
            <a:r>
              <a:rPr lang="pt-BR" sz="2400" dirty="0">
                <a:solidFill>
                  <a:schemeClr val="accent2">
                    <a:lumMod val="75000"/>
                  </a:schemeClr>
                </a:solidFill>
              </a:rPr>
              <a:t>Patrícia D. Masera </a:t>
            </a:r>
          </a:p>
          <a:p>
            <a:pPr algn="ctr">
              <a:spcBef>
                <a:spcPct val="0"/>
              </a:spcBef>
              <a:spcAft>
                <a:spcPts val="0"/>
              </a:spcAft>
              <a:buClrTx/>
              <a:defRPr/>
            </a:pPr>
            <a:r>
              <a:rPr lang="pt-BR" sz="2400" dirty="0">
                <a:solidFill>
                  <a:schemeClr val="accent2">
                    <a:lumMod val="75000"/>
                  </a:schemeClr>
                </a:solidFill>
              </a:rPr>
              <a:t>copas@anvisa.gov.br</a:t>
            </a:r>
          </a:p>
          <a:p>
            <a:pPr algn="ctr">
              <a:spcBef>
                <a:spcPct val="0"/>
              </a:spcBef>
              <a:spcAft>
                <a:spcPts val="0"/>
              </a:spcAft>
              <a:buClrTx/>
              <a:defRPr/>
            </a:pPr>
            <a:r>
              <a:rPr lang="pt-BR" sz="2400" dirty="0">
                <a:solidFill>
                  <a:schemeClr val="accent2">
                    <a:lumMod val="75000"/>
                  </a:schemeClr>
                </a:solidFill>
              </a:rPr>
              <a:t>Coordenação de Processo Administrativo Sanitário - COPAS/GGFIS</a:t>
            </a:r>
          </a:p>
          <a:p>
            <a:pPr algn="ctr">
              <a:spcBef>
                <a:spcPct val="0"/>
              </a:spcBef>
              <a:spcAft>
                <a:spcPts val="0"/>
              </a:spcAft>
              <a:buClrTx/>
              <a:defRPr/>
            </a:pPr>
            <a:r>
              <a:rPr lang="pt-BR" sz="2400" dirty="0">
                <a:solidFill>
                  <a:schemeClr val="accent2">
                    <a:lumMod val="75000"/>
                  </a:schemeClr>
                </a:solidFill>
              </a:rPr>
              <a:t>(61) 3462-5384</a:t>
            </a:r>
          </a:p>
          <a:p>
            <a:pPr algn="ctr">
              <a:spcBef>
                <a:spcPct val="0"/>
              </a:spcBef>
              <a:spcAft>
                <a:spcPts val="0"/>
              </a:spcAft>
              <a:buClrTx/>
              <a:defRPr/>
            </a:pPr>
            <a:endParaRPr lang="pt-BR" sz="2400" dirty="0">
              <a:solidFill>
                <a:schemeClr val="accent2">
                  <a:lumMod val="75000"/>
                </a:schemeClr>
              </a:solidFill>
            </a:endParaRPr>
          </a:p>
        </p:txBody>
      </p:sp>
    </p:spTree>
    <p:extLst>
      <p:ext uri="{BB962C8B-B14F-4D97-AF65-F5344CB8AC3E}">
        <p14:creationId xmlns:p14="http://schemas.microsoft.com/office/powerpoint/2010/main" val="202457585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Retrospectiva">
  <a:themeElements>
    <a:clrScheme name="Retrospec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8064</TotalTime>
  <Words>606</Words>
  <Application>Microsoft Office PowerPoint</Application>
  <PresentationFormat>Widescreen</PresentationFormat>
  <Paragraphs>29</Paragraphs>
  <Slides>8</Slides>
  <Notes>3</Notes>
  <HiddenSlides>0</HiddenSlides>
  <MMClips>0</MMClips>
  <ScaleCrop>false</ScaleCrop>
  <HeadingPairs>
    <vt:vector size="6" baseType="variant">
      <vt:variant>
        <vt:lpstr>Fontes usadas</vt:lpstr>
      </vt:variant>
      <vt:variant>
        <vt:i4>4</vt:i4>
      </vt:variant>
      <vt:variant>
        <vt:lpstr>Tema</vt:lpstr>
      </vt:variant>
      <vt:variant>
        <vt:i4>2</vt:i4>
      </vt:variant>
      <vt:variant>
        <vt:lpstr>Títulos de slides</vt:lpstr>
      </vt:variant>
      <vt:variant>
        <vt:i4>8</vt:i4>
      </vt:variant>
    </vt:vector>
  </HeadingPairs>
  <TitlesOfParts>
    <vt:vector size="14" baseType="lpstr">
      <vt:lpstr>Arial</vt:lpstr>
      <vt:lpstr>Calibri</vt:lpstr>
      <vt:lpstr>Calibri Light</vt:lpstr>
      <vt:lpstr>Wingdings 2</vt:lpstr>
      <vt:lpstr>HDOfficeLightV0</vt:lpstr>
      <vt:lpstr>Retrospectiva</vt:lpstr>
      <vt:lpstr>Treinamento em Fiscalização Sanitária </vt:lpstr>
      <vt:lpstr>Princípios e base legal</vt:lpstr>
      <vt:lpstr>Apresentação do PowerPoint</vt:lpstr>
      <vt:lpstr>Apresentação do PowerPoint</vt:lpstr>
      <vt:lpstr>Medidas Preventivas</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Processo Administrativo Sanitário</dc:title>
  <dc:creator>Patricia Domingues Masera Tokarski</dc:creator>
  <cp:lastModifiedBy>Patricia Domingues Masera</cp:lastModifiedBy>
  <cp:revision>295</cp:revision>
  <cp:lastPrinted>2019-03-11T15:30:19Z</cp:lastPrinted>
  <dcterms:created xsi:type="dcterms:W3CDTF">2017-08-22T14:53:11Z</dcterms:created>
  <dcterms:modified xsi:type="dcterms:W3CDTF">2019-03-11T15:32:59Z</dcterms:modified>
</cp:coreProperties>
</file>