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487" r:id="rId1"/>
    <p:sldMasterId id="2147485344" r:id="rId2"/>
  </p:sldMasterIdLst>
  <p:notesMasterIdLst>
    <p:notesMasterId r:id="rId62"/>
  </p:notesMasterIdLst>
  <p:handoutMasterIdLst>
    <p:handoutMasterId r:id="rId63"/>
  </p:handoutMasterIdLst>
  <p:sldIdLst>
    <p:sldId id="256" r:id="rId3"/>
    <p:sldId id="328" r:id="rId4"/>
    <p:sldId id="288" r:id="rId5"/>
    <p:sldId id="330" r:id="rId6"/>
    <p:sldId id="331" r:id="rId7"/>
    <p:sldId id="329" r:id="rId8"/>
    <p:sldId id="287" r:id="rId9"/>
    <p:sldId id="364" r:id="rId10"/>
    <p:sldId id="300" r:id="rId11"/>
    <p:sldId id="387" r:id="rId12"/>
    <p:sldId id="412" r:id="rId13"/>
    <p:sldId id="391" r:id="rId14"/>
    <p:sldId id="386" r:id="rId15"/>
    <p:sldId id="392" r:id="rId16"/>
    <p:sldId id="393" r:id="rId17"/>
    <p:sldId id="395" r:id="rId18"/>
    <p:sldId id="396" r:id="rId19"/>
    <p:sldId id="399" r:id="rId20"/>
    <p:sldId id="400" r:id="rId21"/>
    <p:sldId id="401" r:id="rId22"/>
    <p:sldId id="402" r:id="rId23"/>
    <p:sldId id="398" r:id="rId24"/>
    <p:sldId id="405" r:id="rId25"/>
    <p:sldId id="406" r:id="rId26"/>
    <p:sldId id="410" r:id="rId27"/>
    <p:sldId id="421" r:id="rId28"/>
    <p:sldId id="422" r:id="rId29"/>
    <p:sldId id="291" r:id="rId30"/>
    <p:sldId id="332" r:id="rId31"/>
    <p:sldId id="290" r:id="rId32"/>
    <p:sldId id="340" r:id="rId33"/>
    <p:sldId id="341" r:id="rId34"/>
    <p:sldId id="335" r:id="rId35"/>
    <p:sldId id="343" r:id="rId36"/>
    <p:sldId id="356" r:id="rId37"/>
    <p:sldId id="363" r:id="rId38"/>
    <p:sldId id="344" r:id="rId39"/>
    <p:sldId id="345" r:id="rId40"/>
    <p:sldId id="346" r:id="rId41"/>
    <p:sldId id="296" r:id="rId42"/>
    <p:sldId id="347" r:id="rId43"/>
    <p:sldId id="297" r:id="rId44"/>
    <p:sldId id="298" r:id="rId45"/>
    <p:sldId id="301" r:id="rId46"/>
    <p:sldId id="353" r:id="rId47"/>
    <p:sldId id="350" r:id="rId48"/>
    <p:sldId id="351" r:id="rId49"/>
    <p:sldId id="354" r:id="rId50"/>
    <p:sldId id="355" r:id="rId51"/>
    <p:sldId id="352" r:id="rId52"/>
    <p:sldId id="357" r:id="rId53"/>
    <p:sldId id="348" r:id="rId54"/>
    <p:sldId id="359" r:id="rId55"/>
    <p:sldId id="423" r:id="rId56"/>
    <p:sldId id="360" r:id="rId57"/>
    <p:sldId id="358" r:id="rId58"/>
    <p:sldId id="259" r:id="rId59"/>
    <p:sldId id="303" r:id="rId60"/>
    <p:sldId id="311" r:id="rId61"/>
  </p:sldIdLst>
  <p:sldSz cx="12192000" cy="6858000"/>
  <p:notesSz cx="6784975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Domingues Masera Tokarski" initials="PDMT" lastIdx="1" clrIdx="0">
    <p:extLst>
      <p:ext uri="{19B8F6BF-5375-455C-9EA6-DF929625EA0E}">
        <p15:presenceInfo xmlns:p15="http://schemas.microsoft.com/office/powerpoint/2012/main" userId="S-1-5-21-1299406686-1783386984-740312968-9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99"/>
    <a:srgbClr val="FF5050"/>
    <a:srgbClr val="CC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8" autoAdjust="0"/>
    <p:restoredTop sz="86675" autoAdjust="0"/>
  </p:normalViewPr>
  <p:slideViewPr>
    <p:cSldViewPr snapToGrid="0">
      <p:cViewPr varScale="1">
        <p:scale>
          <a:sx n="71" d="100"/>
          <a:sy n="71" d="100"/>
        </p:scale>
        <p:origin x="1368" y="67"/>
      </p:cViewPr>
      <p:guideLst/>
    </p:cSldViewPr>
  </p:slideViewPr>
  <p:outlineViewPr>
    <p:cViewPr>
      <p:scale>
        <a:sx n="33" d="100"/>
        <a:sy n="33" d="100"/>
      </p:scale>
      <p:origin x="0" y="-129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commentAuthors" Target="commentAuthor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D54892-6073-482D-9039-26308C2DDCFD}" type="doc">
      <dgm:prSet loTypeId="urn:microsoft.com/office/officeart/2005/8/layout/lProcess3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30A2E70-7AB3-433D-A748-7909034B57F5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0" indent="180975"/>
          <a:r>
            <a:rPr lang="pt-BR" sz="1800" b="1" dirty="0">
              <a:latin typeface="Arial" pitchFamily="34" charset="0"/>
              <a:ea typeface="Calibri" panose="020F0502020204030204" pitchFamily="34" charset="0"/>
              <a:cs typeface="Arial" pitchFamily="34" charset="0"/>
            </a:rPr>
            <a:t>de R$ 2.000,00 a R$ 75.000,00 </a:t>
          </a:r>
          <a:endParaRPr lang="pt-BR" sz="1800" dirty="0">
            <a:latin typeface="Arial" pitchFamily="34" charset="0"/>
            <a:cs typeface="Arial" pitchFamily="34" charset="0"/>
          </a:endParaRPr>
        </a:p>
      </dgm:t>
    </dgm:pt>
    <dgm:pt modelId="{E46C4559-A362-47CC-8EDB-DDD0ED5DA150}" type="parTrans" cxnId="{8B512058-2C0E-49C2-ADFB-56B20E24B20D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79629BC-2B8C-40CE-BBC1-14E00C23B788}" type="sibTrans" cxnId="{8B512058-2C0E-49C2-ADFB-56B20E24B20D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1EB50A3-2356-4E14-8B4E-B8263993FFFD}">
      <dgm:prSet phldrT="[Texto]" custT="1"/>
      <dgm:spPr>
        <a:solidFill>
          <a:srgbClr val="99CB38">
            <a:lumMod val="60000"/>
            <a:lumOff val="40000"/>
          </a:srgb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22860" tIns="11430" rIns="0" bIns="11430" numCol="1" spcCol="1270" anchor="ctr" anchorCtr="0"/>
        <a:lstStyle/>
        <a:p>
          <a:r>
            <a:rPr lang="pt-BR" sz="1800" b="1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Inciso I do § 1º do artigo 2º </a:t>
          </a:r>
          <a:endParaRPr lang="pt-BR" sz="18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8447946-1B33-4B97-B31D-A79C414B021F}" type="parTrans" cxnId="{8D9D23B1-FB58-4775-B725-9BC4C0941BF6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49A6483-F813-4832-9639-3DB240698682}" type="sibTrans" cxnId="{8D9D23B1-FB58-4775-B725-9BC4C0941BF6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97C62A8-80BB-4554-AC72-F75DC37BA454}">
      <dgm:prSet phldrT="[Texto]" custT="1"/>
      <dgm:spPr>
        <a:solidFill>
          <a:srgbClr val="99CB38">
            <a:lumMod val="60000"/>
            <a:lumOff val="40000"/>
          </a:srgbClr>
        </a:solidFill>
        <a:ln w="12700" cap="flat" cmpd="sng" algn="ctr">
          <a:noFill/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22860" tIns="11430" rIns="0" bIns="11430" numCol="1" spcCol="1270" anchor="ctr" anchorCtr="0"/>
        <a:lstStyle/>
        <a:p>
          <a:r>
            <a:rPr lang="pt-BR" sz="1800" b="1" kern="1200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uma circunstância atenuante</a:t>
          </a:r>
          <a:endParaRPr lang="pt-BR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B98FD93-C898-4DF0-BCFF-64C5B6196F36}" type="parTrans" cxnId="{F6FE5A91-A7C5-498C-8FF4-069B9446772F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A913D21-CF4A-4284-A418-22D1B0398FFE}" type="sibTrans" cxnId="{F6FE5A91-A7C5-498C-8FF4-069B9446772F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48E724D-59DC-4F8C-B53F-A5F390B909A1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marL="0" indent="265113"/>
          <a:r>
            <a:rPr lang="pt-BR" sz="1800" b="1" dirty="0">
              <a:latin typeface="Arial" pitchFamily="34" charset="0"/>
              <a:ea typeface="Calibri" panose="020F0502020204030204" pitchFamily="34" charset="0"/>
              <a:cs typeface="Arial" pitchFamily="34" charset="0"/>
            </a:rPr>
            <a:t>de R$ 75.000,00 a R$ 200.000,00</a:t>
          </a:r>
          <a:endParaRPr lang="pt-BR" sz="1800" dirty="0">
            <a:latin typeface="Arial" pitchFamily="34" charset="0"/>
            <a:cs typeface="Arial" pitchFamily="34" charset="0"/>
          </a:endParaRPr>
        </a:p>
      </dgm:t>
    </dgm:pt>
    <dgm:pt modelId="{9EF7DA99-2252-4A21-A00D-DE73C02573DE}" type="parTrans" cxnId="{0A4C0E01-4916-4BC6-B31A-204E5F6C1A84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1F3231B-BA99-4B7A-820F-F1850EFEDF19}" type="sibTrans" cxnId="{0A4C0E01-4916-4BC6-B31A-204E5F6C1A84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37DA538-BEB4-4858-8B0A-4100CD5C30E8}">
      <dgm:prSet phldrT="[Texto]" custT="1"/>
      <dgm:spPr>
        <a:solidFill>
          <a:srgbClr val="99CB38">
            <a:lumMod val="75000"/>
          </a:srgb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22860" tIns="11430" rIns="0" bIns="11430" numCol="1" spcCol="1270" anchor="ctr" anchorCtr="0"/>
        <a:lstStyle/>
        <a:p>
          <a:r>
            <a:rPr lang="pt-BR" sz="1800" b="1" kern="1200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Inciso II do § 1º do artigo 2º </a:t>
          </a:r>
          <a:endParaRPr lang="pt-BR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69F979FF-CFB7-4800-B15E-C2B709022325}" type="parTrans" cxnId="{4DDC40D8-4EC7-44D4-AC13-6D97DB1E9DC1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1E5C718-D9C7-48DB-849A-A6A21143DCCD}" type="sibTrans" cxnId="{4DDC40D8-4EC7-44D4-AC13-6D97DB1E9DC1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94999CE-5C75-4FA0-9FB5-AE29E9CB3D6D}">
      <dgm:prSet phldrT="[Texto]" custT="1"/>
      <dgm:spPr>
        <a:solidFill>
          <a:srgbClr val="99CB38">
            <a:lumMod val="75000"/>
          </a:srgbClr>
        </a:solidFill>
        <a:ln w="12700" cap="flat" cmpd="sng" algn="ctr">
          <a:noFill/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22860" tIns="11430" rIns="0" bIns="11430" numCol="1" spcCol="1270" anchor="ctr" anchorCtr="0"/>
        <a:lstStyle/>
        <a:p>
          <a:r>
            <a:rPr lang="pt-BR" sz="1800" b="1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uma circunstância agravante</a:t>
          </a:r>
          <a:endParaRPr lang="pt-BR" sz="18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3169641-A140-42C7-B48B-67F46C6867E3}" type="parTrans" cxnId="{272E7C86-3FAF-4DB2-9E13-C754122353E0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A9F56C7-79D7-4DCE-9502-83182DE0523E}" type="sibTrans" cxnId="{272E7C86-3FAF-4DB2-9E13-C754122353E0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FBA9F30-F351-42A1-A0D9-BA83883040C1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marL="0" indent="265113"/>
          <a:r>
            <a:rPr lang="pt-BR" sz="1800" b="1" dirty="0">
              <a:latin typeface="Arial" pitchFamily="34" charset="0"/>
              <a:ea typeface="Calibri" panose="020F0502020204030204" pitchFamily="34" charset="0"/>
              <a:cs typeface="Arial" pitchFamily="34" charset="0"/>
            </a:rPr>
            <a:t>de R$ 200.000,00 a R$ 1.500.000,00</a:t>
          </a:r>
          <a:endParaRPr lang="pt-BR" sz="1800" dirty="0">
            <a:latin typeface="Arial" pitchFamily="34" charset="0"/>
            <a:cs typeface="Arial" pitchFamily="34" charset="0"/>
          </a:endParaRPr>
        </a:p>
      </dgm:t>
    </dgm:pt>
    <dgm:pt modelId="{DB975C4A-9AE4-427A-9E68-D1F685BB1307}" type="parTrans" cxnId="{0C42E1A1-F8F2-49E3-8275-2797D9E2FB91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52DA1DC-C426-4C82-9A7B-3E43D88F8E22}" type="sibTrans" cxnId="{0C42E1A1-F8F2-49E3-8275-2797D9E2FB91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85CF409-D13C-4A07-8DCF-DD040FA1660D}">
      <dgm:prSet phldrT="[Texto]" custT="1"/>
      <dgm:spPr>
        <a:solidFill>
          <a:srgbClr val="99CB38">
            <a:lumMod val="50000"/>
          </a:srgb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22860" tIns="11430" rIns="0" bIns="11430" numCol="1" spcCol="1270" anchor="ctr" anchorCtr="0"/>
        <a:lstStyle/>
        <a:p>
          <a:pPr marL="0" lvl="0" indent="265113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>
              <a:solidFill>
                <a:prstClr val="white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Inciso III do § 1º do artigo 2º </a:t>
          </a:r>
          <a:endParaRPr lang="pt-BR" sz="1800" b="1" kern="1200" dirty="0">
            <a:solidFill>
              <a:prstClr val="white"/>
            </a:solidFill>
            <a:latin typeface="Arial" pitchFamily="34" charset="0"/>
            <a:ea typeface="Calibri" panose="020F0502020204030204" pitchFamily="34" charset="0"/>
            <a:cs typeface="Arial" pitchFamily="34" charset="0"/>
          </a:endParaRPr>
        </a:p>
      </dgm:t>
    </dgm:pt>
    <dgm:pt modelId="{3B91788C-66EB-47F7-999A-31788877A353}" type="parTrans" cxnId="{30B249B9-E6EC-49B6-B21B-992C1948777B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96A172B-119C-4B57-9245-8F39D755E183}" type="sibTrans" cxnId="{30B249B9-E6EC-49B6-B21B-992C1948777B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E7D0EA4-C5BE-4AFE-9113-A7C6C2AE3D09}">
      <dgm:prSet phldrT="[Texto]" custT="1"/>
      <dgm:spPr>
        <a:solidFill>
          <a:srgbClr val="99CB38">
            <a:lumMod val="50000"/>
          </a:srgbClr>
        </a:solidFill>
        <a:ln w="12700" cap="flat" cmpd="sng" algn="ctr">
          <a:noFill/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22860" tIns="11430" rIns="0" bIns="11430" numCol="1" spcCol="1270" anchor="ctr" anchorCtr="0"/>
        <a:lstStyle/>
        <a:p>
          <a:r>
            <a:rPr lang="pt-BR" sz="1800" b="1" kern="1200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duas ou mais circunstâncias agravantes</a:t>
          </a:r>
        </a:p>
      </dgm:t>
    </dgm:pt>
    <dgm:pt modelId="{850A3756-0084-4793-A84A-A012B0C750C6}" type="parTrans" cxnId="{45F60B72-56BE-43A9-BB7F-63FFD5F485AE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F17F565-207B-4078-94E9-BBC6B5CA56A7}" type="sibTrans" cxnId="{45F60B72-56BE-43A9-BB7F-63FFD5F485AE}">
      <dgm:prSet/>
      <dgm:spPr/>
      <dgm:t>
        <a:bodyPr/>
        <a:lstStyle/>
        <a:p>
          <a:endParaRPr lang="pt-BR" sz="1800">
            <a:solidFill>
              <a:schemeClr val="accent6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D005D52-CF76-42E6-9F72-8B5D882C1608}" type="pres">
      <dgm:prSet presAssocID="{0CD54892-6073-482D-9039-26308C2DDCF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BF3D4099-583A-473D-98CF-ABFA0A20B6F5}" type="pres">
      <dgm:prSet presAssocID="{A30A2E70-7AB3-433D-A748-7909034B57F5}" presName="horFlow" presStyleCnt="0"/>
      <dgm:spPr/>
    </dgm:pt>
    <dgm:pt modelId="{72AACB1E-278B-4160-B945-AA7BB494288D}" type="pres">
      <dgm:prSet presAssocID="{A30A2E70-7AB3-433D-A748-7909034B57F5}" presName="bigChev" presStyleLbl="node1" presStyleIdx="0" presStyleCnt="3"/>
      <dgm:spPr/>
    </dgm:pt>
    <dgm:pt modelId="{1160AB9C-955E-4AF0-A71F-B2465FDEE721}" type="pres">
      <dgm:prSet presAssocID="{28447946-1B33-4B97-B31D-A79C414B021F}" presName="parTrans" presStyleCnt="0"/>
      <dgm:spPr/>
    </dgm:pt>
    <dgm:pt modelId="{CF9BF4B6-88A9-45D1-8C6C-671D46699A1C}" type="pres">
      <dgm:prSet presAssocID="{81EB50A3-2356-4E14-8B4E-B8263993FFFD}" presName="node" presStyleLbl="alignAccFollowNode1" presStyleIdx="0" presStyleCnt="6" custLinFactNeighborX="35058" custLinFactNeighborY="2149">
        <dgm:presLayoutVars>
          <dgm:bulletEnabled val="1"/>
        </dgm:presLayoutVars>
      </dgm:prSet>
      <dgm:spPr>
        <a:xfrm>
          <a:off x="2790401" y="223419"/>
          <a:ext cx="2659890" cy="1063956"/>
        </a:xfrm>
        <a:prstGeom prst="chevron">
          <a:avLst/>
        </a:prstGeom>
      </dgm:spPr>
    </dgm:pt>
    <dgm:pt modelId="{349C49FD-EFDD-4D51-87D7-F9B4324219F8}" type="pres">
      <dgm:prSet presAssocID="{949A6483-F813-4832-9639-3DB240698682}" presName="sibTrans" presStyleCnt="0"/>
      <dgm:spPr/>
    </dgm:pt>
    <dgm:pt modelId="{16F96464-1A46-4EA0-928F-29D1155BADF2}" type="pres">
      <dgm:prSet presAssocID="{997C62A8-80BB-4554-AC72-F75DC37BA454}" presName="node" presStyleLbl="alignAccFollowNode1" presStyleIdx="1" presStyleCnt="6" custScaleX="104371" custScaleY="92372" custLinFactNeighborX="84582" custLinFactNeighborY="3011">
        <dgm:presLayoutVars>
          <dgm:bulletEnabled val="1"/>
        </dgm:presLayoutVars>
      </dgm:prSet>
      <dgm:spPr>
        <a:xfrm>
          <a:off x="5077906" y="160683"/>
          <a:ext cx="3066214" cy="1189428"/>
        </a:xfrm>
        <a:prstGeom prst="chevron">
          <a:avLst/>
        </a:prstGeom>
      </dgm:spPr>
    </dgm:pt>
    <dgm:pt modelId="{454CEBC5-578E-4E7C-BD35-5FC9F45E44D8}" type="pres">
      <dgm:prSet presAssocID="{A30A2E70-7AB3-433D-A748-7909034B57F5}" presName="vSp" presStyleCnt="0"/>
      <dgm:spPr/>
    </dgm:pt>
    <dgm:pt modelId="{13BA728B-3A4C-4BA5-B073-18A0DE4F72D1}" type="pres">
      <dgm:prSet presAssocID="{548E724D-59DC-4F8C-B53F-A5F390B909A1}" presName="horFlow" presStyleCnt="0"/>
      <dgm:spPr/>
    </dgm:pt>
    <dgm:pt modelId="{F6B36C38-6292-4B60-9CBE-9613BD5A633E}" type="pres">
      <dgm:prSet presAssocID="{548E724D-59DC-4F8C-B53F-A5F390B909A1}" presName="bigChev" presStyleLbl="node1" presStyleIdx="1" presStyleCnt="3"/>
      <dgm:spPr/>
    </dgm:pt>
    <dgm:pt modelId="{DF6CB6CB-DB3C-4B99-9EA7-D3A2CB03F345}" type="pres">
      <dgm:prSet presAssocID="{69F979FF-CFB7-4800-B15E-C2B709022325}" presName="parTrans" presStyleCnt="0"/>
      <dgm:spPr/>
    </dgm:pt>
    <dgm:pt modelId="{4D0C2008-E375-4952-8D45-04D171F2C85D}" type="pres">
      <dgm:prSet presAssocID="{937DA538-BEB4-4858-8B0A-4100CD5C30E8}" presName="node" presStyleLbl="alignAccFollowNode1" presStyleIdx="2" presStyleCnt="6" custLinFactNeighborX="35058">
        <dgm:presLayoutVars>
          <dgm:bulletEnabled val="1"/>
        </dgm:presLayoutVars>
      </dgm:prSet>
      <dgm:spPr>
        <a:xfrm>
          <a:off x="2790401" y="1684756"/>
          <a:ext cx="2659890" cy="1063956"/>
        </a:xfrm>
        <a:prstGeom prst="chevron">
          <a:avLst/>
        </a:prstGeom>
      </dgm:spPr>
    </dgm:pt>
    <dgm:pt modelId="{1347B8CD-62B9-4489-AAF9-E555131D5A9D}" type="pres">
      <dgm:prSet presAssocID="{11E5C718-D9C7-48DB-849A-A6A21143DCCD}" presName="sibTrans" presStyleCnt="0"/>
      <dgm:spPr/>
    </dgm:pt>
    <dgm:pt modelId="{D7D0468D-EFFA-46D8-8F13-476A5DC21BFE}" type="pres">
      <dgm:prSet presAssocID="{094999CE-5C75-4FA0-9FB5-AE29E9CB3D6D}" presName="node" presStyleLbl="alignAccFollowNode1" presStyleIdx="3" presStyleCnt="6" custScaleX="113669" custScaleY="117353" custLinFactNeighborX="35018" custLinFactNeighborY="2043">
        <dgm:presLayoutVars>
          <dgm:bulletEnabled val="1"/>
        </dgm:presLayoutVars>
      </dgm:prSet>
      <dgm:spPr>
        <a:xfrm>
          <a:off x="5077906" y="1592442"/>
          <a:ext cx="3023470" cy="1248584"/>
        </a:xfrm>
        <a:prstGeom prst="chevron">
          <a:avLst/>
        </a:prstGeom>
      </dgm:spPr>
    </dgm:pt>
    <dgm:pt modelId="{C43B505E-B6B8-4308-A2CD-B189FC6C11C3}" type="pres">
      <dgm:prSet presAssocID="{548E724D-59DC-4F8C-B53F-A5F390B909A1}" presName="vSp" presStyleCnt="0"/>
      <dgm:spPr/>
    </dgm:pt>
    <dgm:pt modelId="{5E7C15F8-4397-490F-83EC-0F7DC3A22246}" type="pres">
      <dgm:prSet presAssocID="{CFBA9F30-F351-42A1-A0D9-BA83883040C1}" presName="horFlow" presStyleCnt="0"/>
      <dgm:spPr/>
    </dgm:pt>
    <dgm:pt modelId="{78445183-B43A-4964-93AD-6A20B09A8673}" type="pres">
      <dgm:prSet presAssocID="{CFBA9F30-F351-42A1-A0D9-BA83883040C1}" presName="bigChev" presStyleLbl="node1" presStyleIdx="2" presStyleCnt="3"/>
      <dgm:spPr/>
    </dgm:pt>
    <dgm:pt modelId="{01C09B38-6D39-41A4-B653-209A8F44F893}" type="pres">
      <dgm:prSet presAssocID="{3B91788C-66EB-47F7-999A-31788877A353}" presName="parTrans" presStyleCnt="0"/>
      <dgm:spPr/>
    </dgm:pt>
    <dgm:pt modelId="{48A5B390-C29E-457B-8B97-1810134B1B13}" type="pres">
      <dgm:prSet presAssocID="{985CF409-D13C-4A07-8DCF-DD040FA1660D}" presName="node" presStyleLbl="alignAccFollowNode1" presStyleIdx="4" presStyleCnt="6" custLinFactNeighborX="35058" custLinFactNeighborY="-1074">
        <dgm:presLayoutVars>
          <dgm:bulletEnabled val="1"/>
        </dgm:presLayoutVars>
      </dgm:prSet>
      <dgm:spPr>
        <a:xfrm>
          <a:off x="2790401" y="3197611"/>
          <a:ext cx="2659890" cy="1063956"/>
        </a:xfrm>
        <a:prstGeom prst="chevron">
          <a:avLst/>
        </a:prstGeom>
      </dgm:spPr>
    </dgm:pt>
    <dgm:pt modelId="{FC8FEE43-123A-4D8E-90C7-1C823DB38475}" type="pres">
      <dgm:prSet presAssocID="{096A172B-119C-4B57-9245-8F39D755E183}" presName="sibTrans" presStyleCnt="0"/>
      <dgm:spPr/>
    </dgm:pt>
    <dgm:pt modelId="{3BCC2A20-CAF9-4106-82E6-496A65CA2DDE}" type="pres">
      <dgm:prSet presAssocID="{AE7D0EA4-C5BE-4AFE-9113-A7C6C2AE3D09}" presName="node" presStyleLbl="alignAccFollowNode1" presStyleIdx="5" presStyleCnt="6" custScaleX="115524" custScaleY="130166">
        <dgm:presLayoutVars>
          <dgm:bulletEnabled val="1"/>
        </dgm:presLayoutVars>
      </dgm:prSet>
      <dgm:spPr>
        <a:xfrm>
          <a:off x="5077906" y="3037134"/>
          <a:ext cx="3072811" cy="1384909"/>
        </a:xfrm>
        <a:prstGeom prst="chevron">
          <a:avLst/>
        </a:prstGeom>
      </dgm:spPr>
    </dgm:pt>
  </dgm:ptLst>
  <dgm:cxnLst>
    <dgm:cxn modelId="{0A4C0E01-4916-4BC6-B31A-204E5F6C1A84}" srcId="{0CD54892-6073-482D-9039-26308C2DDCFD}" destId="{548E724D-59DC-4F8C-B53F-A5F390B909A1}" srcOrd="1" destOrd="0" parTransId="{9EF7DA99-2252-4A21-A00D-DE73C02573DE}" sibTransId="{51F3231B-BA99-4B7A-820F-F1850EFEDF19}"/>
    <dgm:cxn modelId="{3DD9370D-DB48-4D82-AFB8-337BB49C667F}" type="presOf" srcId="{094999CE-5C75-4FA0-9FB5-AE29E9CB3D6D}" destId="{D7D0468D-EFFA-46D8-8F13-476A5DC21BFE}" srcOrd="0" destOrd="0" presId="urn:microsoft.com/office/officeart/2005/8/layout/lProcess3"/>
    <dgm:cxn modelId="{7C93EE22-AFED-43C6-9B8C-E31377A69090}" type="presOf" srcId="{81EB50A3-2356-4E14-8B4E-B8263993FFFD}" destId="{CF9BF4B6-88A9-45D1-8C6C-671D46699A1C}" srcOrd="0" destOrd="0" presId="urn:microsoft.com/office/officeart/2005/8/layout/lProcess3"/>
    <dgm:cxn modelId="{8D9A1D27-6CBF-4085-8383-01E6D65CB6C9}" type="presOf" srcId="{985CF409-D13C-4A07-8DCF-DD040FA1660D}" destId="{48A5B390-C29E-457B-8B97-1810134B1B13}" srcOrd="0" destOrd="0" presId="urn:microsoft.com/office/officeart/2005/8/layout/lProcess3"/>
    <dgm:cxn modelId="{E7D18E36-473D-4742-AFCE-B1CECDB6B08D}" type="presOf" srcId="{CFBA9F30-F351-42A1-A0D9-BA83883040C1}" destId="{78445183-B43A-4964-93AD-6A20B09A8673}" srcOrd="0" destOrd="0" presId="urn:microsoft.com/office/officeart/2005/8/layout/lProcess3"/>
    <dgm:cxn modelId="{7CBD5665-ECC6-405F-9779-EA83445FE44B}" type="presOf" srcId="{A30A2E70-7AB3-433D-A748-7909034B57F5}" destId="{72AACB1E-278B-4160-B945-AA7BB494288D}" srcOrd="0" destOrd="0" presId="urn:microsoft.com/office/officeart/2005/8/layout/lProcess3"/>
    <dgm:cxn modelId="{AC8E864B-DB5D-4642-96B4-890611A0951A}" type="presOf" srcId="{937DA538-BEB4-4858-8B0A-4100CD5C30E8}" destId="{4D0C2008-E375-4952-8D45-04D171F2C85D}" srcOrd="0" destOrd="0" presId="urn:microsoft.com/office/officeart/2005/8/layout/lProcess3"/>
    <dgm:cxn modelId="{432EE96C-016A-45E0-A573-E875F20FD894}" type="presOf" srcId="{AE7D0EA4-C5BE-4AFE-9113-A7C6C2AE3D09}" destId="{3BCC2A20-CAF9-4106-82E6-496A65CA2DDE}" srcOrd="0" destOrd="0" presId="urn:microsoft.com/office/officeart/2005/8/layout/lProcess3"/>
    <dgm:cxn modelId="{FA5F494D-83F8-4C38-83F6-BC2482D6F4E9}" type="presOf" srcId="{0CD54892-6073-482D-9039-26308C2DDCFD}" destId="{CD005D52-CF76-42E6-9F72-8B5D882C1608}" srcOrd="0" destOrd="0" presId="urn:microsoft.com/office/officeart/2005/8/layout/lProcess3"/>
    <dgm:cxn modelId="{45F60B72-56BE-43A9-BB7F-63FFD5F485AE}" srcId="{CFBA9F30-F351-42A1-A0D9-BA83883040C1}" destId="{AE7D0EA4-C5BE-4AFE-9113-A7C6C2AE3D09}" srcOrd="1" destOrd="0" parTransId="{850A3756-0084-4793-A84A-A012B0C750C6}" sibTransId="{AF17F565-207B-4078-94E9-BBC6B5CA56A7}"/>
    <dgm:cxn modelId="{8B512058-2C0E-49C2-ADFB-56B20E24B20D}" srcId="{0CD54892-6073-482D-9039-26308C2DDCFD}" destId="{A30A2E70-7AB3-433D-A748-7909034B57F5}" srcOrd="0" destOrd="0" parTransId="{E46C4559-A362-47CC-8EDB-DDD0ED5DA150}" sibTransId="{079629BC-2B8C-40CE-BBC1-14E00C23B788}"/>
    <dgm:cxn modelId="{E64A2559-BADC-4572-893B-286E824CDF5E}" type="presOf" srcId="{997C62A8-80BB-4554-AC72-F75DC37BA454}" destId="{16F96464-1A46-4EA0-928F-29D1155BADF2}" srcOrd="0" destOrd="0" presId="urn:microsoft.com/office/officeart/2005/8/layout/lProcess3"/>
    <dgm:cxn modelId="{272E7C86-3FAF-4DB2-9E13-C754122353E0}" srcId="{548E724D-59DC-4F8C-B53F-A5F390B909A1}" destId="{094999CE-5C75-4FA0-9FB5-AE29E9CB3D6D}" srcOrd="1" destOrd="0" parTransId="{23169641-A140-42C7-B48B-67F46C6867E3}" sibTransId="{AA9F56C7-79D7-4DCE-9502-83182DE0523E}"/>
    <dgm:cxn modelId="{F6FE5A91-A7C5-498C-8FF4-069B9446772F}" srcId="{A30A2E70-7AB3-433D-A748-7909034B57F5}" destId="{997C62A8-80BB-4554-AC72-F75DC37BA454}" srcOrd="1" destOrd="0" parTransId="{2B98FD93-C898-4DF0-BCFF-64C5B6196F36}" sibTransId="{0A913D21-CF4A-4284-A418-22D1B0398FFE}"/>
    <dgm:cxn modelId="{0C42E1A1-F8F2-49E3-8275-2797D9E2FB91}" srcId="{0CD54892-6073-482D-9039-26308C2DDCFD}" destId="{CFBA9F30-F351-42A1-A0D9-BA83883040C1}" srcOrd="2" destOrd="0" parTransId="{DB975C4A-9AE4-427A-9E68-D1F685BB1307}" sibTransId="{B52DA1DC-C426-4C82-9A7B-3E43D88F8E22}"/>
    <dgm:cxn modelId="{8D9D23B1-FB58-4775-B725-9BC4C0941BF6}" srcId="{A30A2E70-7AB3-433D-A748-7909034B57F5}" destId="{81EB50A3-2356-4E14-8B4E-B8263993FFFD}" srcOrd="0" destOrd="0" parTransId="{28447946-1B33-4B97-B31D-A79C414B021F}" sibTransId="{949A6483-F813-4832-9639-3DB240698682}"/>
    <dgm:cxn modelId="{30B249B9-E6EC-49B6-B21B-992C1948777B}" srcId="{CFBA9F30-F351-42A1-A0D9-BA83883040C1}" destId="{985CF409-D13C-4A07-8DCF-DD040FA1660D}" srcOrd="0" destOrd="0" parTransId="{3B91788C-66EB-47F7-999A-31788877A353}" sibTransId="{096A172B-119C-4B57-9245-8F39D755E183}"/>
    <dgm:cxn modelId="{4C1DFDD6-71AC-4220-87A2-D59745844E38}" type="presOf" srcId="{548E724D-59DC-4F8C-B53F-A5F390B909A1}" destId="{F6B36C38-6292-4B60-9CBE-9613BD5A633E}" srcOrd="0" destOrd="0" presId="urn:microsoft.com/office/officeart/2005/8/layout/lProcess3"/>
    <dgm:cxn modelId="{4DDC40D8-4EC7-44D4-AC13-6D97DB1E9DC1}" srcId="{548E724D-59DC-4F8C-B53F-A5F390B909A1}" destId="{937DA538-BEB4-4858-8B0A-4100CD5C30E8}" srcOrd="0" destOrd="0" parTransId="{69F979FF-CFB7-4800-B15E-C2B709022325}" sibTransId="{11E5C718-D9C7-48DB-849A-A6A21143DCCD}"/>
    <dgm:cxn modelId="{E3FDBFFE-988D-4B4F-A2F2-C7B31AC07B2A}" type="presParOf" srcId="{CD005D52-CF76-42E6-9F72-8B5D882C1608}" destId="{BF3D4099-583A-473D-98CF-ABFA0A20B6F5}" srcOrd="0" destOrd="0" presId="urn:microsoft.com/office/officeart/2005/8/layout/lProcess3"/>
    <dgm:cxn modelId="{A521E3DC-106E-4CBA-A0FD-8F7C622EE548}" type="presParOf" srcId="{BF3D4099-583A-473D-98CF-ABFA0A20B6F5}" destId="{72AACB1E-278B-4160-B945-AA7BB494288D}" srcOrd="0" destOrd="0" presId="urn:microsoft.com/office/officeart/2005/8/layout/lProcess3"/>
    <dgm:cxn modelId="{706A5058-7166-4A1F-A2F2-1D93B291B122}" type="presParOf" srcId="{BF3D4099-583A-473D-98CF-ABFA0A20B6F5}" destId="{1160AB9C-955E-4AF0-A71F-B2465FDEE721}" srcOrd="1" destOrd="0" presId="urn:microsoft.com/office/officeart/2005/8/layout/lProcess3"/>
    <dgm:cxn modelId="{378A16CB-7F1B-4922-A940-A22851BF11D8}" type="presParOf" srcId="{BF3D4099-583A-473D-98CF-ABFA0A20B6F5}" destId="{CF9BF4B6-88A9-45D1-8C6C-671D46699A1C}" srcOrd="2" destOrd="0" presId="urn:microsoft.com/office/officeart/2005/8/layout/lProcess3"/>
    <dgm:cxn modelId="{9E2D75C1-5055-4007-AF3D-2FE9743B158A}" type="presParOf" srcId="{BF3D4099-583A-473D-98CF-ABFA0A20B6F5}" destId="{349C49FD-EFDD-4D51-87D7-F9B4324219F8}" srcOrd="3" destOrd="0" presId="urn:microsoft.com/office/officeart/2005/8/layout/lProcess3"/>
    <dgm:cxn modelId="{2EA0BF7A-E5B6-4415-9D82-3083953B1E2C}" type="presParOf" srcId="{BF3D4099-583A-473D-98CF-ABFA0A20B6F5}" destId="{16F96464-1A46-4EA0-928F-29D1155BADF2}" srcOrd="4" destOrd="0" presId="urn:microsoft.com/office/officeart/2005/8/layout/lProcess3"/>
    <dgm:cxn modelId="{741A7AB9-C219-40BA-BAD5-A811BBF63DF5}" type="presParOf" srcId="{CD005D52-CF76-42E6-9F72-8B5D882C1608}" destId="{454CEBC5-578E-4E7C-BD35-5FC9F45E44D8}" srcOrd="1" destOrd="0" presId="urn:microsoft.com/office/officeart/2005/8/layout/lProcess3"/>
    <dgm:cxn modelId="{5E752CD1-8DA4-4ADE-AE91-E0A2A8ECFF0B}" type="presParOf" srcId="{CD005D52-CF76-42E6-9F72-8B5D882C1608}" destId="{13BA728B-3A4C-4BA5-B073-18A0DE4F72D1}" srcOrd="2" destOrd="0" presId="urn:microsoft.com/office/officeart/2005/8/layout/lProcess3"/>
    <dgm:cxn modelId="{B3E93B36-D42C-4972-91DB-CF6828EE2AC5}" type="presParOf" srcId="{13BA728B-3A4C-4BA5-B073-18A0DE4F72D1}" destId="{F6B36C38-6292-4B60-9CBE-9613BD5A633E}" srcOrd="0" destOrd="0" presId="urn:microsoft.com/office/officeart/2005/8/layout/lProcess3"/>
    <dgm:cxn modelId="{30EDBA97-8760-48B5-ACB7-C8D84AFF10AB}" type="presParOf" srcId="{13BA728B-3A4C-4BA5-B073-18A0DE4F72D1}" destId="{DF6CB6CB-DB3C-4B99-9EA7-D3A2CB03F345}" srcOrd="1" destOrd="0" presId="urn:microsoft.com/office/officeart/2005/8/layout/lProcess3"/>
    <dgm:cxn modelId="{BCD207B1-8ECE-46F6-BD89-955F5A5C5B24}" type="presParOf" srcId="{13BA728B-3A4C-4BA5-B073-18A0DE4F72D1}" destId="{4D0C2008-E375-4952-8D45-04D171F2C85D}" srcOrd="2" destOrd="0" presId="urn:microsoft.com/office/officeart/2005/8/layout/lProcess3"/>
    <dgm:cxn modelId="{38AA032B-6430-49FC-A8EE-043D4A89998D}" type="presParOf" srcId="{13BA728B-3A4C-4BA5-B073-18A0DE4F72D1}" destId="{1347B8CD-62B9-4489-AAF9-E555131D5A9D}" srcOrd="3" destOrd="0" presId="urn:microsoft.com/office/officeart/2005/8/layout/lProcess3"/>
    <dgm:cxn modelId="{B9B7A9F6-930C-4462-BD7A-276FDC492AE4}" type="presParOf" srcId="{13BA728B-3A4C-4BA5-B073-18A0DE4F72D1}" destId="{D7D0468D-EFFA-46D8-8F13-476A5DC21BFE}" srcOrd="4" destOrd="0" presId="urn:microsoft.com/office/officeart/2005/8/layout/lProcess3"/>
    <dgm:cxn modelId="{EA0B6B36-988F-475C-A8BF-372DAE7E1D79}" type="presParOf" srcId="{CD005D52-CF76-42E6-9F72-8B5D882C1608}" destId="{C43B505E-B6B8-4308-A2CD-B189FC6C11C3}" srcOrd="3" destOrd="0" presId="urn:microsoft.com/office/officeart/2005/8/layout/lProcess3"/>
    <dgm:cxn modelId="{A2C986E1-C359-4E6A-87DB-05DA4603ADC3}" type="presParOf" srcId="{CD005D52-CF76-42E6-9F72-8B5D882C1608}" destId="{5E7C15F8-4397-490F-83EC-0F7DC3A22246}" srcOrd="4" destOrd="0" presId="urn:microsoft.com/office/officeart/2005/8/layout/lProcess3"/>
    <dgm:cxn modelId="{44F1EC0A-AEE5-4762-ABD6-DC03E71EC6A0}" type="presParOf" srcId="{5E7C15F8-4397-490F-83EC-0F7DC3A22246}" destId="{78445183-B43A-4964-93AD-6A20B09A8673}" srcOrd="0" destOrd="0" presId="urn:microsoft.com/office/officeart/2005/8/layout/lProcess3"/>
    <dgm:cxn modelId="{54849B24-0593-4351-867B-F10AC734AB00}" type="presParOf" srcId="{5E7C15F8-4397-490F-83EC-0F7DC3A22246}" destId="{01C09B38-6D39-41A4-B653-209A8F44F893}" srcOrd="1" destOrd="0" presId="urn:microsoft.com/office/officeart/2005/8/layout/lProcess3"/>
    <dgm:cxn modelId="{BD8419A2-7BA8-4EFA-8519-7D1ABB054B6F}" type="presParOf" srcId="{5E7C15F8-4397-490F-83EC-0F7DC3A22246}" destId="{48A5B390-C29E-457B-8B97-1810134B1B13}" srcOrd="2" destOrd="0" presId="urn:microsoft.com/office/officeart/2005/8/layout/lProcess3"/>
    <dgm:cxn modelId="{49D878E8-4C69-4511-AFA6-293E31F65391}" type="presParOf" srcId="{5E7C15F8-4397-490F-83EC-0F7DC3A22246}" destId="{FC8FEE43-123A-4D8E-90C7-1C823DB38475}" srcOrd="3" destOrd="0" presId="urn:microsoft.com/office/officeart/2005/8/layout/lProcess3"/>
    <dgm:cxn modelId="{83551320-6754-481D-8888-24EC0EA6995C}" type="presParOf" srcId="{5E7C15F8-4397-490F-83EC-0F7DC3A22246}" destId="{3BCC2A20-CAF9-4106-82E6-496A65CA2DDE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ACB1E-278B-4160-B945-AA7BB494288D}">
      <dsp:nvSpPr>
        <dsp:cNvPr id="0" name=""/>
        <dsp:cNvSpPr/>
      </dsp:nvSpPr>
      <dsp:spPr>
        <a:xfrm>
          <a:off x="34642" y="2827"/>
          <a:ext cx="3370788" cy="1348315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180975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Arial" pitchFamily="34" charset="0"/>
              <a:ea typeface="Calibri" panose="020F0502020204030204" pitchFamily="34" charset="0"/>
              <a:cs typeface="Arial" pitchFamily="34" charset="0"/>
            </a:rPr>
            <a:t>de R$ 2.000,00 a R$ 75.000,00 </a:t>
          </a:r>
          <a:endParaRPr lang="pt-BR" sz="1800" kern="1200" dirty="0">
            <a:latin typeface="Arial" pitchFamily="34" charset="0"/>
            <a:cs typeface="Arial" pitchFamily="34" charset="0"/>
          </a:endParaRPr>
        </a:p>
      </dsp:txBody>
      <dsp:txXfrm>
        <a:off x="708800" y="2827"/>
        <a:ext cx="2022473" cy="1348315"/>
      </dsp:txXfrm>
    </dsp:sp>
    <dsp:sp modelId="{CF9BF4B6-88A9-45D1-8C6C-671D46699A1C}">
      <dsp:nvSpPr>
        <dsp:cNvPr id="0" name=""/>
        <dsp:cNvSpPr/>
      </dsp:nvSpPr>
      <dsp:spPr>
        <a:xfrm>
          <a:off x="3104545" y="141483"/>
          <a:ext cx="2797754" cy="1119101"/>
        </a:xfrm>
        <a:prstGeom prst="chevron">
          <a:avLst/>
        </a:prstGeom>
        <a:solidFill>
          <a:srgbClr val="99CB38">
            <a:lumMod val="60000"/>
            <a:lumOff val="40000"/>
          </a:srgbClr>
        </a:solidFill>
        <a:ln w="12700" cap="flat" cmpd="sng" algn="ctr">
          <a:noFill/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Inciso I do § 1º do artigo 2º </a:t>
          </a:r>
          <a:endParaRPr lang="pt-BR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3664096" y="141483"/>
        <a:ext cx="1678653" cy="1119101"/>
      </dsp:txXfrm>
    </dsp:sp>
    <dsp:sp modelId="{16F96464-1A46-4EA0-928F-29D1155BADF2}">
      <dsp:nvSpPr>
        <dsp:cNvPr id="0" name=""/>
        <dsp:cNvSpPr/>
      </dsp:nvSpPr>
      <dsp:spPr>
        <a:xfrm>
          <a:off x="5704592" y="193813"/>
          <a:ext cx="2920044" cy="1033736"/>
        </a:xfrm>
        <a:prstGeom prst="chevron">
          <a:avLst/>
        </a:prstGeom>
        <a:solidFill>
          <a:srgbClr val="99CB38">
            <a:lumMod val="60000"/>
            <a:lumOff val="40000"/>
          </a:srgbClr>
        </a:solidFill>
        <a:ln w="12700" cap="flat" cmpd="sng" algn="ctr">
          <a:noFill/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uma circunstância atenuante</a:t>
          </a:r>
          <a:endParaRPr lang="pt-BR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6221460" y="193813"/>
        <a:ext cx="1886308" cy="1033736"/>
      </dsp:txXfrm>
    </dsp:sp>
    <dsp:sp modelId="{F6B36C38-6292-4B60-9CBE-9613BD5A633E}">
      <dsp:nvSpPr>
        <dsp:cNvPr id="0" name=""/>
        <dsp:cNvSpPr/>
      </dsp:nvSpPr>
      <dsp:spPr>
        <a:xfrm>
          <a:off x="34642" y="1539907"/>
          <a:ext cx="3370788" cy="1348315"/>
        </a:xfrm>
        <a:prstGeom prst="chevron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265113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Arial" pitchFamily="34" charset="0"/>
              <a:ea typeface="Calibri" panose="020F0502020204030204" pitchFamily="34" charset="0"/>
              <a:cs typeface="Arial" pitchFamily="34" charset="0"/>
            </a:rPr>
            <a:t>de R$ 75.000,00 a R$ 200.000,00</a:t>
          </a:r>
          <a:endParaRPr lang="pt-BR" sz="1800" kern="1200" dirty="0">
            <a:latin typeface="Arial" pitchFamily="34" charset="0"/>
            <a:cs typeface="Arial" pitchFamily="34" charset="0"/>
          </a:endParaRPr>
        </a:p>
      </dsp:txBody>
      <dsp:txXfrm>
        <a:off x="708800" y="1539907"/>
        <a:ext cx="2022473" cy="1348315"/>
      </dsp:txXfrm>
    </dsp:sp>
    <dsp:sp modelId="{4D0C2008-E375-4952-8D45-04D171F2C85D}">
      <dsp:nvSpPr>
        <dsp:cNvPr id="0" name=""/>
        <dsp:cNvSpPr/>
      </dsp:nvSpPr>
      <dsp:spPr>
        <a:xfrm>
          <a:off x="3104545" y="1654513"/>
          <a:ext cx="2797754" cy="1119101"/>
        </a:xfrm>
        <a:prstGeom prst="chevron">
          <a:avLst/>
        </a:prstGeom>
        <a:solidFill>
          <a:srgbClr val="99CB38">
            <a:lumMod val="75000"/>
          </a:srgbClr>
        </a:solidFill>
        <a:ln w="12700" cap="flat" cmpd="sng" algn="ctr">
          <a:noFill/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Inciso II do § 1º do artigo 2º </a:t>
          </a:r>
          <a:endParaRPr lang="pt-BR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3664096" y="1654513"/>
        <a:ext cx="1678653" cy="1119101"/>
      </dsp:txXfrm>
    </dsp:sp>
    <dsp:sp modelId="{D7D0468D-EFFA-46D8-8F13-476A5DC21BFE}">
      <dsp:nvSpPr>
        <dsp:cNvPr id="0" name=""/>
        <dsp:cNvSpPr/>
      </dsp:nvSpPr>
      <dsp:spPr>
        <a:xfrm>
          <a:off x="5459838" y="1580278"/>
          <a:ext cx="3180179" cy="1313299"/>
        </a:xfrm>
        <a:prstGeom prst="chevron">
          <a:avLst/>
        </a:prstGeom>
        <a:solidFill>
          <a:srgbClr val="99CB38">
            <a:lumMod val="75000"/>
          </a:srgbClr>
        </a:solidFill>
        <a:ln w="12700" cap="flat" cmpd="sng" algn="ctr">
          <a:noFill/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uma circunstância agravante</a:t>
          </a:r>
          <a:endParaRPr lang="pt-BR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6116488" y="1580278"/>
        <a:ext cx="1866880" cy="1313299"/>
      </dsp:txXfrm>
    </dsp:sp>
    <dsp:sp modelId="{78445183-B43A-4964-93AD-6A20B09A8673}">
      <dsp:nvSpPr>
        <dsp:cNvPr id="0" name=""/>
        <dsp:cNvSpPr/>
      </dsp:nvSpPr>
      <dsp:spPr>
        <a:xfrm>
          <a:off x="34642" y="3131173"/>
          <a:ext cx="3370788" cy="1348315"/>
        </a:xfrm>
        <a:prstGeom prst="chevron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265113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Arial" pitchFamily="34" charset="0"/>
              <a:ea typeface="Calibri" panose="020F0502020204030204" pitchFamily="34" charset="0"/>
              <a:cs typeface="Arial" pitchFamily="34" charset="0"/>
            </a:rPr>
            <a:t>de R$ 200.000,00 a R$ 1.500.000,00</a:t>
          </a:r>
          <a:endParaRPr lang="pt-BR" sz="1800" kern="1200" dirty="0">
            <a:latin typeface="Arial" pitchFamily="34" charset="0"/>
            <a:cs typeface="Arial" pitchFamily="34" charset="0"/>
          </a:endParaRPr>
        </a:p>
      </dsp:txBody>
      <dsp:txXfrm>
        <a:off x="708800" y="3131173"/>
        <a:ext cx="2022473" cy="1348315"/>
      </dsp:txXfrm>
    </dsp:sp>
    <dsp:sp modelId="{48A5B390-C29E-457B-8B97-1810134B1B13}">
      <dsp:nvSpPr>
        <dsp:cNvPr id="0" name=""/>
        <dsp:cNvSpPr/>
      </dsp:nvSpPr>
      <dsp:spPr>
        <a:xfrm>
          <a:off x="3104545" y="3233761"/>
          <a:ext cx="2797754" cy="1119101"/>
        </a:xfrm>
        <a:prstGeom prst="chevron">
          <a:avLst/>
        </a:prstGeom>
        <a:solidFill>
          <a:srgbClr val="99CB38">
            <a:lumMod val="50000"/>
          </a:srgbClr>
        </a:solidFill>
        <a:ln w="12700" cap="flat" cmpd="sng" algn="ctr">
          <a:noFill/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265113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>
              <a:solidFill>
                <a:prstClr val="white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Inciso III do § 1º do artigo 2º </a:t>
          </a:r>
          <a:endParaRPr lang="pt-BR" sz="1800" b="1" kern="1200" dirty="0">
            <a:solidFill>
              <a:prstClr val="white"/>
            </a:solidFill>
            <a:latin typeface="Arial" pitchFamily="34" charset="0"/>
            <a:ea typeface="Calibri" panose="020F0502020204030204" pitchFamily="34" charset="0"/>
            <a:cs typeface="Arial" pitchFamily="34" charset="0"/>
          </a:endParaRPr>
        </a:p>
      </dsp:txBody>
      <dsp:txXfrm>
        <a:off x="3664096" y="3233761"/>
        <a:ext cx="1678653" cy="1119101"/>
      </dsp:txXfrm>
    </dsp:sp>
    <dsp:sp modelId="{3BCC2A20-CAF9-4106-82E6-496A65CA2DDE}">
      <dsp:nvSpPr>
        <dsp:cNvPr id="0" name=""/>
        <dsp:cNvSpPr/>
      </dsp:nvSpPr>
      <dsp:spPr>
        <a:xfrm>
          <a:off x="5373297" y="3076986"/>
          <a:ext cx="3232077" cy="1456689"/>
        </a:xfrm>
        <a:prstGeom prst="chevron">
          <a:avLst/>
        </a:prstGeom>
        <a:solidFill>
          <a:srgbClr val="99CB38">
            <a:lumMod val="50000"/>
          </a:srgbClr>
        </a:solidFill>
        <a:ln w="12700" cap="flat" cmpd="sng" algn="ctr">
          <a:noFill/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bg1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rPr>
            <a:t>duas ou mais circunstâncias agravantes</a:t>
          </a:r>
        </a:p>
      </dsp:txBody>
      <dsp:txXfrm>
        <a:off x="6101642" y="3076986"/>
        <a:ext cx="1775388" cy="1456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451B1-3121-444B-B568-8A042CE2EE9A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08983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3249" y="9408983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9DFEE-45C7-4D7A-B0DA-0E9DA8AD00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741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0208" cy="4972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3182" y="2"/>
            <a:ext cx="2940208" cy="4972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9EA1E-0405-4FDD-817C-1520ACE5EF8D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8023" y="4766917"/>
            <a:ext cx="5428931" cy="39006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08721"/>
            <a:ext cx="2940208" cy="4972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3182" y="9408721"/>
            <a:ext cx="2940208" cy="4972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FF118-734A-4634-B716-A19B09E9F1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984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588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973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3888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785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893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265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771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194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0547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328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0246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FF118-734A-4634-B716-A19B09E9F1D6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90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04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53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25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51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730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57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949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717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18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4265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2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73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DF5E60-9974-AC48-9591-99C2BB44B7CF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93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0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95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8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5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5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5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0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1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40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8" r:id="rId1"/>
    <p:sldLayoutId id="2147484489" r:id="rId2"/>
    <p:sldLayoutId id="2147484490" r:id="rId3"/>
    <p:sldLayoutId id="2147484491" r:id="rId4"/>
    <p:sldLayoutId id="2147484492" r:id="rId5"/>
    <p:sldLayoutId id="2147484493" r:id="rId6"/>
    <p:sldLayoutId id="2147484494" r:id="rId7"/>
    <p:sldLayoutId id="2147484495" r:id="rId8"/>
    <p:sldLayoutId id="2147484496" r:id="rId9"/>
    <p:sldLayoutId id="2147484497" r:id="rId10"/>
    <p:sldLayoutId id="2147484498" r:id="rId11"/>
    <p:sldLayoutId id="2147484499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59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5" r:id="rId1"/>
    <p:sldLayoutId id="2147485346" r:id="rId2"/>
    <p:sldLayoutId id="2147485347" r:id="rId3"/>
    <p:sldLayoutId id="2147485348" r:id="rId4"/>
    <p:sldLayoutId id="2147485349" r:id="rId5"/>
    <p:sldLayoutId id="2147485350" r:id="rId6"/>
    <p:sldLayoutId id="2147485351" r:id="rId7"/>
    <p:sldLayoutId id="2147485352" r:id="rId8"/>
    <p:sldLayoutId id="2147485353" r:id="rId9"/>
    <p:sldLayoutId id="2147485354" r:id="rId10"/>
    <p:sldLayoutId id="214748535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000" b="1" dirty="0"/>
              <a:t>A vigilância sanitária e a</a:t>
            </a:r>
            <a:br>
              <a:rPr lang="pt-BR" sz="5000" b="1" dirty="0"/>
            </a:br>
            <a:r>
              <a:rPr lang="pt-BR" sz="5000" b="1" dirty="0"/>
              <a:t>apuração de infrações sanitárias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Treinamento em Fiscalização Sanitária – 12/03/2019</a:t>
            </a:r>
          </a:p>
        </p:txBody>
      </p:sp>
    </p:spTree>
    <p:extLst>
      <p:ext uri="{BB962C8B-B14F-4D97-AF65-F5344CB8AC3E}">
        <p14:creationId xmlns:p14="http://schemas.microsoft.com/office/powerpoint/2010/main" val="185889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8154210-538B-4B84-B609-4AFE6779B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Medidas sanitárias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9C5EF6A-C96E-4CEF-A8A3-9D866C6B0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7" y="2071646"/>
            <a:ext cx="10058399" cy="402336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medidas sanitárias, no âmbito da fiscalização, representam as ações administrativas tomadas no exercício do Poder de Polícia, que tem por objetivo proteger a população de um risco sanitário.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Podem ser divididas em dois tipos: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preventivas.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decorrentes do Processo Administrativo Sanitário.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8152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8154210-538B-4B84-B609-4AFE6779B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Medidas preventivas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9C5EF6A-C96E-4CEF-A8A3-9D866C6B0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7" y="2071646"/>
            <a:ext cx="10463352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Indícios ou evidências suficientes de que uma irregularidade possa causar danos à saúde.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Princípio da precaução.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Objetivo: </a:t>
            </a:r>
            <a:r>
              <a:rPr lang="pt-BR" sz="2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cessar </a:t>
            </a:r>
            <a:r>
              <a:rPr lang="pt-BR" sz="2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mais rapidamente possível </a:t>
            </a:r>
            <a:r>
              <a:rPr lang="pt-BR" sz="2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exposição da população a riscos </a:t>
            </a:r>
            <a:r>
              <a:rPr lang="pt-BR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 que seja concluída a investigação.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0413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8154210-538B-4B84-B609-4AFE6779B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Tomada de decisão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9C5EF6A-C96E-4CEF-A8A3-9D866C6B0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7" y="2071646"/>
            <a:ext cx="10058399" cy="402336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Constatada uma irregularidade sanitária durante a inspeção, o fiscal deve tomar uma decisão com fundamento nos princípios constitucionais, administrativos e nas normas jurídicas vigentes, escolhendo a </a:t>
            </a:r>
            <a:r>
              <a:rPr lang="pt-BR" sz="2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 sanitária adequada à contenção dos riscos e proporcional à finalidade legal a ser atingida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pt-BR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5752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Interdição do estabelecimento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B746C00-A8C7-4F21-A6E9-03572841633B}"/>
              </a:ext>
            </a:extLst>
          </p:cNvPr>
          <p:cNvSpPr/>
          <p:nvPr/>
        </p:nvSpPr>
        <p:spPr>
          <a:xfrm>
            <a:off x="1097281" y="1980328"/>
            <a:ext cx="10058399" cy="2248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latin typeface="Helvetica" panose="020B0604020202020204" pitchFamily="34" charset="0"/>
              </a:rPr>
              <a:t>Quando identificada pelo fiscal um situação no estabelecimento que representa </a:t>
            </a:r>
            <a:r>
              <a:rPr lang="pt-BR" sz="2400" b="1" dirty="0">
                <a:latin typeface="Helvetica" panose="020B0604020202020204" pitchFamily="34" charset="0"/>
              </a:rPr>
              <a:t>risco grave e iminente à saúde pública</a:t>
            </a:r>
            <a:r>
              <a:rPr lang="pt-BR" sz="2400" dirty="0">
                <a:latin typeface="Helvetica" panose="020B0604020202020204" pitchFamily="34" charset="0"/>
              </a:rPr>
              <a:t>, o servidor deve, na presença do responsável, interditar o estabelecimento (parcial ou total) mediante a lavratura do TERMO DE INTERDIÇÃO.</a:t>
            </a:r>
            <a:endParaRPr lang="pt-BR" sz="24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097280" y="4450476"/>
            <a:ext cx="10058399" cy="169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latin typeface="Helvetica" panose="020B0604020202020204" pitchFamily="34" charset="0"/>
              </a:rPr>
              <a:t>A interdição (parcial ou total) está fundamentada na Lei nº 9.782/1999, artigo 2º, incisos III e VII e artigo 7º, inciso XIV e no Decreto nº 8.077/2013, artigo 13, inciso VI.  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11332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Interdição do estabelecimento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B746C00-A8C7-4F21-A6E9-03572841633B}"/>
              </a:ext>
            </a:extLst>
          </p:cNvPr>
          <p:cNvSpPr/>
          <p:nvPr/>
        </p:nvSpPr>
        <p:spPr>
          <a:xfrm>
            <a:off x="1097280" y="1952702"/>
            <a:ext cx="1005839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pt-BR" sz="2200" b="1" i="1" dirty="0">
                <a:latin typeface="Helvetica" panose="020B0604020202020204" pitchFamily="34" charset="0"/>
              </a:rPr>
              <a:t>Lei nº 9.782/1999:</a:t>
            </a:r>
          </a:p>
          <a:p>
            <a:pPr indent="3556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000" i="1" dirty="0">
                <a:latin typeface="Helvetica" panose="020B0604020202020204" pitchFamily="34" charset="0"/>
              </a:rPr>
              <a:t>Art. 2º Compete à União no âmbito do Sistema Nacional de Vigilância Sanitária:</a:t>
            </a:r>
          </a:p>
          <a:p>
            <a:pPr indent="3683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000" i="1" dirty="0">
                <a:latin typeface="Helvetica" panose="020B0604020202020204" pitchFamily="34" charset="0"/>
              </a:rPr>
              <a:t>III - normatizar, controlar e fiscalizar produtos, substâncias e serviços de interesse para a saúde;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000" i="1" dirty="0">
                <a:latin typeface="Helvetica" panose="020B0604020202020204" pitchFamily="34" charset="0"/>
              </a:rPr>
              <a:t>VII - atuar em circunstâncias especiais de risco à saúde</a:t>
            </a:r>
            <a:endParaRPr lang="pt-BR" sz="2000" i="1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097279" y="4114660"/>
            <a:ext cx="10058399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000" i="1" dirty="0">
                <a:latin typeface="Helvetica" panose="020B0604020202020204" pitchFamily="34" charset="0"/>
              </a:rPr>
              <a:t>Art. 7º Compete à Agência proceder à implementação e à execução do disposto nos incisos II a VII do art. 2º desta Lei, devendo:</a:t>
            </a:r>
          </a:p>
          <a:p>
            <a:pPr indent="3556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000" i="1" dirty="0">
                <a:latin typeface="Helvetica" panose="020B0604020202020204" pitchFamily="34" charset="0"/>
              </a:rPr>
              <a:t>XIV - interditar, como medida de vigilância sanitária, os locais de fabricação, controle, importação, armazenamento, distribuição e venda de produtos e de prestação de serviços relativos à saúde, em caso de violação da legislação pertinente ou de risco iminente à saúde;</a:t>
            </a:r>
          </a:p>
        </p:txBody>
      </p:sp>
    </p:spTree>
    <p:extLst>
      <p:ext uri="{BB962C8B-B14F-4D97-AF65-F5344CB8AC3E}">
        <p14:creationId xmlns:p14="http://schemas.microsoft.com/office/powerpoint/2010/main" val="4040633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73903"/>
            <a:ext cx="10058400" cy="1450757"/>
          </a:xfrm>
        </p:spPr>
        <p:txBody>
          <a:bodyPr/>
          <a:lstStyle/>
          <a:p>
            <a:r>
              <a:rPr lang="pt-BR" b="1" dirty="0"/>
              <a:t>Interdição do estabelecimento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B746C00-A8C7-4F21-A6E9-03572841633B}"/>
              </a:ext>
            </a:extLst>
          </p:cNvPr>
          <p:cNvSpPr/>
          <p:nvPr/>
        </p:nvSpPr>
        <p:spPr>
          <a:xfrm>
            <a:off x="1097280" y="2071040"/>
            <a:ext cx="100583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200" i="1" dirty="0">
                <a:latin typeface="Helvetica" panose="020B0604020202020204" pitchFamily="34" charset="0"/>
              </a:rPr>
              <a:t>Art. 13. Os agentes a serviço da vigilância sanitária, em suas atividades de controle e monitoramento, terão, entre outras, as seguintes atribuições e prerrogativas:</a:t>
            </a:r>
            <a:endParaRPr lang="pt-BR" sz="2400" i="1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097280" y="3383620"/>
            <a:ext cx="100583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200" i="1" dirty="0">
                <a:latin typeface="Helvetica" panose="020B0604020202020204" pitchFamily="34" charset="0"/>
              </a:rPr>
              <a:t>VI - interditar, parcial ou totalmente, lavrando o termo respectivo, os estabelecimentos em que se realize atividade prevista no art. 2º deste Decreto, bem como lotes dos produtos, em virtude de descumprimento da legislação sanitária aplicável;</a:t>
            </a:r>
          </a:p>
        </p:txBody>
      </p:sp>
    </p:spTree>
    <p:extLst>
      <p:ext uri="{BB962C8B-B14F-4D97-AF65-F5344CB8AC3E}">
        <p14:creationId xmlns:p14="http://schemas.microsoft.com/office/powerpoint/2010/main" val="474361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Interdição de produtos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B746C00-A8C7-4F21-A6E9-03572841633B}"/>
              </a:ext>
            </a:extLst>
          </p:cNvPr>
          <p:cNvSpPr/>
          <p:nvPr/>
        </p:nvSpPr>
        <p:spPr>
          <a:xfrm>
            <a:off x="1097281" y="2044876"/>
            <a:ext cx="100583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Helvetica" panose="020B0604020202020204" pitchFamily="34" charset="0"/>
              </a:rPr>
              <a:t>Quando identificada pelo fiscal um situação em que a liberação de produtos para o consumo represente </a:t>
            </a:r>
            <a:r>
              <a:rPr lang="pt-BR" sz="2400" b="1" dirty="0">
                <a:latin typeface="Helvetica" panose="020B0604020202020204" pitchFamily="34" charset="0"/>
              </a:rPr>
              <a:t>risco grave e iminente à saúde pública</a:t>
            </a:r>
            <a:r>
              <a:rPr lang="pt-BR" sz="2400" dirty="0">
                <a:latin typeface="Helvetica" panose="020B0604020202020204" pitchFamily="34" charset="0"/>
              </a:rPr>
              <a:t>, o servidor deve, na presença do responsável, interditar aqueles determinados produtos mediante a lavratura do TERMO DE INTERDIÇÃO.</a:t>
            </a:r>
            <a:endParaRPr lang="pt-BR" sz="24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097280" y="4273293"/>
            <a:ext cx="10058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Helvetica" panose="020B0604020202020204" pitchFamily="34" charset="0"/>
              </a:rPr>
              <a:t>A interdição dos produtos está fundamentada na Lei nº 9.782/1999, artigo 2º, incisos III e VII e artigo 7º, inciso XV e no Decreto nº 8.077/2013, artigo 13, inciso VI.  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92428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Interdição de produtos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097280" y="2497976"/>
            <a:ext cx="10058399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200" i="1" dirty="0">
                <a:latin typeface="Helvetica" panose="020B0604020202020204" pitchFamily="34" charset="0"/>
              </a:rPr>
              <a:t>Art. 7º Compete à Agência proceder à implementação e à execução do disposto nos incisos II a VII do art. 2º desta Lei, devendo:</a:t>
            </a:r>
          </a:p>
          <a:p>
            <a:pPr indent="3556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200" i="1" dirty="0">
                <a:latin typeface="Helvetica" panose="020B0604020202020204" pitchFamily="34" charset="0"/>
              </a:rPr>
              <a:t>XV - proibir a fabricação, a importação, o armazenamento, a distribuição e a comercialização de produtos e insumos, em caso de violação da legislação pertinente ou de risco iminente à saúde;</a:t>
            </a:r>
          </a:p>
        </p:txBody>
      </p:sp>
    </p:spTree>
    <p:extLst>
      <p:ext uri="{BB962C8B-B14F-4D97-AF65-F5344CB8AC3E}">
        <p14:creationId xmlns:p14="http://schemas.microsoft.com/office/powerpoint/2010/main" val="1296037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Interdição Cautelar de Produtos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B746C00-A8C7-4F21-A6E9-03572841633B}"/>
              </a:ext>
            </a:extLst>
          </p:cNvPr>
          <p:cNvSpPr/>
          <p:nvPr/>
        </p:nvSpPr>
        <p:spPr>
          <a:xfrm>
            <a:off x="1097281" y="2044876"/>
            <a:ext cx="10058399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latin typeface="Helvetica" panose="020B0604020202020204" pitchFamily="34" charset="0"/>
              </a:rPr>
              <a:t>A interdição cautelar de produtos é aquela realizada quando ao mesmo tempo se apreende o produto para  análise fiscal e também </a:t>
            </a:r>
            <a:r>
              <a:rPr lang="pt-BR" sz="2400" b="1" dirty="0">
                <a:latin typeface="Helvetica" panose="020B0604020202020204" pitchFamily="34" charset="0"/>
              </a:rPr>
              <a:t>sejam flagrantes os indícios de alteração ou adulteração do produto.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236981" y="4393838"/>
            <a:ext cx="10058399" cy="114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latin typeface="Helvetica" panose="020B0604020202020204" pitchFamily="34" charset="0"/>
              </a:rPr>
              <a:t>A interdição cautelar de produtos está fundamentada na Lei nº 6.437/77, artigo 23, §2º.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59939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Interdição Cautelar de Produtos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B746C00-A8C7-4F21-A6E9-03572841633B}"/>
              </a:ext>
            </a:extLst>
          </p:cNvPr>
          <p:cNvSpPr/>
          <p:nvPr/>
        </p:nvSpPr>
        <p:spPr>
          <a:xfrm>
            <a:off x="1097281" y="2044876"/>
            <a:ext cx="100583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>
              <a:buFont typeface="Wingdings" panose="05000000000000000000" pitchFamily="2" charset="2"/>
              <a:buChar char="ü"/>
            </a:pPr>
            <a:r>
              <a:rPr lang="pt-BR" sz="2400" i="1" dirty="0">
                <a:latin typeface="Helvetica" panose="020B0604020202020204" pitchFamily="34" charset="0"/>
              </a:rPr>
              <a:t>Art. 23. A apuração do ilícito, em se tratando de produto ou substância referidos no Art.10, inciso IV, far-se-á mediante a apreensão de amostras para a realização de análise fiscal e de interdição, se for o caso.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097281" y="3718956"/>
            <a:ext cx="10058399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i="1" dirty="0">
                <a:latin typeface="Helvetica" panose="020B0604020202020204" pitchFamily="34" charset="0"/>
              </a:rPr>
              <a:t>§ 1º A apreensão de amostras para efeito de análise, fiscal ou de controle, não será acompanhada de interdição do produto.</a:t>
            </a:r>
          </a:p>
          <a:p>
            <a:pPr marL="4763" indent="5334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i="1" dirty="0">
                <a:latin typeface="Helvetica" panose="020B0604020202020204" pitchFamily="34" charset="0"/>
              </a:rPr>
              <a:t>§ 2º Excetuam-se do disposto no parágrafo anterior os casos em que sejam flagrantes os indícios de alteração ou adulteração do produto, hipótese em que a interdição terá caráter preventivo ou de medida cautelar.</a:t>
            </a:r>
            <a:endParaRPr lang="pt-BR" sz="2400" i="1" dirty="0"/>
          </a:p>
        </p:txBody>
      </p:sp>
    </p:spTree>
    <p:extLst>
      <p:ext uri="{BB962C8B-B14F-4D97-AF65-F5344CB8AC3E}">
        <p14:creationId xmlns:p14="http://schemas.microsoft.com/office/powerpoint/2010/main" val="286196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Princípios norteadores 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97280" y="2314435"/>
            <a:ext cx="374086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Legalidade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Impessoalidade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Moralidade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Publicidade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Eficiência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Razoabilidade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646420" y="2314435"/>
            <a:ext cx="576072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Verdade material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Indisponibilidade do interesse público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Preponderância do interesse público sobre o interesse particular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Princípio da autotutela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Princípio do Devido Processo Legal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Princípio da Ampla Defesa e do Contraditório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193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Interdição Cautelar de Produtos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B746C00-A8C7-4F21-A6E9-03572841633B}"/>
              </a:ext>
            </a:extLst>
          </p:cNvPr>
          <p:cNvSpPr/>
          <p:nvPr/>
        </p:nvSpPr>
        <p:spPr>
          <a:xfrm>
            <a:off x="1097281" y="2044876"/>
            <a:ext cx="10058399" cy="114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>
                <a:latin typeface="Helvetica" panose="020B0604020202020204" pitchFamily="34" charset="0"/>
              </a:rPr>
              <a:t>A interdição cautelar  durará no máximo 90 dias, </a:t>
            </a:r>
            <a:r>
              <a:rPr lang="pt-BR" sz="2400" dirty="0"/>
              <a:t>conforme prevê o Art. 23 § 4º da Lei Federal 6.437/77:</a:t>
            </a:r>
            <a:endParaRPr lang="pt-BR" sz="2400" dirty="0">
              <a:latin typeface="Helvetica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066800" y="3501157"/>
            <a:ext cx="100583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400" i="1" dirty="0">
                <a:latin typeface="Helvetica" panose="020B0604020202020204" pitchFamily="34" charset="0"/>
              </a:rPr>
              <a:t>§ 4º A interdição do produto e do estabelecimento, como medida cautelar, durará o tempo necessário à realização de testes, provas, análises ou outras providências requeridas, </a:t>
            </a:r>
            <a:r>
              <a:rPr lang="pt-BR" sz="2400" b="1" i="1" u="sng" dirty="0">
                <a:latin typeface="Helvetica" panose="020B0604020202020204" pitchFamily="34" charset="0"/>
              </a:rPr>
              <a:t>não podendo, em qualquer caso, exceder o prazo de 90 (noventa) dias, findo o qual o produto ou o estabelecimento será automaticamente liberado</a:t>
            </a:r>
            <a:r>
              <a:rPr lang="pt-BR" sz="2400" i="1" dirty="0">
                <a:latin typeface="Helvetica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2553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1203"/>
            <a:ext cx="10058400" cy="1450757"/>
          </a:xfrm>
        </p:spPr>
        <p:txBody>
          <a:bodyPr/>
          <a:lstStyle/>
          <a:p>
            <a:r>
              <a:rPr lang="pt-BR" b="1" dirty="0"/>
              <a:t>Interdição Cautelar de Produtos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097281" y="1887509"/>
            <a:ext cx="1005839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400" dirty="0"/>
              <a:t>A </a:t>
            </a:r>
            <a:r>
              <a:rPr lang="pt-BR" sz="2400" b="1" dirty="0"/>
              <a:t>interdição cautelar de produto ou estabelecimento será obrigatoriamente acompanhada do respectivo Auto de Infração Sanitária</a:t>
            </a:r>
            <a:r>
              <a:rPr lang="pt-BR" sz="2400" dirty="0"/>
              <a:t>, sendo que os documentos mencionados deverão ser lavrados no momento da constatação da infração e, de imediato, entregues ao autuado, de acordo com o artigo 24 da Lei Federal n. 6437/77. </a:t>
            </a:r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400" dirty="0"/>
              <a:t>O PAS será instaurado com o Auto de Infração acompanhado do termo de interdição cautelar e do termo de coleta de amostras.</a:t>
            </a:r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400" dirty="0"/>
              <a:t>Os procedimentos de análise, diligências e providências processuais deverão ocorrer no período de 90 dias, sob pena da liberação automática do produto ou estabelecimento interditado, pela inércia dos órgãos públicos responsáveis pela ação de vigilância.</a:t>
            </a:r>
            <a:endParaRPr lang="pt-BR" sz="2400" i="1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04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3EA411-C821-47EA-AD7C-F829B4511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Interdição ≠ Interdição cautelar</a:t>
            </a:r>
          </a:p>
        </p:txBody>
      </p:sp>
      <p:sp>
        <p:nvSpPr>
          <p:cNvPr id="4" name="Balão de Fala: Retângulo 3">
            <a:extLst>
              <a:ext uri="{FF2B5EF4-FFF2-40B4-BE49-F238E27FC236}">
                <a16:creationId xmlns:a16="http://schemas.microsoft.com/office/drawing/2014/main" id="{2FBF77FA-BD9B-4381-990D-A3CE07D7CD07}"/>
              </a:ext>
            </a:extLst>
          </p:cNvPr>
          <p:cNvSpPr/>
          <p:nvPr/>
        </p:nvSpPr>
        <p:spPr>
          <a:xfrm>
            <a:off x="2237591" y="1877209"/>
            <a:ext cx="7465806" cy="3704665"/>
          </a:xfrm>
          <a:prstGeom prst="wedgeRectCallout">
            <a:avLst>
              <a:gd name="adj1" fmla="val -34377"/>
              <a:gd name="adj2" fmla="val 66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Na situação em que o fiscal identifica que não há necessidade de envio de amostra do produto para análise fiscal, porém verifica que os produtos não devem ser expostos à população (falta de um requisito, p.e.), deve-se interditá-los com fundamento apenas na </a:t>
            </a:r>
            <a:r>
              <a:rPr lang="pt-BR" sz="2200" dirty="0">
                <a:latin typeface="Helvetica" panose="020B0604020202020204" pitchFamily="34" charset="0"/>
              </a:rPr>
              <a:t>Lei nº 9.782/1999, artigo 2º, incisos III e VII e artigo 7º, inciso XV e no Decreto nº 8.077/2013, artigo 13, inciso VI.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6154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Requisição e Apreensão de documentos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B746C00-A8C7-4F21-A6E9-03572841633B}"/>
              </a:ext>
            </a:extLst>
          </p:cNvPr>
          <p:cNvSpPr/>
          <p:nvPr/>
        </p:nvSpPr>
        <p:spPr>
          <a:xfrm>
            <a:off x="1097280" y="1964634"/>
            <a:ext cx="100583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buFont typeface="Wingdings" panose="05000000000000000000" pitchFamily="2" charset="2"/>
              <a:buChar char="ü"/>
            </a:pPr>
            <a:r>
              <a:rPr lang="pt-BR" sz="2200" dirty="0">
                <a:latin typeface="Helvetica" panose="020B0604020202020204" pitchFamily="34" charset="0"/>
              </a:rPr>
              <a:t>Notas fiscais, ordens de produção, estudos clínicos, contratos de terceirização, entre outros.</a:t>
            </a:r>
            <a:endParaRPr lang="pt-BR" sz="22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47E922-71A7-472E-8B3D-D0A4F7B0270C}"/>
              </a:ext>
            </a:extLst>
          </p:cNvPr>
          <p:cNvSpPr/>
          <p:nvPr/>
        </p:nvSpPr>
        <p:spPr>
          <a:xfrm>
            <a:off x="1097280" y="3020304"/>
            <a:ext cx="100583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buFont typeface="Wingdings" panose="05000000000000000000" pitchFamily="2" charset="2"/>
              <a:buChar char="ü"/>
            </a:pPr>
            <a:r>
              <a:rPr lang="pt-BR" sz="2200" dirty="0">
                <a:latin typeface="Helvetica" panose="020B0604020202020204" pitchFamily="34" charset="0"/>
              </a:rPr>
              <a:t>A </a:t>
            </a:r>
            <a:r>
              <a:rPr lang="pt-BR" sz="2200" b="1" dirty="0">
                <a:latin typeface="Helvetica" panose="020B0604020202020204" pitchFamily="34" charset="0"/>
              </a:rPr>
              <a:t>requisição</a:t>
            </a:r>
            <a:r>
              <a:rPr lang="pt-BR" sz="2200" dirty="0">
                <a:latin typeface="Helvetica" panose="020B0604020202020204" pitchFamily="34" charset="0"/>
              </a:rPr>
              <a:t> de informações </a:t>
            </a:r>
            <a:r>
              <a:rPr lang="pt-BR" sz="2200" b="1" dirty="0">
                <a:latin typeface="Helvetica" panose="020B0604020202020204" pitchFamily="34" charset="0"/>
              </a:rPr>
              <a:t>deve ser oficializada </a:t>
            </a:r>
            <a:r>
              <a:rPr lang="pt-BR" sz="2200" dirty="0">
                <a:latin typeface="Helvetica" panose="020B0604020202020204" pitchFamily="34" charset="0"/>
              </a:rPr>
              <a:t>por meio da </a:t>
            </a:r>
            <a:r>
              <a:rPr lang="pt-BR" sz="2200" b="1" dirty="0">
                <a:latin typeface="Helvetica" panose="020B0604020202020204" pitchFamily="34" charset="0"/>
              </a:rPr>
              <a:t>NOTIFICAÇÃO: </a:t>
            </a:r>
            <a:r>
              <a:rPr lang="pt-BR" sz="2200" dirty="0">
                <a:latin typeface="Helvetica" panose="020B0604020202020204" pitchFamily="34" charset="0"/>
              </a:rPr>
              <a:t>descrever de forma clara qual o dispositivo normativo que fundamenta a solicitação do inspetor, o documento que está sendo requisitado e o prazo para cumprimento, sob pena de não ser atendida.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9E008DD-6DE1-4C10-91DA-CFD81B94F79F}"/>
              </a:ext>
            </a:extLst>
          </p:cNvPr>
          <p:cNvSpPr/>
          <p:nvPr/>
        </p:nvSpPr>
        <p:spPr>
          <a:xfrm>
            <a:off x="1097280" y="4743666"/>
            <a:ext cx="100583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buFont typeface="Wingdings" panose="05000000000000000000" pitchFamily="2" charset="2"/>
              <a:buChar char="ü"/>
            </a:pPr>
            <a:r>
              <a:rPr lang="pt-BR" sz="2200" dirty="0">
                <a:latin typeface="Helvetica" panose="020B0604020202020204" pitchFamily="34" charset="0"/>
              </a:rPr>
              <a:t>O fiscal pode também apreender documentos para que sejam levados para a sede da vigilância e analisados de forma mais criteriosa. A </a:t>
            </a:r>
            <a:r>
              <a:rPr lang="pt-BR" sz="2200" b="1" dirty="0">
                <a:latin typeface="Helvetica" panose="020B0604020202020204" pitchFamily="34" charset="0"/>
              </a:rPr>
              <a:t>apreensão</a:t>
            </a:r>
            <a:r>
              <a:rPr lang="pt-BR" sz="2200" dirty="0">
                <a:latin typeface="Helvetica" panose="020B0604020202020204" pitchFamily="34" charset="0"/>
              </a:rPr>
              <a:t> de documentos </a:t>
            </a:r>
            <a:r>
              <a:rPr lang="pt-BR" sz="2200" b="1" dirty="0">
                <a:latin typeface="Helvetica" panose="020B0604020202020204" pitchFamily="34" charset="0"/>
              </a:rPr>
              <a:t>deve ser oficializada </a:t>
            </a:r>
            <a:r>
              <a:rPr lang="pt-BR" sz="2200" dirty="0">
                <a:latin typeface="Helvetica" panose="020B0604020202020204" pitchFamily="34" charset="0"/>
              </a:rPr>
              <a:t>por meio do </a:t>
            </a:r>
            <a:r>
              <a:rPr lang="pt-BR" sz="2200" b="1" dirty="0">
                <a:latin typeface="Helvetica" panose="020B0604020202020204" pitchFamily="34" charset="0"/>
              </a:rPr>
              <a:t>TERMO DE APREENSÃO DE DOCUMENTOS.</a:t>
            </a:r>
            <a:endParaRPr lang="pt-BR" sz="2200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2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050BD-96BF-4270-ABB2-85D42965C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99303"/>
            <a:ext cx="10058400" cy="1450757"/>
          </a:xfrm>
        </p:spPr>
        <p:txBody>
          <a:bodyPr/>
          <a:lstStyle/>
          <a:p>
            <a:r>
              <a:rPr lang="pt-BR" b="1" dirty="0"/>
              <a:t>Requisição e Apreensão de documentos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48B465F-BF11-4107-BBE9-657441B81165}"/>
              </a:ext>
            </a:extLst>
          </p:cNvPr>
          <p:cNvSpPr/>
          <p:nvPr/>
        </p:nvSpPr>
        <p:spPr>
          <a:xfrm>
            <a:off x="1066801" y="2708890"/>
            <a:ext cx="100583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3" indent="338138" algn="just">
              <a:buFont typeface="Wingdings" panose="05000000000000000000" pitchFamily="2" charset="2"/>
              <a:buChar char="ü"/>
            </a:pPr>
            <a:r>
              <a:rPr lang="pt-BR" sz="2000" i="1" dirty="0">
                <a:latin typeface="Helvetica" panose="020B0604020202020204" pitchFamily="34" charset="0"/>
              </a:rPr>
              <a:t>Art. 13. Os agentes a serviço da vigilância sanitária, em suas atividades de controle e monitoramento, terão, entre outras, as seguintes atribuições e prerrogativas:</a:t>
            </a:r>
          </a:p>
          <a:p>
            <a:pPr marL="17463" algn="just"/>
            <a:r>
              <a:rPr lang="pt-BR" sz="2000" i="1" dirty="0">
                <a:latin typeface="Helvetica" panose="020B0604020202020204" pitchFamily="34" charset="0"/>
              </a:rPr>
              <a:t>I - livre acesso aos locais onde se processem, em qualquer fase, as atividades sujeitas ao controle sanitário, previstas no art. 2º deste Decreto, e aos documentos e dados relacionados;</a:t>
            </a:r>
            <a:endParaRPr lang="pt-BR" sz="2000" dirty="0">
              <a:latin typeface="Helvetica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FBFDB44-DEF8-4A5E-9524-D198DB098A49}"/>
              </a:ext>
            </a:extLst>
          </p:cNvPr>
          <p:cNvSpPr/>
          <p:nvPr/>
        </p:nvSpPr>
        <p:spPr>
          <a:xfrm>
            <a:off x="1097282" y="4548531"/>
            <a:ext cx="100583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3" indent="338138" algn="just">
              <a:buFont typeface="Wingdings" panose="05000000000000000000" pitchFamily="2" charset="2"/>
              <a:buChar char="ü"/>
            </a:pPr>
            <a:r>
              <a:rPr lang="pt-BR" sz="2000" i="1" dirty="0">
                <a:latin typeface="Helvetica" panose="020B0604020202020204" pitchFamily="34" charset="0"/>
              </a:rPr>
              <a:t>Art. 14. Parágrafo único. Quando solicitadas pelos órgãos de vigilância sanitária competentes, as empresas deverão prestar as informações ou entregar documentos, nos prazos fixados, para não obstarem a ação de vigilância e as medidas que se fizerem necessárias.;</a:t>
            </a:r>
            <a:endParaRPr lang="pt-BR" sz="2000" dirty="0">
              <a:latin typeface="Helvetica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94CD462-8B1D-4F4A-8948-03B56924A613}"/>
              </a:ext>
            </a:extLst>
          </p:cNvPr>
          <p:cNvSpPr txBox="1"/>
          <p:nvPr/>
        </p:nvSpPr>
        <p:spPr>
          <a:xfrm>
            <a:off x="1066801" y="2029420"/>
            <a:ext cx="279499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17463" indent="338138" algn="just">
              <a:buFont typeface="Wingdings" panose="05000000000000000000" pitchFamily="2" charset="2"/>
              <a:buChar char="ü"/>
              <a:defRPr sz="2000" i="1">
                <a:latin typeface="Helvetica" panose="020B0604020202020204" pitchFamily="34" charset="0"/>
              </a:defRPr>
            </a:lvl1pPr>
          </a:lstStyle>
          <a:p>
            <a:pPr indent="0">
              <a:buNone/>
            </a:pPr>
            <a:r>
              <a:rPr lang="pt-BR" dirty="0"/>
              <a:t>Decreto 8.077/2013</a:t>
            </a:r>
          </a:p>
        </p:txBody>
      </p:sp>
    </p:spTree>
    <p:extLst>
      <p:ext uri="{BB962C8B-B14F-4D97-AF65-F5344CB8AC3E}">
        <p14:creationId xmlns:p14="http://schemas.microsoft.com/office/powerpoint/2010/main" val="2046277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7AA01-57FB-4DD1-A4B1-EF2F7C52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pt-BR" b="1" dirty="0"/>
              <a:t>Recusa de recebimento de termos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24EA1D1-3661-41FC-A484-ED72B2BDBC2D}"/>
              </a:ext>
            </a:extLst>
          </p:cNvPr>
          <p:cNvSpPr/>
          <p:nvPr/>
        </p:nvSpPr>
        <p:spPr>
          <a:xfrm>
            <a:off x="1097281" y="1797444"/>
            <a:ext cx="1005839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400" dirty="0"/>
              <a:t>Após tomada a decisão pelo inspetor, pode ocorrer do responsável pelo estabelecimento ou produto se recusar a receber os termos de fiscalização.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400" dirty="0"/>
              <a:t>Nesses casos</a:t>
            </a:r>
            <a:r>
              <a:rPr lang="pt-BR" sz="2400" b="1" dirty="0"/>
              <a:t>, o inspetor deve primeiramente esclarecer que todas as ações estão subsidiadas por leis e respaldadas pelo Poder de Polícia</a:t>
            </a:r>
            <a:r>
              <a:rPr lang="pt-BR" sz="2400" dirty="0"/>
              <a:t>, na tentativa de esclarecer que o administrado deve cumprir com as determinações.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400" dirty="0"/>
              <a:t>Posteriormente, caso o administrado insista em não receber os termos e cumprir com as exigências, </a:t>
            </a:r>
            <a:r>
              <a:rPr lang="pt-BR" sz="2400" b="1" dirty="0"/>
              <a:t>deve-se identificar duas testemunhas para atestarem que o responsável se recusou a receber</a:t>
            </a:r>
            <a:r>
              <a:rPr lang="pt-BR" sz="2400" dirty="0"/>
              <a:t>, fazendo constar esse fato no termo e no Relatório de Inspeção.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400" dirty="0"/>
              <a:t>Sempre que possível, uma das testemunhas deve ser da empresa.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00165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7AA01-57FB-4DD1-A4B1-EF2F7C52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Recusa de recebimento de termos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24EA1D1-3661-41FC-A484-ED72B2BDBC2D}"/>
              </a:ext>
            </a:extLst>
          </p:cNvPr>
          <p:cNvSpPr/>
          <p:nvPr/>
        </p:nvSpPr>
        <p:spPr>
          <a:xfrm>
            <a:off x="1097281" y="1829716"/>
            <a:ext cx="1005839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200" dirty="0">
                <a:cs typeface="Aldhabi" panose="020B0604020202020204" pitchFamily="2" charset="-78"/>
              </a:rPr>
              <a:t>Na impossibilidade de colher assinatura de duas testemunhas, deve-se colher pelo menos de uma, e registrar tal fato no Relatório de Inspeção.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200" dirty="0">
                <a:cs typeface="Aldhabi" panose="020B0604020202020204" pitchFamily="2" charset="-78"/>
              </a:rPr>
              <a:t>Em situações extremas, caso necessário, pode ser solicitado apoio de </a:t>
            </a:r>
            <a:r>
              <a:rPr lang="pt-BR" sz="2200" b="1" dirty="0">
                <a:cs typeface="Aldhabi" panose="020B0604020202020204" pitchFamily="2" charset="-78"/>
              </a:rPr>
              <a:t>força policial</a:t>
            </a:r>
            <a:r>
              <a:rPr lang="pt-BR" sz="2200" dirty="0">
                <a:cs typeface="Aldhabi" panose="020B0604020202020204" pitchFamily="2" charset="-78"/>
              </a:rPr>
              <a:t>. Para isso, sugere-se que a VISA da localidade entre em contato com os órgãos policiais do município.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200" dirty="0">
                <a:cs typeface="Aldhabi" panose="020B0604020202020204" pitchFamily="2" charset="-78"/>
              </a:rPr>
              <a:t>Nesses casos, os órgãos policias (Polícia Militar e Civil), além de garantirem a segurança dos fiscais durante a ação, também se responsabilizam com os desdobramentos penais envolvidos (instauração de inquéritos e prisões em flagrante, por exemplo). 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200" dirty="0">
                <a:cs typeface="Aldhabi" panose="020B0604020202020204" pitchFamily="2" charset="-78"/>
              </a:rPr>
              <a:t>A presença das vigilâncias locais também é importante, por darem suporte adequado na medida que conhecem a realidade de cada região, bem como as peculiaridades dos estabelecimentos.</a:t>
            </a:r>
          </a:p>
        </p:txBody>
      </p:sp>
    </p:spTree>
    <p:extLst>
      <p:ext uri="{BB962C8B-B14F-4D97-AF65-F5344CB8AC3E}">
        <p14:creationId xmlns:p14="http://schemas.microsoft.com/office/powerpoint/2010/main" val="3455944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0343" y="247415"/>
            <a:ext cx="10058400" cy="1450757"/>
          </a:xfrm>
        </p:spPr>
        <p:txBody>
          <a:bodyPr/>
          <a:lstStyle/>
          <a:p>
            <a:r>
              <a:rPr lang="pt-BR" b="1" dirty="0"/>
              <a:t>Investigação concluída          PAS</a:t>
            </a:r>
          </a:p>
        </p:txBody>
      </p:sp>
      <p:cxnSp>
        <p:nvCxnSpPr>
          <p:cNvPr id="5" name="Conector de Seta Reta 4"/>
          <p:cNvCxnSpPr/>
          <p:nvPr/>
        </p:nvCxnSpPr>
        <p:spPr>
          <a:xfrm>
            <a:off x="6709272" y="1355075"/>
            <a:ext cx="848299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>
            <a:extLst>
              <a:ext uri="{FF2B5EF4-FFF2-40B4-BE49-F238E27FC236}">
                <a16:creationId xmlns:a16="http://schemas.microsoft.com/office/drawing/2014/main" id="{0094E01B-E854-4226-BC0B-420F1998CDA9}"/>
              </a:ext>
            </a:extLst>
          </p:cNvPr>
          <p:cNvSpPr/>
          <p:nvPr/>
        </p:nvSpPr>
        <p:spPr>
          <a:xfrm>
            <a:off x="1066800" y="2299911"/>
            <a:ext cx="10058399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pt-BR" sz="2400" dirty="0">
                <a:latin typeface="Helvetica" panose="020B0604020202020204" pitchFamily="34" charset="0"/>
              </a:rPr>
              <a:t>Após realizada a inspeção investigativa, confirmadas as irregularidades e tomadas as medidas  sanitárias necessárias para contenção do risco, a infração deve ser apurada mediante a instauração do Processo Administrativo Sanitário com vistas à responsabilização da empresa.</a:t>
            </a:r>
          </a:p>
          <a:p>
            <a:pPr indent="3556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pt-BR" sz="2400" dirty="0">
                <a:latin typeface="Helvetica" panose="020B0604020202020204" pitchFamily="34" charset="0"/>
              </a:rPr>
              <a:t>Nessa segunda etapa será garantido à empresa o exercício do contraditório e da ampla defesa, de modo que fiquem registrados e esclarecidos todos os fatos que deram causa a acusação.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34462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 de infração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  <a:ea typeface="Calibri"/>
                <a:cs typeface="Arial" pitchFamily="34" charset="0"/>
              </a:rPr>
              <a:t>art. 13 da Lei n. 6.437/77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99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0343" y="247415"/>
            <a:ext cx="10058400" cy="1450757"/>
          </a:xfrm>
        </p:spPr>
        <p:txBody>
          <a:bodyPr/>
          <a:lstStyle/>
          <a:p>
            <a:r>
              <a:rPr lang="pt-BR" b="1" dirty="0"/>
              <a:t>Investigação concluída          AIS</a:t>
            </a:r>
          </a:p>
        </p:txBody>
      </p:sp>
      <p:sp>
        <p:nvSpPr>
          <p:cNvPr id="3" name="Retângulo 2"/>
          <p:cNvSpPr/>
          <p:nvPr/>
        </p:nvSpPr>
        <p:spPr>
          <a:xfrm>
            <a:off x="1254368" y="2115838"/>
            <a:ext cx="9914375" cy="4790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200" dirty="0">
                <a:latin typeface="Arial" charset="0"/>
                <a:ea typeface="Calibri" pitchFamily="34" charset="0"/>
                <a:cs typeface="Arial" charset="0"/>
              </a:rPr>
              <a:t>Histórico dos fatos: denúncia, sua origem, ações da Anvisa, ações da VISA, manifestações da empresa, esclarecimentos das áreas técnicas (cronologia).</a:t>
            </a:r>
          </a:p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200" dirty="0">
                <a:latin typeface="Arial" charset="0"/>
                <a:ea typeface="Calibri" pitchFamily="34" charset="0"/>
                <a:cs typeface="Arial" charset="0"/>
              </a:rPr>
              <a:t>Verificação do </a:t>
            </a:r>
            <a:r>
              <a:rPr lang="pt-BR" sz="2200" b="1" dirty="0">
                <a:latin typeface="Arial" charset="0"/>
                <a:ea typeface="Calibri" pitchFamily="34" charset="0"/>
                <a:cs typeface="Arial" charset="0"/>
              </a:rPr>
              <a:t>enquadramento </a:t>
            </a:r>
            <a:r>
              <a:rPr lang="pt-BR" sz="2200" dirty="0">
                <a:latin typeface="Arial" charset="0"/>
                <a:ea typeface="Calibri" pitchFamily="34" charset="0"/>
                <a:cs typeface="Arial" charset="0"/>
              </a:rPr>
              <a:t>da conduta como infração sanitária.</a:t>
            </a:r>
          </a:p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pt-BR" sz="2200" b="1" u="sng" dirty="0">
                <a:latin typeface="Arial" charset="0"/>
                <a:ea typeface="Calibri" pitchFamily="34" charset="0"/>
                <a:cs typeface="Arial" charset="0"/>
              </a:rPr>
              <a:t>Materialidade</a:t>
            </a:r>
            <a:r>
              <a:rPr lang="pt-BR" sz="2200" dirty="0">
                <a:latin typeface="Arial" charset="0"/>
                <a:ea typeface="Calibri" pitchFamily="34" charset="0"/>
                <a:cs typeface="Arial" charset="0"/>
              </a:rPr>
              <a:t>: documentos que comprovam a materialidade da infração.</a:t>
            </a:r>
          </a:p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 startAt="4"/>
            </a:pPr>
            <a:r>
              <a:rPr lang="pt-BR" sz="2200" b="1" u="sng" dirty="0">
                <a:latin typeface="Arial" charset="0"/>
                <a:cs typeface="Arial" charset="0"/>
              </a:rPr>
              <a:t>Autoria</a:t>
            </a:r>
            <a:r>
              <a:rPr lang="pt-BR" sz="2200" b="1" dirty="0">
                <a:latin typeface="Arial" charset="0"/>
                <a:cs typeface="Arial" charset="0"/>
              </a:rPr>
              <a:t>: </a:t>
            </a:r>
            <a:r>
              <a:rPr lang="pt-BR" sz="2200" dirty="0">
                <a:latin typeface="Arial" charset="0"/>
                <a:cs typeface="Arial" charset="0"/>
              </a:rPr>
              <a:t>nome da empresa/pessoa física, respectivo CNPJ/CPF, endereço.</a:t>
            </a:r>
          </a:p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 startAt="4"/>
            </a:pPr>
            <a:r>
              <a:rPr lang="pt-BR" sz="2200" dirty="0">
                <a:latin typeface="Arial" charset="0"/>
                <a:ea typeface="Calibri" pitchFamily="34" charset="0"/>
                <a:cs typeface="Arial" charset="0"/>
              </a:rPr>
              <a:t>É imprescindível verificar o </a:t>
            </a:r>
            <a:r>
              <a:rPr lang="pt-BR" sz="2200" b="1" dirty="0">
                <a:latin typeface="Arial" charset="0"/>
                <a:ea typeface="Calibri" pitchFamily="34" charset="0"/>
                <a:cs typeface="Arial" charset="0"/>
              </a:rPr>
              <a:t>prazo prescricional </a:t>
            </a:r>
            <a:r>
              <a:rPr lang="pt-BR" sz="2200" dirty="0">
                <a:latin typeface="Arial" charset="0"/>
                <a:ea typeface="Calibri" pitchFamily="34" charset="0"/>
                <a:cs typeface="Arial" charset="0"/>
              </a:rPr>
              <a:t>(5 anos da data do fato ilícito –data de fabricação)</a:t>
            </a:r>
          </a:p>
          <a:p>
            <a:pPr lvl="1" algn="just">
              <a:lnSpc>
                <a:spcPct val="115000"/>
              </a:lnSpc>
              <a:spcAft>
                <a:spcPts val="1200"/>
              </a:spcAft>
            </a:pPr>
            <a:endParaRPr lang="pt-BR" sz="2400" dirty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6709272" y="1355075"/>
            <a:ext cx="848299" cy="11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814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Base legal 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97280" y="2142779"/>
            <a:ext cx="9597483" cy="409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 instauração do processo administrativo sanitário federal é feita de acordo com o rito processual previsto na </a:t>
            </a:r>
            <a:r>
              <a:rPr lang="pt-BR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 6.437, de 20 de agosto de 1977.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Subsidiariamente usamos a </a:t>
            </a:r>
            <a:r>
              <a:rPr lang="pt-BR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 9.784, de 29 de janeiro de 1999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, que regula o processo administrativo no âmbito da Administração Pública Federal.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Código Sanitário Estadual - </a:t>
            </a:r>
            <a:r>
              <a:rPr lang="pt-BR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 Complementar nº 31 de 24/11/1982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Código Sanitário Municipal - </a:t>
            </a:r>
            <a:r>
              <a:rPr lang="pt-BR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 nº 5.132, de 29 de setembro de 1999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029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Auto de Infração Sanitária - AIS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320564"/>
            <a:ext cx="9597483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Pode ser lavrado na sede ou no local em que for verificada a infração.</a:t>
            </a:r>
          </a:p>
          <a:p>
            <a:pPr algn="just">
              <a:lnSpc>
                <a:spcPct val="115000"/>
              </a:lnSpc>
              <a:defRPr/>
            </a:pPr>
            <a:endParaRPr lang="pt-BR" sz="2400" dirty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É ato administrativo formal, que deve obedecer aos requisitos do art. 13 da Lei n. 6.437/77.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endParaRPr lang="pt-BR" sz="2400" dirty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Como peça inaugural do processo, vincula todo procedimento subsequente.</a:t>
            </a:r>
          </a:p>
        </p:txBody>
      </p:sp>
    </p:spTree>
    <p:extLst>
      <p:ext uri="{BB962C8B-B14F-4D97-AF65-F5344CB8AC3E}">
        <p14:creationId xmlns:p14="http://schemas.microsoft.com/office/powerpoint/2010/main" val="3163119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AIS – Requisitos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320564"/>
            <a:ext cx="9597483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pt-BR" alt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I - nome do infrator, seu domicílio e residência, bem como os demais elementos necessários à sua qualificação e identificação civil; </a:t>
            </a: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pt-BR" alt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II - local, data e hora da lavratura onde a infração foi verificada;</a:t>
            </a: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pt-BR" altLang="pt-BR" sz="2400" b="1" dirty="0">
                <a:solidFill>
                  <a:srgbClr val="FF0000"/>
                </a:solidFill>
                <a:latin typeface="Arial" pitchFamily="34" charset="0"/>
                <a:ea typeface="Calibri"/>
                <a:cs typeface="Arial" pitchFamily="34" charset="0"/>
              </a:rPr>
              <a:t>III - descrição da infração e menção do dispositivo legal ou regulamentar transgredido; </a:t>
            </a: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pt-BR" alt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IV - penalidade a que está sujeito o infrator e o respectivo preceito legal que autoriza a sua imposição; </a:t>
            </a:r>
          </a:p>
        </p:txBody>
      </p:sp>
    </p:spTree>
    <p:extLst>
      <p:ext uri="{BB962C8B-B14F-4D97-AF65-F5344CB8AC3E}">
        <p14:creationId xmlns:p14="http://schemas.microsoft.com/office/powerpoint/2010/main" val="397376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AIS – Requisitos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320564"/>
            <a:ext cx="9597483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pt-BR" alt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V - ciência, pelo autuado, de que responderá pelo fato em processo administrativo; </a:t>
            </a: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pt-BR" alt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VI - assinatura do autuado ou, na sua ausência ou recusa, de duas testemunhas, e do autuante; </a:t>
            </a: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pt-BR" alt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VII - prazo para interposição de recurso, quando cabível. </a:t>
            </a: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pt-BR" altLang="pt-BR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Parágrafo único - Havendo recusa do infrator em assinar o auto, será feita, neste, a menção do fato”. </a:t>
            </a:r>
          </a:p>
        </p:txBody>
      </p:sp>
    </p:spTree>
    <p:extLst>
      <p:ext uri="{BB962C8B-B14F-4D97-AF65-F5344CB8AC3E}">
        <p14:creationId xmlns:p14="http://schemas.microsoft.com/office/powerpoint/2010/main" val="343180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AIS - Pontos Importantes</a:t>
            </a:r>
          </a:p>
        </p:txBody>
      </p:sp>
      <p:sp>
        <p:nvSpPr>
          <p:cNvPr id="3" name="Retângulo 2"/>
          <p:cNvSpPr/>
          <p:nvPr/>
        </p:nvSpPr>
        <p:spPr>
          <a:xfrm>
            <a:off x="1184030" y="2168686"/>
            <a:ext cx="9971649" cy="2794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A </a:t>
            </a:r>
            <a:r>
              <a:rPr lang="pt-BR" sz="2400" b="1" u="sng" dirty="0">
                <a:latin typeface="Arial" pitchFamily="34" charset="0"/>
                <a:ea typeface="Calibri"/>
                <a:cs typeface="Arial" pitchFamily="34" charset="0"/>
              </a:rPr>
              <a:t>descrição da infração </a:t>
            </a: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deve ser extraída do texto legal de forma clara e concisa, de maneira a permitir a caracterização das infrações encontradas e a plena defesa por parte do autuado.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defRPr/>
            </a:pPr>
            <a:endParaRPr lang="pt-BR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Anulação do feito por descrição genérica da infração e impossibilidade de defesa do autuado.</a:t>
            </a:r>
          </a:p>
        </p:txBody>
      </p:sp>
    </p:spTree>
    <p:extLst>
      <p:ext uri="{BB962C8B-B14F-4D97-AF65-F5344CB8AC3E}">
        <p14:creationId xmlns:p14="http://schemas.microsoft.com/office/powerpoint/2010/main" val="14527293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AIS - Pontos Importantes</a:t>
            </a:r>
          </a:p>
        </p:txBody>
      </p:sp>
      <p:sp>
        <p:nvSpPr>
          <p:cNvPr id="3" name="Retângulo 2"/>
          <p:cNvSpPr/>
          <p:nvPr/>
        </p:nvSpPr>
        <p:spPr>
          <a:xfrm>
            <a:off x="1184030" y="2168686"/>
            <a:ext cx="9971649" cy="3490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O enquadramento incorreto da infração, ou mesmo a sua falta, não acarreta a nulidade do auto de infração, caso a descrição dos fatos esteja correta (não pode haver prejuízo para a defesa).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O acusado, em processo judicial ou administrativo, não se defende da tipificação das infrações, mas da prática dos atos que lhe são atribuídos.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pt-BR" sz="2400" dirty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073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Instrução processual: provas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1158239" y="2179980"/>
            <a:ext cx="9936481" cy="483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Laudo de análise: destacar informações sobre a </a:t>
            </a:r>
            <a:r>
              <a:rPr lang="pt-BR" sz="2400" u="sng" dirty="0">
                <a:latin typeface="Arial" pitchFamily="34" charset="0"/>
                <a:ea typeface="Calibri"/>
                <a:cs typeface="Arial" pitchFamily="34" charset="0"/>
              </a:rPr>
              <a:t>contraprova</a:t>
            </a: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Comércio irregular: a propaganda não é prova (exposição à venda).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Rótulos e embalagens: informações sobre data de fabricação, fabricantes, </a:t>
            </a:r>
            <a:r>
              <a:rPr lang="pt-BR" sz="2400" dirty="0" err="1">
                <a:latin typeface="Arial" pitchFamily="34" charset="0"/>
                <a:ea typeface="Calibri"/>
                <a:cs typeface="Arial" pitchFamily="34" charset="0"/>
              </a:rPr>
              <a:t>etc</a:t>
            </a:r>
            <a:endParaRPr lang="pt-BR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Rotulagem: propaganda não é prova de rotulagem irregular (</a:t>
            </a:r>
            <a:r>
              <a:rPr lang="pt-BR" sz="2400" i="1" dirty="0">
                <a:latin typeface="Arial" pitchFamily="34" charset="0"/>
                <a:ea typeface="Calibri"/>
                <a:cs typeface="Arial" pitchFamily="34" charset="0"/>
              </a:rPr>
              <a:t>layout</a:t>
            </a: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). 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Sem registro: Passível de registro x sem registro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Descumprimento de notificação: AR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pt-BR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892175" indent="-446088" algn="just">
              <a:lnSpc>
                <a:spcPct val="115000"/>
              </a:lnSpc>
              <a:tabLst>
                <a:tab pos="446088" algn="l"/>
                <a:tab pos="892175" algn="l"/>
                <a:tab pos="1081088" algn="l"/>
              </a:tabLst>
              <a:defRPr/>
            </a:pPr>
            <a:endParaRPr lang="pt-BR" sz="2400" dirty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559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Problemas identificados </a:t>
            </a:r>
          </a:p>
        </p:txBody>
      </p:sp>
      <p:sp>
        <p:nvSpPr>
          <p:cNvPr id="4" name="Retângulo 3"/>
          <p:cNvSpPr/>
          <p:nvPr/>
        </p:nvSpPr>
        <p:spPr>
          <a:xfrm>
            <a:off x="1097279" y="2290206"/>
            <a:ext cx="10058401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Não é esgotada a investigação em relação a todos os envolvidos  ► empresas citadas na denúncia/dossiê (fabrica x distribui).</a:t>
            </a: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 Prescrição da ação punitiva ► verificar outras possibilidades (outras amostras);</a:t>
            </a:r>
          </a:p>
          <a:p>
            <a:pPr marL="34290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Relatórios de inspeção (abordar todas as não conformidades)</a:t>
            </a:r>
          </a:p>
        </p:txBody>
      </p:sp>
    </p:spTree>
    <p:extLst>
      <p:ext uri="{BB962C8B-B14F-4D97-AF65-F5344CB8AC3E}">
        <p14:creationId xmlns:p14="http://schemas.microsoft.com/office/powerpoint/2010/main" val="27940145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pt-BR" b="1" dirty="0"/>
              <a:t>Instrução processual</a:t>
            </a:r>
          </a:p>
        </p:txBody>
      </p:sp>
      <p:sp>
        <p:nvSpPr>
          <p:cNvPr id="4" name="Retângulo 3"/>
          <p:cNvSpPr/>
          <p:nvPr/>
        </p:nvSpPr>
        <p:spPr>
          <a:xfrm>
            <a:off x="1196898" y="2062658"/>
            <a:ext cx="9597483" cy="186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Os documentos no PAS devem ser dispostos em ordem cronológica, do mais antigo para o mais novo, sendo o AIS o primeiro documento.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Verificar numeração de folhas, assinaturas, etc.</a:t>
            </a:r>
          </a:p>
        </p:txBody>
      </p:sp>
    </p:spTree>
    <p:extLst>
      <p:ext uri="{BB962C8B-B14F-4D97-AF65-F5344CB8AC3E}">
        <p14:creationId xmlns:p14="http://schemas.microsoft.com/office/powerpoint/2010/main" val="7982989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tx1"/>
                </a:solidFill>
              </a:rPr>
              <a:t>Notificação do AIS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96898" y="2250226"/>
            <a:ext cx="8951813" cy="3903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Pessoalmente (assinatura no AIS).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Obs.: Recusa/ausência (registrar na presença e com assinatura de  2 testemunhas).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Pelo correio (aviso de recebimento - A.R).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Arial" pitchFamily="34" charset="0"/>
                <a:ea typeface="Calibri"/>
                <a:cs typeface="Arial" pitchFamily="34" charset="0"/>
              </a:rPr>
              <a:t>Por edital (lugar incerto ou não sabido).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dirty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2262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41" y="0"/>
            <a:ext cx="7236296" cy="609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755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Base legal – Lei Federal X Lei Estadual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320564"/>
            <a:ext cx="9597483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Inexiste hierarquia entre lei federal, lei estadual e lei municipal.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Havendo confronto entre as leis ordinárias nessas três esferas do Poder, há de se avaliar a competência legislativa em razão da matéria prevista na Constituição Federal para cada um.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Competências legislativas concorrentes em matéria de saúde.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UNIÃO ► ESTADOS ►MUNICÍPIOS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0702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Relatório de sentença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§ 1º do art. 22 da Lei nº 6.437/77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35557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Relatório (manifestação da área </a:t>
            </a:r>
            <a:r>
              <a:rPr lang="pt-BR" b="1" dirty="0" err="1"/>
              <a:t>autuante</a:t>
            </a:r>
            <a:r>
              <a:rPr lang="pt-BR" b="1" dirty="0"/>
              <a:t>)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320564"/>
            <a:ext cx="9597483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t-BR" altLang="pt-BR" sz="2000" b="1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Art</a:t>
            </a:r>
            <a:r>
              <a:rPr lang="pt-BR" altLang="pt-BR" sz="2000" b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. 22 da Lei nº 6.437/77 – </a:t>
            </a:r>
            <a:r>
              <a:rPr lang="pt-BR" altLang="pt-BR" sz="2000" b="1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“O infrator poderá oferecer defesa ou impugnação do auto de infração no prazo de quinze dias contados de sua notificação. </a:t>
            </a:r>
          </a:p>
          <a:p>
            <a:pPr algn="just"/>
            <a:endParaRPr lang="pt-BR" altLang="pt-BR" sz="2000" b="1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000" b="1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        § 1º - Antes do julgamento da defesa ou da impugnação a que se refere este artigo deverá a autoridade julgadora ouvir o servidor autuante, que terá o prazo de dez dias para se pronunciar a respeito. </a:t>
            </a:r>
          </a:p>
          <a:p>
            <a:pPr algn="just"/>
            <a:endParaRPr lang="pt-BR" altLang="pt-BR" sz="2000" b="1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000" b="1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        § 2º - Apresentada ou não a defesa ou impugnação, o auto de infração será julgado pelo dirigente do órgão de vigilância sanitária competente”. </a:t>
            </a:r>
            <a:endParaRPr lang="pt-BR" altLang="pt-BR" sz="2000" b="1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3987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Relatório (manifestação da área </a:t>
            </a:r>
            <a:r>
              <a:rPr lang="pt-BR" b="1" dirty="0" err="1"/>
              <a:t>autuante</a:t>
            </a:r>
            <a:r>
              <a:rPr lang="pt-BR" b="1" dirty="0"/>
              <a:t>)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320564"/>
            <a:ext cx="959748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itchFamily="34" charset="0"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Prazo: 15 dias contados da notificação.</a:t>
            </a:r>
          </a:p>
          <a:p>
            <a:pPr algn="just">
              <a:lnSpc>
                <a:spcPct val="115000"/>
              </a:lnSpc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15000"/>
              </a:lnSpc>
              <a:buFont typeface="Arial" pitchFamily="34" charset="0"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Ampla defesa e contraditório (art. 22 da Lei 6.437/77).</a:t>
            </a:r>
          </a:p>
          <a:p>
            <a:pPr marL="342900" indent="-342900" algn="just">
              <a:lnSpc>
                <a:spcPct val="115000"/>
              </a:lnSpc>
              <a:buFont typeface="Arial" pitchFamily="34" charset="0"/>
              <a:buChar char="•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Princípio da verdade real.</a:t>
            </a:r>
          </a:p>
        </p:txBody>
      </p:sp>
    </p:spTree>
    <p:extLst>
      <p:ext uri="{BB962C8B-B14F-4D97-AF65-F5344CB8AC3E}">
        <p14:creationId xmlns:p14="http://schemas.microsoft.com/office/powerpoint/2010/main" val="27005774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Relatório (manifestação da área </a:t>
            </a:r>
            <a:r>
              <a:rPr lang="pt-BR" b="1" dirty="0" err="1"/>
              <a:t>autuante</a:t>
            </a:r>
            <a:r>
              <a:rPr lang="pt-BR" b="1" dirty="0"/>
              <a:t>)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97280" y="2113359"/>
            <a:ext cx="959748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Síntese do que foi apurado no PAS (</a:t>
            </a:r>
            <a:r>
              <a:rPr lang="pt-BR" alt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atos e movimentações processuais mais relevantes desde a lavratura do AIS).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altLang="pt-BR" sz="24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Análise das alegações da autuada – avaliação de todos os argumentos apresentados.</a:t>
            </a: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Análise técnica da documentação processual.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altLang="pt-BR" sz="24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Conclusão: manifestação acerca da procedência da autuação relativamente ao mérito e aos aspectos formais processuais.</a:t>
            </a: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Peça informativa e opinativa.</a:t>
            </a:r>
          </a:p>
        </p:txBody>
      </p:sp>
    </p:spTree>
    <p:extLst>
      <p:ext uri="{BB962C8B-B14F-4D97-AF65-F5344CB8AC3E}">
        <p14:creationId xmlns:p14="http://schemas.microsoft.com/office/powerpoint/2010/main" val="3005852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7000" dirty="0"/>
              <a:t>Decisão administrativa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Primeira instância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20365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Decisão Administrativa</a:t>
            </a:r>
          </a:p>
        </p:txBody>
      </p:sp>
      <p:sp>
        <p:nvSpPr>
          <p:cNvPr id="3" name="Retângulo 2"/>
          <p:cNvSpPr/>
          <p:nvPr/>
        </p:nvSpPr>
        <p:spPr>
          <a:xfrm>
            <a:off x="1097280" y="2416492"/>
            <a:ext cx="7879644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Manutenção parcial ou total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Insubsistência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Nulidade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Prescrição</a:t>
            </a:r>
          </a:p>
        </p:txBody>
      </p:sp>
    </p:spTree>
    <p:extLst>
      <p:ext uri="{BB962C8B-B14F-4D97-AF65-F5344CB8AC3E}">
        <p14:creationId xmlns:p14="http://schemas.microsoft.com/office/powerpoint/2010/main" val="13991297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Fundamentação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261949"/>
            <a:ext cx="959748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Artigo 50, §1º, da Lei nº 9.784/99: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“A motivação deve ser explícita, clara e congruente, podendo consistir em declaração de concordância com fundamentos de anteriores pareceres, informações, decisões ou propostas, que, neste caso, serão parte integrante do ato”. </a:t>
            </a:r>
          </a:p>
        </p:txBody>
      </p:sp>
    </p:spTree>
    <p:extLst>
      <p:ext uri="{BB962C8B-B14F-4D97-AF65-F5344CB8AC3E}">
        <p14:creationId xmlns:p14="http://schemas.microsoft.com/office/powerpoint/2010/main" val="12242112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Dosimetria da pena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261949"/>
            <a:ext cx="9597483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Circunstâncias atenuantes e agravantes.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Consequências da infração para a saúde pública. 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Porte econômico.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Obs.: antecedentes</a:t>
            </a:r>
          </a:p>
        </p:txBody>
      </p:sp>
    </p:spTree>
    <p:extLst>
      <p:ext uri="{BB962C8B-B14F-4D97-AF65-F5344CB8AC3E}">
        <p14:creationId xmlns:p14="http://schemas.microsoft.com/office/powerpoint/2010/main" val="14179522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Circunstâncias atenuantes e agravantes.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451694" y="1887375"/>
            <a:ext cx="519995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alt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Atenuantes: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 - a ação do infrator não ter sido fundamental para a consecução do evento;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II - a errada compreensão da norma sanitária, admitida como escusável, quanto patente a incapacidade do agente para atender o caráter ilícito do fato;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III - o infrator, por espontânea vontade, imediatamente, procurar reparar ou minorar as </a:t>
            </a:r>
            <a:r>
              <a:rPr lang="pt-BR" alt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conseqüências</a:t>
            </a: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do ato lesivo à saúde pública que lhe for imputado;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IV - ter o infrator sofrido coação, a que podia resistir, para a prática do ato;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V - ser o infrator primário, e a falta cometida, de natureza leve. 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999786" y="1887375"/>
            <a:ext cx="596453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alt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Agravantes: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 - ser o infrator reincidente;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II - ter o infrator cometido a infração para obter vantagem pecuniária decorrente do consumo pelo público do produto elaborado em contrário ao disposto na legislação sanitária;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III - o infrator coagir outrem para a execução material da infração;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IV - ter a infração </a:t>
            </a:r>
            <a:r>
              <a:rPr lang="pt-BR" alt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conseqüências</a:t>
            </a: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calamitosas à saúde pública;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V - se, tendo conhecimento de ato lesivo à saúde pública, o infrator deixar de tomar as providências de sua alçada tendentes a evitá-lo;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>VI - ter o infrator agido com dolo, ainda que eventual fraude ou má fé”. 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Users\patricia.masera\AppData\Local\Microsoft\Windows\Temporary Internet Files\Content.IE5\K5VTK0YN\MC90044132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335" y="286603"/>
            <a:ext cx="865076" cy="86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7053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Risco Sanitário.</a:t>
            </a:r>
          </a:p>
        </p:txBody>
      </p:sp>
      <p:sp>
        <p:nvSpPr>
          <p:cNvPr id="6" name="Retângulo 5"/>
          <p:cNvSpPr/>
          <p:nvPr/>
        </p:nvSpPr>
        <p:spPr>
          <a:xfrm>
            <a:off x="1097280" y="2024535"/>
            <a:ext cx="10058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Na avaliação do risco sanitário, deve ser considerada não apenas a infração  verificada, mas também, as medidas implementadas pelo infrator.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Exemplo: Desvio de qualidade constatado em laudo de análise laboratorial, em que tenha havido o recolhimento dos produtos.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Espontaneidade do recolhimento;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Eficiência do recolhimento;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Mensagem de alerta aos consumidores;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Consequências à saúde.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05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Base legal – Lei Federal X Lei Estadual 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309134"/>
            <a:ext cx="959748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Lei nº 6.437, de 20 de Agosto de 1977 –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GERAL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Atua de modo subsidiário às leis estaduais e municipais (Códigos Sanitários) no que respeita aos procedimentos pertinentes aos respectivos ritos processuais, naquilo em que aquelas leis forem omissas.</a:t>
            </a:r>
          </a:p>
        </p:txBody>
      </p:sp>
    </p:spTree>
    <p:extLst>
      <p:ext uri="{BB962C8B-B14F-4D97-AF65-F5344CB8AC3E}">
        <p14:creationId xmlns:p14="http://schemas.microsoft.com/office/powerpoint/2010/main" val="42063236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Porte econômico </a:t>
            </a:r>
            <a:r>
              <a:rPr lang="pt-BR" sz="2700" dirty="0"/>
              <a:t>(Faturamento bruto anual)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97280" y="1987629"/>
            <a:ext cx="104241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spcBef>
                <a:spcPts val="600"/>
              </a:spcBef>
              <a:spcAft>
                <a:spcPts val="600"/>
              </a:spcAft>
            </a:pPr>
            <a:r>
              <a:rPr lang="pt-B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Classificação de acordo com a Lei Complementar nº 123/2006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2000" b="1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Empreendedor Individual: até R$ 60.000,00</a:t>
            </a:r>
            <a:endParaRPr lang="pt-BR" sz="2000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Micro: até R$ 360.000,00 </a:t>
            </a:r>
            <a:endParaRPr lang="pt-BR" sz="2000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600"/>
              </a:spcBef>
              <a:spcAft>
                <a:spcPts val="180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Pequena: acima de R$ 360.000,00 até R$ 3.600.000,00 </a:t>
            </a:r>
          </a:p>
          <a:p>
            <a:pPr algn="just" fontAlgn="t">
              <a:spcBef>
                <a:spcPts val="600"/>
              </a:spcBef>
              <a:spcAft>
                <a:spcPts val="600"/>
              </a:spcAft>
            </a:pPr>
            <a:r>
              <a:rPr lang="pt-B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Classificação de acordo com a Resolução RDC 222, de 28.12.2006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2000" b="1" dirty="0">
              <a:latin typeface="Arial" panose="020B0604020202020204" pitchFamily="34" charset="0"/>
            </a:endParaRPr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Médio porte – grupo IV: = até R$ 6.000.000,00</a:t>
            </a:r>
            <a:endParaRPr lang="pt-BR" sz="2000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Médio porte – grupo III: = acima de R$ 6.000.000,00 até R$ 20.000.000,00 </a:t>
            </a:r>
            <a:endParaRPr lang="pt-BR" sz="2000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Grande porte – grupo II: = acima de R$ 20.000,00 até R$ 50.000.000,00</a:t>
            </a:r>
            <a:endParaRPr lang="pt-BR" sz="2000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Grande porte – grupo I: acima de R$ 50.000.000,00</a:t>
            </a:r>
            <a:endParaRPr lang="pt-BR" sz="200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1633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Escala de multas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00556969"/>
              </p:ext>
            </p:extLst>
          </p:nvPr>
        </p:nvGraphicFramePr>
        <p:xfrm>
          <a:off x="1875582" y="1858546"/>
          <a:ext cx="864001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69514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7000" dirty="0"/>
              <a:t>Recurso administrativo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Segunda instância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24784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Juízo de Retratação 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Lei nº. 6.437/77</a:t>
            </a:r>
          </a:p>
        </p:txBody>
      </p:sp>
      <p:sp>
        <p:nvSpPr>
          <p:cNvPr id="3" name="Retângulo 2"/>
          <p:cNvSpPr/>
          <p:nvPr/>
        </p:nvSpPr>
        <p:spPr>
          <a:xfrm>
            <a:off x="1097280" y="2510790"/>
            <a:ext cx="10058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Art. 30. Das decisões condenatórias poderá o infrator recorrer, dentro de igual prazo ao fixado para a defesa, inclusive quando se tratar de multa.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Parágrafo único. Mantida a decisão condenatória, caberá recurso para a autoridade superior, dentro da esfera governamental sob cuja jurisdição se haja instaurado o processo, no prazo de 20 (vinte) dias de sua ciência ou publicação.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400" b="1" dirty="0">
              <a:latin typeface="+mj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69835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2ª Instância Administrativa -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RDC 266/2019</a:t>
            </a:r>
          </a:p>
        </p:txBody>
      </p:sp>
      <p:sp>
        <p:nvSpPr>
          <p:cNvPr id="3" name="Retângulo 2"/>
          <p:cNvSpPr/>
          <p:nvPr/>
        </p:nvSpPr>
        <p:spPr>
          <a:xfrm>
            <a:off x="1097280" y="2510790"/>
            <a:ext cx="100584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dirty="0"/>
              <a:t>Art. 3º </a:t>
            </a:r>
            <a:r>
              <a:rPr lang="pt-BR" sz="2400" dirty="0"/>
              <a:t>Os recursos administrativos interpostos em face das decisões proferidas pelas unidades organizacionais da Anvisa, incluindo os processos de contencioso administrativo-sanitário, serão julgados em segunda instância pela Gerência-Geral de Recursos e, em última instância, pela Diretoria Colegiada.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dirty="0"/>
              <a:t>Parágrafo único. </a:t>
            </a:r>
            <a:r>
              <a:rPr lang="pt-BR" sz="2400" dirty="0"/>
              <a:t>A Diretoria Colegiada e a Gerência-Geral de Recursos, respeitados os limites de suas competências, poderão confirmar, modificar, anular ou revogar, total ou parcialmente, a decisão recorrida.</a:t>
            </a:r>
            <a:endParaRPr lang="pt-BR" sz="2400" b="1" dirty="0">
              <a:latin typeface="+mj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50379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Última instância (DICOL) -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RDC 266/2019</a:t>
            </a:r>
          </a:p>
        </p:txBody>
      </p:sp>
      <p:sp>
        <p:nvSpPr>
          <p:cNvPr id="3" name="Retângulo 2"/>
          <p:cNvSpPr/>
          <p:nvPr/>
        </p:nvSpPr>
        <p:spPr>
          <a:xfrm>
            <a:off x="1097280" y="2413000"/>
            <a:ext cx="10058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Art. 23. Caberá recurso administrativo das decisões da segunda instância à Diretoria Colegiada, como última instância recursal.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Art. 24. O recurso voluntário contra decisão da segunda instância deverá ser protocolado em conformidade com o disposto no Capítulo II, Seção I desta Resolução.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§1º O requerimento recursal de que trata o caput deste artigo deve ser dirigido à Gerência-Geral de Recursos, que, caso não retrate, em sessão de julgamento, totalmente a decisão recorrida, no prazo de 5 (cinco) dias, deverá tramitar o recurso para apreciação da Diretoria Colegiada.</a:t>
            </a:r>
            <a:endParaRPr lang="pt-B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44561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7000" dirty="0"/>
              <a:t>Prescrição administrativa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Lei 9.873/99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66826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0343" y="247415"/>
            <a:ext cx="100584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b="1" dirty="0"/>
              <a:t>Prescrição da ação punitiva</a:t>
            </a:r>
          </a:p>
        </p:txBody>
      </p:sp>
      <p:sp>
        <p:nvSpPr>
          <p:cNvPr id="3" name="Retângulo 2"/>
          <p:cNvSpPr/>
          <p:nvPr/>
        </p:nvSpPr>
        <p:spPr>
          <a:xfrm>
            <a:off x="1220305" y="2206092"/>
            <a:ext cx="9948438" cy="352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800" b="1" dirty="0">
                <a:latin typeface="Arial" charset="0"/>
                <a:ea typeface="Calibri" pitchFamily="34" charset="0"/>
                <a:cs typeface="Arial" charset="0"/>
              </a:rPr>
              <a:t>5 anos.</a:t>
            </a:r>
          </a:p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dirty="0">
                <a:latin typeface="Arial" charset="0"/>
                <a:ea typeface="Calibri" pitchFamily="34" charset="0"/>
                <a:cs typeface="Arial" charset="0"/>
              </a:rPr>
              <a:t>   Casos de interrupção: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t-BR" sz="2000" dirty="0">
                <a:latin typeface="Arial" charset="0"/>
                <a:ea typeface="Calibri" pitchFamily="34" charset="0"/>
                <a:cs typeface="Arial" charset="0"/>
              </a:rPr>
              <a:t>I – pela notificação ou citação;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t-BR" sz="2000" dirty="0">
                <a:latin typeface="Arial" charset="0"/>
                <a:ea typeface="Calibri" pitchFamily="34" charset="0"/>
                <a:cs typeface="Arial" charset="0"/>
              </a:rPr>
              <a:t>II - por qualquer ato inequívoco, que importe apuração do fato; 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t-BR" sz="2000" dirty="0">
                <a:latin typeface="Arial" charset="0"/>
                <a:ea typeface="Calibri" pitchFamily="34" charset="0"/>
                <a:cs typeface="Arial" charset="0"/>
              </a:rPr>
              <a:t>III - pela decisão condenatória recorrível ou 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t-BR" sz="2000" dirty="0">
                <a:latin typeface="Arial" charset="0"/>
                <a:ea typeface="Calibri" pitchFamily="34" charset="0"/>
                <a:cs typeface="Arial" charset="0"/>
              </a:rPr>
              <a:t>IV – por qualquer ato inequívoco que importe em tentativa de solução conciliatória no âmbito da administração pública federal.</a:t>
            </a:r>
          </a:p>
        </p:txBody>
      </p:sp>
    </p:spTree>
    <p:extLst>
      <p:ext uri="{BB962C8B-B14F-4D97-AF65-F5344CB8AC3E}">
        <p14:creationId xmlns:p14="http://schemas.microsoft.com/office/powerpoint/2010/main" val="10000979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0343" y="247415"/>
            <a:ext cx="100584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b="1" dirty="0"/>
              <a:t>Prescrição intercorrente</a:t>
            </a:r>
          </a:p>
        </p:txBody>
      </p:sp>
      <p:sp>
        <p:nvSpPr>
          <p:cNvPr id="3" name="Retângulo 2"/>
          <p:cNvSpPr/>
          <p:nvPr/>
        </p:nvSpPr>
        <p:spPr>
          <a:xfrm>
            <a:off x="1220308" y="2194369"/>
            <a:ext cx="994843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800" b="1" dirty="0">
                <a:latin typeface="Arial" charset="0"/>
                <a:ea typeface="Calibri" pitchFamily="34" charset="0"/>
                <a:cs typeface="Arial" charset="0"/>
              </a:rPr>
              <a:t>3 anos.</a:t>
            </a:r>
          </a:p>
          <a:p>
            <a:pPr algn="just">
              <a:lnSpc>
                <a:spcPct val="115000"/>
              </a:lnSpc>
              <a:defRPr/>
            </a:pPr>
            <a:r>
              <a:rPr lang="pt-BR" altLang="pt-BR" sz="2800" dirty="0">
                <a:latin typeface="Arial" charset="0"/>
                <a:ea typeface="Calibri" pitchFamily="34" charset="0"/>
                <a:cs typeface="Arial" charset="0"/>
              </a:rPr>
              <a:t>- </a:t>
            </a:r>
            <a:r>
              <a:rPr lang="pt-BR" altLang="pt-BR" sz="2400" dirty="0">
                <a:latin typeface="Arial" charset="0"/>
                <a:ea typeface="Calibri" pitchFamily="34" charset="0"/>
                <a:cs typeface="Arial" charset="0"/>
              </a:rPr>
              <a:t>PAS paralisado por mais de três anos, pendente de julgamento ou despacho (impulsão processual).</a:t>
            </a:r>
          </a:p>
        </p:txBody>
      </p:sp>
    </p:spTree>
    <p:extLst>
      <p:ext uri="{BB962C8B-B14F-4D97-AF65-F5344CB8AC3E}">
        <p14:creationId xmlns:p14="http://schemas.microsoft.com/office/powerpoint/2010/main" val="35936428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272185" y="3364523"/>
            <a:ext cx="8825660" cy="69970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/>
              <a:t>Obrigada!</a:t>
            </a:r>
            <a:endParaRPr lang="pt-BR" sz="4000" dirty="0"/>
          </a:p>
        </p:txBody>
      </p:sp>
      <p:sp>
        <p:nvSpPr>
          <p:cNvPr id="3" name="Espaço Reservado para Texto 2"/>
          <p:cNvSpPr txBox="1">
            <a:spLocks/>
          </p:cNvSpPr>
          <p:nvPr/>
        </p:nvSpPr>
        <p:spPr>
          <a:xfrm>
            <a:off x="1424584" y="4485705"/>
            <a:ext cx="8825659" cy="1633741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pt-BR" sz="2400">
                <a:solidFill>
                  <a:schemeClr val="accent2">
                    <a:lumMod val="75000"/>
                  </a:schemeClr>
                </a:solidFill>
              </a:rPr>
              <a:t>Patrícia D. Masera </a:t>
            </a:r>
          </a:p>
          <a:p>
            <a:pPr algn="ctr"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pt-BR" sz="2400">
                <a:solidFill>
                  <a:schemeClr val="accent2">
                    <a:lumMod val="75000"/>
                  </a:schemeClr>
                </a:solidFill>
              </a:rPr>
              <a:t>copas@anvisa.gov.br</a:t>
            </a:r>
          </a:p>
          <a:p>
            <a:pPr algn="ctr"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pt-BR" sz="2400">
                <a:solidFill>
                  <a:schemeClr val="accent2">
                    <a:lumMod val="75000"/>
                  </a:schemeClr>
                </a:solidFill>
              </a:rPr>
              <a:t>Coordenação de Processo Administrativo Sanitário - COPAS/GGFIS</a:t>
            </a:r>
          </a:p>
          <a:p>
            <a:pPr algn="ctr"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pt-BR" sz="2400">
                <a:solidFill>
                  <a:schemeClr val="accent2">
                    <a:lumMod val="75000"/>
                  </a:schemeClr>
                </a:solidFill>
              </a:rPr>
              <a:t>(61) 3462-5384</a:t>
            </a:r>
          </a:p>
          <a:p>
            <a:pPr algn="ctr">
              <a:spcBef>
                <a:spcPct val="0"/>
              </a:spcBef>
              <a:spcAft>
                <a:spcPts val="0"/>
              </a:spcAft>
              <a:buClrTx/>
              <a:defRPr/>
            </a:pP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75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Processo Administrativo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309134"/>
            <a:ext cx="9597483" cy="2301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“uma sucessão itinerária e encadeada de atos administrativos que tendem, todos, a um resultado final e conclusivo” (MELLO, 2007).</a:t>
            </a:r>
          </a:p>
          <a:p>
            <a:pPr algn="just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Exemplos: processo de registro de medicamento; processo administrativo disciplinar; processo de investigação (dossiê), processo administrativo sanitário...</a:t>
            </a:r>
          </a:p>
        </p:txBody>
      </p:sp>
    </p:spTree>
    <p:extLst>
      <p:ext uri="{BB962C8B-B14F-4D97-AF65-F5344CB8AC3E}">
        <p14:creationId xmlns:p14="http://schemas.microsoft.com/office/powerpoint/2010/main" val="2187381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Dossiê de Investigação Sanitária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96898" y="2320564"/>
            <a:ext cx="9597483" cy="3717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Tem início com o recebimento da demanda (queixas técnicas).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Investiga os fatos denunciados, identifica as condutas irregulares e os respetivos responsáveis, e busca a prova processual.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Medidas imediatas de contenção do risco.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890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Processo Administrativo Sanitário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12499" y="2363595"/>
            <a:ext cx="9597483" cy="2855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Tem início com a lavratura do Auto de Infração Sanitária.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Visa apurar as infrações à legislação sanitária e aplicar as penalidades previstas em lei.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Princípios do Contraditório e da Ampla Defesa e da Verdade Real.</a:t>
            </a:r>
          </a:p>
        </p:txBody>
      </p:sp>
    </p:spTree>
    <p:extLst>
      <p:ext uri="{BB962C8B-B14F-4D97-AF65-F5344CB8AC3E}">
        <p14:creationId xmlns:p14="http://schemas.microsoft.com/office/powerpoint/2010/main" val="324698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FLUXO - </a:t>
            </a:r>
            <a:r>
              <a:rPr lang="pt-BR" sz="4200" b="1" dirty="0"/>
              <a:t>APURAÇÃO DE INFRAÇÕES </a:t>
            </a:r>
          </a:p>
        </p:txBody>
      </p:sp>
      <p:grpSp>
        <p:nvGrpSpPr>
          <p:cNvPr id="69" name="Agrupar 68"/>
          <p:cNvGrpSpPr/>
          <p:nvPr/>
        </p:nvGrpSpPr>
        <p:grpSpPr>
          <a:xfrm>
            <a:off x="1731980" y="2490277"/>
            <a:ext cx="3600823" cy="2400687"/>
            <a:chOff x="1731980" y="2958631"/>
            <a:chExt cx="3600823" cy="2400687"/>
          </a:xfrm>
        </p:grpSpPr>
        <p:cxnSp>
          <p:nvCxnSpPr>
            <p:cNvPr id="73" name="Conector de Seta Reta 72"/>
            <p:cNvCxnSpPr/>
            <p:nvPr/>
          </p:nvCxnSpPr>
          <p:spPr>
            <a:xfrm>
              <a:off x="1731980" y="2958631"/>
              <a:ext cx="1592133" cy="5531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de Seta Reta 74"/>
            <p:cNvCxnSpPr/>
            <p:nvPr/>
          </p:nvCxnSpPr>
          <p:spPr>
            <a:xfrm>
              <a:off x="1731981" y="3652737"/>
              <a:ext cx="1592132" cy="112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de Seta Reta 76"/>
            <p:cNvCxnSpPr/>
            <p:nvPr/>
          </p:nvCxnSpPr>
          <p:spPr>
            <a:xfrm flipV="1">
              <a:off x="1731980" y="3804924"/>
              <a:ext cx="1592133" cy="5900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tângulo 78"/>
            <p:cNvSpPr/>
            <p:nvPr/>
          </p:nvSpPr>
          <p:spPr>
            <a:xfrm>
              <a:off x="3687053" y="3413352"/>
              <a:ext cx="1395318" cy="47333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COPAS</a:t>
              </a:r>
            </a:p>
          </p:txBody>
        </p:sp>
        <p:sp>
          <p:nvSpPr>
            <p:cNvPr id="80" name="Retângulo 79"/>
            <p:cNvSpPr/>
            <p:nvPr/>
          </p:nvSpPr>
          <p:spPr>
            <a:xfrm>
              <a:off x="3411949" y="4885981"/>
              <a:ext cx="1920854" cy="47333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PAS</a:t>
              </a:r>
            </a:p>
          </p:txBody>
        </p:sp>
      </p:grp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A0E872A8-2A4B-4C63-BFDB-3DF7B6BD649D}"/>
              </a:ext>
            </a:extLst>
          </p:cNvPr>
          <p:cNvGrpSpPr/>
          <p:nvPr/>
        </p:nvGrpSpPr>
        <p:grpSpPr>
          <a:xfrm>
            <a:off x="10135505" y="2894777"/>
            <a:ext cx="1994890" cy="2632383"/>
            <a:chOff x="10135505" y="2894777"/>
            <a:chExt cx="1994890" cy="2632383"/>
          </a:xfrm>
        </p:grpSpPr>
        <p:sp>
          <p:nvSpPr>
            <p:cNvPr id="82" name="Chave Esquerda 81"/>
            <p:cNvSpPr/>
            <p:nvPr/>
          </p:nvSpPr>
          <p:spPr>
            <a:xfrm rot="16200000">
              <a:off x="11015625" y="4052664"/>
              <a:ext cx="308688" cy="1920853"/>
            </a:xfrm>
            <a:prstGeom prst="leftBrace">
              <a:avLst>
                <a:gd name="adj1" fmla="val 8333"/>
                <a:gd name="adj2" fmla="val 486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4" name="Retângulo 83"/>
            <p:cNvSpPr/>
            <p:nvPr/>
          </p:nvSpPr>
          <p:spPr>
            <a:xfrm>
              <a:off x="10665774" y="2894777"/>
              <a:ext cx="1395318" cy="4733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DICOL</a:t>
              </a:r>
            </a:p>
          </p:txBody>
        </p:sp>
        <p:sp>
          <p:nvSpPr>
            <p:cNvPr id="85" name="Retângulo 84"/>
            <p:cNvSpPr/>
            <p:nvPr/>
          </p:nvSpPr>
          <p:spPr>
            <a:xfrm>
              <a:off x="10197203" y="4382561"/>
              <a:ext cx="1920854" cy="4733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JULGAMENTO</a:t>
              </a:r>
            </a:p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3ª INST.</a:t>
              </a:r>
            </a:p>
          </p:txBody>
        </p:sp>
        <p:cxnSp>
          <p:nvCxnSpPr>
            <p:cNvPr id="94" name="Conector de Seta Reta 93"/>
            <p:cNvCxnSpPr/>
            <p:nvPr/>
          </p:nvCxnSpPr>
          <p:spPr>
            <a:xfrm>
              <a:off x="10145168" y="3159900"/>
              <a:ext cx="40165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CaixaDeTexto 95"/>
            <p:cNvSpPr txBox="1"/>
            <p:nvPr/>
          </p:nvSpPr>
          <p:spPr>
            <a:xfrm>
              <a:off x="10135505" y="5157828"/>
              <a:ext cx="1710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Decisão recursal</a:t>
              </a:r>
            </a:p>
          </p:txBody>
        </p:sp>
      </p:grpSp>
      <p:grpSp>
        <p:nvGrpSpPr>
          <p:cNvPr id="102" name="Agrupar 101"/>
          <p:cNvGrpSpPr/>
          <p:nvPr/>
        </p:nvGrpSpPr>
        <p:grpSpPr>
          <a:xfrm>
            <a:off x="2614109" y="3926660"/>
            <a:ext cx="3098827" cy="1608592"/>
            <a:chOff x="2614109" y="4395014"/>
            <a:chExt cx="3098827" cy="1608592"/>
          </a:xfrm>
        </p:grpSpPr>
        <p:sp>
          <p:nvSpPr>
            <p:cNvPr id="116" name="Chave Esquerda 115"/>
            <p:cNvSpPr/>
            <p:nvPr/>
          </p:nvSpPr>
          <p:spPr>
            <a:xfrm rot="16200000">
              <a:off x="4230371" y="4544904"/>
              <a:ext cx="308688" cy="1920853"/>
            </a:xfrm>
            <a:prstGeom prst="leftBrace">
              <a:avLst>
                <a:gd name="adj1" fmla="val 8333"/>
                <a:gd name="adj2" fmla="val 486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7" name="CaixaDeTexto 116"/>
            <p:cNvSpPr txBox="1"/>
            <p:nvPr/>
          </p:nvSpPr>
          <p:spPr>
            <a:xfrm>
              <a:off x="3482838" y="5634274"/>
              <a:ext cx="2230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Diligências </a:t>
              </a:r>
              <a:r>
                <a:rPr lang="pt-BR" dirty="0" err="1"/>
                <a:t>pré</a:t>
              </a:r>
              <a:r>
                <a:rPr lang="pt-BR" dirty="0"/>
                <a:t> AIS</a:t>
              </a:r>
            </a:p>
          </p:txBody>
        </p:sp>
        <p:cxnSp>
          <p:nvCxnSpPr>
            <p:cNvPr id="118" name="Conector de Seta Reta 117"/>
            <p:cNvCxnSpPr/>
            <p:nvPr/>
          </p:nvCxnSpPr>
          <p:spPr>
            <a:xfrm flipH="1">
              <a:off x="2614109" y="4395014"/>
              <a:ext cx="1185199" cy="0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3EAC9754-C744-4F81-9EC6-D0308B4DF7EE}"/>
              </a:ext>
            </a:extLst>
          </p:cNvPr>
          <p:cNvGrpSpPr/>
          <p:nvPr/>
        </p:nvGrpSpPr>
        <p:grpSpPr>
          <a:xfrm>
            <a:off x="73943" y="2317877"/>
            <a:ext cx="2511906" cy="3900580"/>
            <a:chOff x="61605" y="2225250"/>
            <a:chExt cx="2511906" cy="3900580"/>
          </a:xfrm>
        </p:grpSpPr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68264C46-1004-4264-8134-64EDAEA2B0C6}"/>
                </a:ext>
              </a:extLst>
            </p:cNvPr>
            <p:cNvGrpSpPr/>
            <p:nvPr/>
          </p:nvGrpSpPr>
          <p:grpSpPr>
            <a:xfrm>
              <a:off x="112341" y="2225250"/>
              <a:ext cx="1953126" cy="2683191"/>
              <a:chOff x="112341" y="2225250"/>
              <a:chExt cx="1953126" cy="2683191"/>
            </a:xfrm>
          </p:grpSpPr>
          <p:sp>
            <p:nvSpPr>
              <p:cNvPr id="127" name="Retângulo 126"/>
              <p:cNvSpPr/>
              <p:nvPr/>
            </p:nvSpPr>
            <p:spPr>
              <a:xfrm>
                <a:off x="112341" y="3501216"/>
                <a:ext cx="1395318" cy="473337"/>
              </a:xfrm>
              <a:prstGeom prst="rect">
                <a:avLst/>
              </a:prstGeom>
              <a:solidFill>
                <a:srgbClr val="CC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</a:rPr>
                  <a:t>GIASC</a:t>
                </a:r>
              </a:p>
            </p:txBody>
          </p:sp>
          <p:sp>
            <p:nvSpPr>
              <p:cNvPr id="128" name="Retângulo 127"/>
              <p:cNvSpPr/>
              <p:nvPr/>
            </p:nvSpPr>
            <p:spPr>
              <a:xfrm>
                <a:off x="112341" y="2225250"/>
                <a:ext cx="1395318" cy="473337"/>
              </a:xfrm>
              <a:prstGeom prst="rect">
                <a:avLst/>
              </a:prstGeom>
              <a:solidFill>
                <a:srgbClr val="CC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</a:rPr>
                  <a:t>GIMED</a:t>
                </a:r>
              </a:p>
            </p:txBody>
          </p:sp>
          <p:sp>
            <p:nvSpPr>
              <p:cNvPr id="129" name="Retângulo 128"/>
              <p:cNvSpPr/>
              <p:nvPr/>
            </p:nvSpPr>
            <p:spPr>
              <a:xfrm>
                <a:off x="112341" y="2863233"/>
                <a:ext cx="1395318" cy="473337"/>
              </a:xfrm>
              <a:prstGeom prst="rect">
                <a:avLst/>
              </a:prstGeom>
              <a:solidFill>
                <a:srgbClr val="CC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</a:rPr>
                  <a:t>GIPRO</a:t>
                </a:r>
              </a:p>
            </p:txBody>
          </p:sp>
          <p:sp>
            <p:nvSpPr>
              <p:cNvPr id="130" name="Retângulo 129"/>
              <p:cNvSpPr/>
              <p:nvPr/>
            </p:nvSpPr>
            <p:spPr>
              <a:xfrm>
                <a:off x="144613" y="4435104"/>
                <a:ext cx="1920854" cy="473337"/>
              </a:xfrm>
              <a:prstGeom prst="rect">
                <a:avLst/>
              </a:prstGeom>
              <a:solidFill>
                <a:srgbClr val="CC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b="1" dirty="0">
                    <a:solidFill>
                      <a:schemeClr val="bg1"/>
                    </a:solidFill>
                  </a:rPr>
                  <a:t>INVESTIGAÇÃO</a:t>
                </a:r>
              </a:p>
            </p:txBody>
          </p:sp>
        </p:grpSp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92D7E460-00E7-4364-A13C-244D93CE5E4A}"/>
                </a:ext>
              </a:extLst>
            </p:cNvPr>
            <p:cNvGrpSpPr/>
            <p:nvPr/>
          </p:nvGrpSpPr>
          <p:grpSpPr>
            <a:xfrm>
              <a:off x="61605" y="4886615"/>
              <a:ext cx="2511906" cy="1239215"/>
              <a:chOff x="61605" y="4886615"/>
              <a:chExt cx="2511906" cy="1239215"/>
            </a:xfrm>
          </p:grpSpPr>
          <p:sp>
            <p:nvSpPr>
              <p:cNvPr id="125" name="CaixaDeTexto 124"/>
              <p:cNvSpPr txBox="1"/>
              <p:nvPr/>
            </p:nvSpPr>
            <p:spPr>
              <a:xfrm>
                <a:off x="61605" y="5202500"/>
                <a:ext cx="251190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dirty="0"/>
                  <a:t>Publicações de RE</a:t>
                </a:r>
              </a:p>
              <a:p>
                <a:r>
                  <a:rPr lang="pt-BR" dirty="0"/>
                  <a:t>Recolhimento</a:t>
                </a:r>
              </a:p>
              <a:p>
                <a:r>
                  <a:rPr lang="pt-BR" dirty="0"/>
                  <a:t>“Despacho de autuação”</a:t>
                </a:r>
              </a:p>
            </p:txBody>
          </p:sp>
          <p:sp>
            <p:nvSpPr>
              <p:cNvPr id="126" name="Chave Esquerda 125"/>
              <p:cNvSpPr/>
              <p:nvPr/>
            </p:nvSpPr>
            <p:spPr>
              <a:xfrm rot="16200000">
                <a:off x="938357" y="4080532"/>
                <a:ext cx="308688" cy="1920853"/>
              </a:xfrm>
              <a:prstGeom prst="leftBrace">
                <a:avLst>
                  <a:gd name="adj1" fmla="val 8333"/>
                  <a:gd name="adj2" fmla="val 4864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1" name="CaixaDeTexto 130"/>
          <p:cNvSpPr txBox="1"/>
          <p:nvPr/>
        </p:nvSpPr>
        <p:spPr>
          <a:xfrm>
            <a:off x="3483426" y="5449841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Auto de infração</a:t>
            </a:r>
          </a:p>
        </p:txBody>
      </p:sp>
      <p:grpSp>
        <p:nvGrpSpPr>
          <p:cNvPr id="132" name="Agrupar 131"/>
          <p:cNvGrpSpPr/>
          <p:nvPr/>
        </p:nvGrpSpPr>
        <p:grpSpPr>
          <a:xfrm>
            <a:off x="2237589" y="1813076"/>
            <a:ext cx="5604736" cy="4289480"/>
            <a:chOff x="2237589" y="2281430"/>
            <a:chExt cx="5604736" cy="4289480"/>
          </a:xfrm>
        </p:grpSpPr>
        <p:sp>
          <p:nvSpPr>
            <p:cNvPr id="133" name="Retângulo 132"/>
            <p:cNvSpPr/>
            <p:nvPr/>
          </p:nvSpPr>
          <p:spPr>
            <a:xfrm>
              <a:off x="2237589" y="2291331"/>
              <a:ext cx="1770612" cy="494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Registro/AFE</a:t>
              </a:r>
            </a:p>
          </p:txBody>
        </p:sp>
        <p:sp>
          <p:nvSpPr>
            <p:cNvPr id="134" name="Retângulo 133"/>
            <p:cNvSpPr/>
            <p:nvPr/>
          </p:nvSpPr>
          <p:spPr>
            <a:xfrm>
              <a:off x="4302282" y="2315853"/>
              <a:ext cx="1011996" cy="47037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VISAS</a:t>
              </a:r>
            </a:p>
          </p:txBody>
        </p:sp>
        <p:sp>
          <p:nvSpPr>
            <p:cNvPr id="135" name="Retângulo 134"/>
            <p:cNvSpPr/>
            <p:nvPr/>
          </p:nvSpPr>
          <p:spPr>
            <a:xfrm>
              <a:off x="5608359" y="2281430"/>
              <a:ext cx="2233966" cy="50480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Juntas Comerciais</a:t>
              </a:r>
            </a:p>
          </p:txBody>
        </p:sp>
        <p:cxnSp>
          <p:nvCxnSpPr>
            <p:cNvPr id="136" name="Conector de Seta Reta 135"/>
            <p:cNvCxnSpPr/>
            <p:nvPr/>
          </p:nvCxnSpPr>
          <p:spPr>
            <a:xfrm flipH="1" flipV="1">
              <a:off x="3799308" y="2958631"/>
              <a:ext cx="809659" cy="38652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ector de Seta Reta 136"/>
            <p:cNvCxnSpPr/>
            <p:nvPr/>
          </p:nvCxnSpPr>
          <p:spPr>
            <a:xfrm flipH="1" flipV="1">
              <a:off x="4705786" y="2940823"/>
              <a:ext cx="5675" cy="4041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de Seta Reta 137"/>
            <p:cNvCxnSpPr/>
            <p:nvPr/>
          </p:nvCxnSpPr>
          <p:spPr>
            <a:xfrm flipV="1">
              <a:off x="4808280" y="2930273"/>
              <a:ext cx="1287719" cy="4013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CaixaDeTexto 138"/>
            <p:cNvSpPr txBox="1"/>
            <p:nvPr/>
          </p:nvSpPr>
          <p:spPr>
            <a:xfrm>
              <a:off x="3483853" y="6201578"/>
              <a:ext cx="2250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Diligências pós AIS</a:t>
              </a:r>
            </a:p>
          </p:txBody>
        </p:sp>
      </p:grpSp>
      <p:sp>
        <p:nvSpPr>
          <p:cNvPr id="140" name="CaixaDeTexto 139"/>
          <p:cNvSpPr txBox="1"/>
          <p:nvPr/>
        </p:nvSpPr>
        <p:spPr>
          <a:xfrm>
            <a:off x="3483853" y="6024179"/>
            <a:ext cx="162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Relatório</a:t>
            </a:r>
          </a:p>
        </p:txBody>
      </p: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65910C77-6EDB-4BD6-81F4-ACC9B12273C7}"/>
              </a:ext>
            </a:extLst>
          </p:cNvPr>
          <p:cNvGrpSpPr/>
          <p:nvPr/>
        </p:nvGrpSpPr>
        <p:grpSpPr>
          <a:xfrm>
            <a:off x="5206701" y="3923589"/>
            <a:ext cx="2471130" cy="1699042"/>
            <a:chOff x="5206701" y="3923589"/>
            <a:chExt cx="2471130" cy="1699042"/>
          </a:xfrm>
        </p:grpSpPr>
        <p:cxnSp>
          <p:nvCxnSpPr>
            <p:cNvPr id="121" name="Conector de Seta Reta 120"/>
            <p:cNvCxnSpPr/>
            <p:nvPr/>
          </p:nvCxnSpPr>
          <p:spPr>
            <a:xfrm flipH="1">
              <a:off x="5206701" y="3923589"/>
              <a:ext cx="1185199" cy="0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aixaDeTexto 121"/>
            <p:cNvSpPr txBox="1"/>
            <p:nvPr/>
          </p:nvSpPr>
          <p:spPr>
            <a:xfrm>
              <a:off x="6045388" y="5253299"/>
              <a:ext cx="1385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Diligências</a:t>
              </a:r>
            </a:p>
          </p:txBody>
        </p:sp>
        <p:sp>
          <p:nvSpPr>
            <p:cNvPr id="120" name="Chave Esquerda 119"/>
            <p:cNvSpPr/>
            <p:nvPr/>
          </p:nvSpPr>
          <p:spPr>
            <a:xfrm rot="16200000">
              <a:off x="6563061" y="4102358"/>
              <a:ext cx="308688" cy="1920853"/>
            </a:xfrm>
            <a:prstGeom prst="leftBrace">
              <a:avLst>
                <a:gd name="adj1" fmla="val 8333"/>
                <a:gd name="adj2" fmla="val 4864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C02E8B95-A0F6-45BD-B837-C9600FBCA6CB}"/>
              </a:ext>
            </a:extLst>
          </p:cNvPr>
          <p:cNvGrpSpPr/>
          <p:nvPr/>
        </p:nvGrpSpPr>
        <p:grpSpPr>
          <a:xfrm>
            <a:off x="5206701" y="2944998"/>
            <a:ext cx="2484037" cy="1953546"/>
            <a:chOff x="5206701" y="2944998"/>
            <a:chExt cx="2484037" cy="1953546"/>
          </a:xfrm>
        </p:grpSpPr>
        <p:sp>
          <p:nvSpPr>
            <p:cNvPr id="61" name="Retângulo 60"/>
            <p:cNvSpPr/>
            <p:nvPr/>
          </p:nvSpPr>
          <p:spPr>
            <a:xfrm>
              <a:off x="5769884" y="2944998"/>
              <a:ext cx="1770612" cy="47333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CAJIS/DIMON</a:t>
              </a:r>
            </a:p>
          </p:txBody>
        </p:sp>
        <p:sp>
          <p:nvSpPr>
            <p:cNvPr id="62" name="Retângulo 61"/>
            <p:cNvSpPr/>
            <p:nvPr/>
          </p:nvSpPr>
          <p:spPr>
            <a:xfrm>
              <a:off x="5769884" y="4425207"/>
              <a:ext cx="1920854" cy="47333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JULGAMENTO</a:t>
              </a:r>
            </a:p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1ª INST.</a:t>
              </a:r>
            </a:p>
          </p:txBody>
        </p:sp>
        <p:cxnSp>
          <p:nvCxnSpPr>
            <p:cNvPr id="67" name="Conector de Seta Reta 66"/>
            <p:cNvCxnSpPr/>
            <p:nvPr/>
          </p:nvCxnSpPr>
          <p:spPr>
            <a:xfrm>
              <a:off x="5206701" y="3181666"/>
              <a:ext cx="40165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009713B7-EDFE-4761-9C23-FA9CD8ACEBDD}"/>
              </a:ext>
            </a:extLst>
          </p:cNvPr>
          <p:cNvGrpSpPr/>
          <p:nvPr/>
        </p:nvGrpSpPr>
        <p:grpSpPr>
          <a:xfrm>
            <a:off x="6011088" y="3737884"/>
            <a:ext cx="3803768" cy="2557564"/>
            <a:chOff x="6011088" y="3737884"/>
            <a:chExt cx="3803768" cy="2557564"/>
          </a:xfrm>
        </p:grpSpPr>
        <p:sp>
          <p:nvSpPr>
            <p:cNvPr id="143" name="CaixaDeTexto 142"/>
            <p:cNvSpPr txBox="1"/>
            <p:nvPr/>
          </p:nvSpPr>
          <p:spPr>
            <a:xfrm>
              <a:off x="8403892" y="3737884"/>
              <a:ext cx="1410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/>
                <a:t>(RECURSO)</a:t>
              </a:r>
            </a:p>
          </p:txBody>
        </p:sp>
        <p:sp>
          <p:nvSpPr>
            <p:cNvPr id="144" name="CaixaDeTexto 143"/>
            <p:cNvSpPr txBox="1"/>
            <p:nvPr/>
          </p:nvSpPr>
          <p:spPr>
            <a:xfrm>
              <a:off x="6011088" y="5926116"/>
              <a:ext cx="19495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Juízo de retratação</a:t>
              </a:r>
            </a:p>
          </p:txBody>
        </p:sp>
      </p:grpSp>
      <p:sp>
        <p:nvSpPr>
          <p:cNvPr id="145" name="CaixaDeTexto 144"/>
          <p:cNvSpPr txBox="1"/>
          <p:nvPr/>
        </p:nvSpPr>
        <p:spPr>
          <a:xfrm>
            <a:off x="9109374" y="5782157"/>
            <a:ext cx="269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Trânsito em julgado</a:t>
            </a:r>
          </a:p>
        </p:txBody>
      </p:sp>
      <p:sp>
        <p:nvSpPr>
          <p:cNvPr id="141" name="CaixaDeTexto 140"/>
          <p:cNvSpPr txBox="1"/>
          <p:nvPr/>
        </p:nvSpPr>
        <p:spPr>
          <a:xfrm>
            <a:off x="6057899" y="5607531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Decisão inicial</a:t>
            </a:r>
          </a:p>
        </p:txBody>
      </p: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87A77B42-A625-4CB9-94B1-88D1B2EA0833}"/>
              </a:ext>
            </a:extLst>
          </p:cNvPr>
          <p:cNvGrpSpPr/>
          <p:nvPr/>
        </p:nvGrpSpPr>
        <p:grpSpPr>
          <a:xfrm>
            <a:off x="7671995" y="2958937"/>
            <a:ext cx="2326626" cy="1949503"/>
            <a:chOff x="7671995" y="2958937"/>
            <a:chExt cx="2326626" cy="1949503"/>
          </a:xfrm>
        </p:grpSpPr>
        <p:sp>
          <p:nvSpPr>
            <p:cNvPr id="59" name="Retângulo 58"/>
            <p:cNvSpPr/>
            <p:nvPr/>
          </p:nvSpPr>
          <p:spPr>
            <a:xfrm>
              <a:off x="8228009" y="2958937"/>
              <a:ext cx="1770612" cy="473337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GGREC/GADIP</a:t>
              </a:r>
            </a:p>
          </p:txBody>
        </p:sp>
        <p:cxnSp>
          <p:nvCxnSpPr>
            <p:cNvPr id="68" name="Conector de Seta Reta 67"/>
            <p:cNvCxnSpPr/>
            <p:nvPr/>
          </p:nvCxnSpPr>
          <p:spPr>
            <a:xfrm>
              <a:off x="7671995" y="3189994"/>
              <a:ext cx="40165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tângulo 52">
              <a:extLst>
                <a:ext uri="{FF2B5EF4-FFF2-40B4-BE49-F238E27FC236}">
                  <a16:creationId xmlns:a16="http://schemas.microsoft.com/office/drawing/2014/main" id="{5F36CFE7-4804-4ED2-AE16-6325AD79D7B0}"/>
                </a:ext>
              </a:extLst>
            </p:cNvPr>
            <p:cNvSpPr/>
            <p:nvPr/>
          </p:nvSpPr>
          <p:spPr>
            <a:xfrm>
              <a:off x="8115479" y="4414210"/>
              <a:ext cx="1879027" cy="49423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JULGAMENTO</a:t>
              </a:r>
            </a:p>
            <a:p>
              <a:pPr algn="ctr"/>
              <a:r>
                <a:rPr lang="pt-BR" b="1" dirty="0">
                  <a:solidFill>
                    <a:schemeClr val="bg1"/>
                  </a:solidFill>
                </a:rPr>
                <a:t>2ª INST.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334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  <p:bldP spid="140" grpId="0"/>
      <p:bldP spid="145" grpId="0"/>
      <p:bldP spid="145" grpId="1"/>
      <p:bldP spid="141" grpId="0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2775</TotalTime>
  <Words>3753</Words>
  <Application>Microsoft Office PowerPoint</Application>
  <PresentationFormat>Widescreen</PresentationFormat>
  <Paragraphs>310</Paragraphs>
  <Slides>59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59</vt:i4>
      </vt:variant>
    </vt:vector>
  </HeadingPairs>
  <TitlesOfParts>
    <vt:vector size="69" baseType="lpstr">
      <vt:lpstr>Aldhabi</vt:lpstr>
      <vt:lpstr>Arial</vt:lpstr>
      <vt:lpstr>Calibri</vt:lpstr>
      <vt:lpstr>Calibri Light</vt:lpstr>
      <vt:lpstr>Helvetica</vt:lpstr>
      <vt:lpstr>Times New Roman</vt:lpstr>
      <vt:lpstr>Wingdings</vt:lpstr>
      <vt:lpstr>Wingdings 2</vt:lpstr>
      <vt:lpstr>HDOfficeLightV0</vt:lpstr>
      <vt:lpstr>Retrospectiva</vt:lpstr>
      <vt:lpstr>A vigilância sanitária e a apuração de infrações sanitárias</vt:lpstr>
      <vt:lpstr>Princípios norteadores </vt:lpstr>
      <vt:lpstr>Base legal </vt:lpstr>
      <vt:lpstr>Base legal – Lei Federal X Lei Estadual</vt:lpstr>
      <vt:lpstr>Base legal – Lei Federal X Lei Estadual </vt:lpstr>
      <vt:lpstr>Processo Administrativo</vt:lpstr>
      <vt:lpstr>O Dossiê de Investigação Sanitária</vt:lpstr>
      <vt:lpstr>O Processo Administrativo Sanitário</vt:lpstr>
      <vt:lpstr>FLUXO - APURAÇÃO DE INFRAÇÕES </vt:lpstr>
      <vt:lpstr>Medidas sanitárias</vt:lpstr>
      <vt:lpstr>Medidas preventivas</vt:lpstr>
      <vt:lpstr>Tomada de decisão</vt:lpstr>
      <vt:lpstr>Interdição do estabelecimento</vt:lpstr>
      <vt:lpstr>Interdição do estabelecimento</vt:lpstr>
      <vt:lpstr>Interdição do estabelecimento</vt:lpstr>
      <vt:lpstr>Interdição de produtos</vt:lpstr>
      <vt:lpstr>Interdição de produtos </vt:lpstr>
      <vt:lpstr>Interdição Cautelar de Produtos </vt:lpstr>
      <vt:lpstr>Interdição Cautelar de Produtos </vt:lpstr>
      <vt:lpstr>Interdição Cautelar de Produtos </vt:lpstr>
      <vt:lpstr>Interdição Cautelar de Produtos </vt:lpstr>
      <vt:lpstr>Interdição ≠ Interdição cautelar</vt:lpstr>
      <vt:lpstr>Requisição e Apreensão de documentos </vt:lpstr>
      <vt:lpstr>Requisição e Apreensão de documentos </vt:lpstr>
      <vt:lpstr>Recusa de recebimento de termos</vt:lpstr>
      <vt:lpstr>Recusa de recebimento de termos</vt:lpstr>
      <vt:lpstr>Investigação concluída          PAS</vt:lpstr>
      <vt:lpstr>Auto de infração</vt:lpstr>
      <vt:lpstr>Investigação concluída          AIS</vt:lpstr>
      <vt:lpstr>Auto de Infração Sanitária - AIS</vt:lpstr>
      <vt:lpstr>AIS – Requisitos</vt:lpstr>
      <vt:lpstr>AIS – Requisitos</vt:lpstr>
      <vt:lpstr>AIS - Pontos Importantes</vt:lpstr>
      <vt:lpstr>AIS - Pontos Importantes</vt:lpstr>
      <vt:lpstr>Instrução processual: provas</vt:lpstr>
      <vt:lpstr>Problemas identificados </vt:lpstr>
      <vt:lpstr>Instrução processual</vt:lpstr>
      <vt:lpstr>Notificação do AIS</vt:lpstr>
      <vt:lpstr>Apresentação do PowerPoint</vt:lpstr>
      <vt:lpstr>Relatório de sentença</vt:lpstr>
      <vt:lpstr>Relatório (manifestação da área autuante)</vt:lpstr>
      <vt:lpstr>Relatório (manifestação da área autuante)</vt:lpstr>
      <vt:lpstr>Relatório (manifestação da área autuante)</vt:lpstr>
      <vt:lpstr>Decisão administrativa</vt:lpstr>
      <vt:lpstr>Decisão Administrativa</vt:lpstr>
      <vt:lpstr>Fundamentação</vt:lpstr>
      <vt:lpstr>Dosimetria da pena</vt:lpstr>
      <vt:lpstr>Circunstâncias atenuantes e agravantes.</vt:lpstr>
      <vt:lpstr>Risco Sanitário.</vt:lpstr>
      <vt:lpstr>Porte econômico (Faturamento bruto anual)</vt:lpstr>
      <vt:lpstr>Escala de multas</vt:lpstr>
      <vt:lpstr>Recurso administrativo</vt:lpstr>
      <vt:lpstr>Juízo de Retratação  Lei nº. 6.437/77</vt:lpstr>
      <vt:lpstr>2ª Instância Administrativa - RDC 266/2019</vt:lpstr>
      <vt:lpstr>Última instância (DICOL) - RDC 266/2019</vt:lpstr>
      <vt:lpstr>Prescrição administrativa</vt:lpstr>
      <vt:lpstr>Prescrição da ação punitiva</vt:lpstr>
      <vt:lpstr>Prescrição intercorrente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Administrativo Sanitário</dc:title>
  <dc:creator>Patricia Domingues Masera Tokarski</dc:creator>
  <cp:lastModifiedBy>Patricia Domingues Masera</cp:lastModifiedBy>
  <cp:revision>181</cp:revision>
  <cp:lastPrinted>2017-11-22T16:29:35Z</cp:lastPrinted>
  <dcterms:created xsi:type="dcterms:W3CDTF">2017-08-22T14:53:11Z</dcterms:created>
  <dcterms:modified xsi:type="dcterms:W3CDTF">2019-03-11T15:21:31Z</dcterms:modified>
</cp:coreProperties>
</file>