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2" r:id="rId3"/>
    <p:sldId id="379" r:id="rId4"/>
    <p:sldId id="376" r:id="rId5"/>
    <p:sldId id="353" r:id="rId6"/>
    <p:sldId id="355" r:id="rId7"/>
    <p:sldId id="383" r:id="rId8"/>
    <p:sldId id="357" r:id="rId9"/>
    <p:sldId id="358" r:id="rId10"/>
    <p:sldId id="378" r:id="rId11"/>
    <p:sldId id="380" r:id="rId12"/>
    <p:sldId id="382" r:id="rId13"/>
    <p:sldId id="287" r:id="rId14"/>
  </p:sldIdLst>
  <p:sldSz cx="9144000" cy="6858000" type="screen4x3"/>
  <p:notesSz cx="6681788" cy="98123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7C80"/>
    <a:srgbClr val="CC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286" autoAdjust="0"/>
  </p:normalViewPr>
  <p:slideViewPr>
    <p:cSldViewPr>
      <p:cViewPr>
        <p:scale>
          <a:sx n="60" d="100"/>
          <a:sy n="60" d="100"/>
        </p:scale>
        <p:origin x="-81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84" y="-84"/>
      </p:cViewPr>
      <p:guideLst>
        <p:guide orient="horz" pos="3091"/>
        <p:guide pos="21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5441" cy="490617"/>
          </a:xfrm>
          <a:prstGeom prst="rect">
            <a:avLst/>
          </a:prstGeom>
        </p:spPr>
        <p:txBody>
          <a:bodyPr vert="horz" lIns="92070" tIns="46035" rIns="92070" bIns="4603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84801" y="0"/>
            <a:ext cx="2895441" cy="490617"/>
          </a:xfrm>
          <a:prstGeom prst="rect">
            <a:avLst/>
          </a:prstGeom>
        </p:spPr>
        <p:txBody>
          <a:bodyPr vert="horz" lIns="92070" tIns="46035" rIns="92070" bIns="46035" rtlCol="0"/>
          <a:lstStyle>
            <a:lvl1pPr algn="r">
              <a:defRPr sz="1200"/>
            </a:lvl1pPr>
          </a:lstStyle>
          <a:p>
            <a:fld id="{43AE25A4-DF30-42CE-8CEB-397C1A4843A7}" type="datetimeFigureOut">
              <a:rPr lang="pt-BR" smtClean="0"/>
              <a:pPr/>
              <a:t>07/07/2015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20019"/>
            <a:ext cx="2895441" cy="490617"/>
          </a:xfrm>
          <a:prstGeom prst="rect">
            <a:avLst/>
          </a:prstGeom>
        </p:spPr>
        <p:txBody>
          <a:bodyPr vert="horz" lIns="92070" tIns="46035" rIns="92070" bIns="4603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84801" y="9320019"/>
            <a:ext cx="2895441" cy="490617"/>
          </a:xfrm>
          <a:prstGeom prst="rect">
            <a:avLst/>
          </a:prstGeom>
        </p:spPr>
        <p:txBody>
          <a:bodyPr vert="horz" lIns="92070" tIns="46035" rIns="92070" bIns="46035" rtlCol="0" anchor="b"/>
          <a:lstStyle>
            <a:lvl1pPr algn="r">
              <a:defRPr sz="1200"/>
            </a:lvl1pPr>
          </a:lstStyle>
          <a:p>
            <a:fld id="{3FA56C77-4E1E-4728-B9DD-F51F41A00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689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4752" cy="490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85445" y="1"/>
            <a:ext cx="2894752" cy="490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A754-7A60-40DB-B8A6-42C3EED58E5D}" type="datetimeFigureOut">
              <a:rPr lang="pt-BR" smtClean="0"/>
              <a:pPr/>
              <a:t>07/07/2015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0" y="736600"/>
            <a:ext cx="4903788" cy="3678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8020" y="4661493"/>
            <a:ext cx="5345749" cy="44152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319828"/>
            <a:ext cx="2894752" cy="4909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85445" y="9319828"/>
            <a:ext cx="2894752" cy="4909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3C45E-6B04-4365-8133-C8FB3B9A1D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09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3C45E-6B04-4365-8133-C8FB3B9A1DFB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3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9A5A-2E65-469E-A5F5-F92792E1FED6}" type="datetimeFigureOut">
              <a:rPr lang="pt-BR" smtClean="0"/>
              <a:pPr/>
              <a:t>07/07/2015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F5E-17BB-49F8-9BA7-6EA56A3C458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 descr="http://www.sxc.hu/pic/l/d/de/designusf/1390436_51548905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700" y="3159280"/>
            <a:ext cx="9169400" cy="37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0792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139C-C61C-4A3E-BAB6-F35703B6D811}" type="datetimeFigureOut">
              <a:rPr lang="pt-BR" smtClean="0"/>
              <a:pPr/>
              <a:t>07/07/2015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E737-EF91-4C2A-A90E-4432CDF8CA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98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139C-C61C-4A3E-BAB6-F35703B6D811}" type="datetimeFigureOut">
              <a:rPr lang="pt-BR" smtClean="0"/>
              <a:pPr/>
              <a:t>07/07/2015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E737-EF91-4C2A-A90E-4432CDF8CA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61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5" name="Imagem 4" descr="0 logo anvisa hori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68144" y="6126812"/>
            <a:ext cx="2403257" cy="37288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139C-C61C-4A3E-BAB6-F35703B6D811}" type="datetimeFigureOut">
              <a:rPr lang="pt-BR" smtClean="0"/>
              <a:pPr/>
              <a:t>07/07/2015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E737-EF91-4C2A-A90E-4432CDF8CA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5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139C-C61C-4A3E-BAB6-F35703B6D811}" type="datetimeFigureOut">
              <a:rPr lang="pt-BR" smtClean="0"/>
              <a:pPr/>
              <a:t>07/07/2015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E737-EF91-4C2A-A90E-4432CDF8CA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85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139C-C61C-4A3E-BAB6-F35703B6D811}" type="datetimeFigureOut">
              <a:rPr lang="pt-BR" smtClean="0"/>
              <a:pPr/>
              <a:t>07/07/2015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E737-EF91-4C2A-A90E-4432CDF8CA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20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139C-C61C-4A3E-BAB6-F35703B6D811}" type="datetimeFigureOut">
              <a:rPr lang="pt-BR" smtClean="0"/>
              <a:pPr/>
              <a:t>07/07/2015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E737-EF91-4C2A-A90E-4432CDF8CA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66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139C-C61C-4A3E-BAB6-F35703B6D811}" type="datetimeFigureOut">
              <a:rPr lang="pt-BR" smtClean="0"/>
              <a:pPr/>
              <a:t>07/07/2015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E737-EF91-4C2A-A90E-4432CDF8CA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26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139C-C61C-4A3E-BAB6-F35703B6D811}" type="datetimeFigureOut">
              <a:rPr lang="pt-BR" smtClean="0"/>
              <a:pPr/>
              <a:t>07/07/2015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E737-EF91-4C2A-A90E-4432CDF8CA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6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139C-C61C-4A3E-BAB6-F35703B6D811}" type="datetimeFigureOut">
              <a:rPr lang="pt-BR" smtClean="0"/>
              <a:pPr/>
              <a:t>07/07/2015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E737-EF91-4C2A-A90E-4432CDF8CA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600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139C-C61C-4A3E-BAB6-F35703B6D811}" type="datetimeFigureOut">
              <a:rPr lang="pt-BR" smtClean="0"/>
              <a:pPr/>
              <a:t>07/07/2015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E737-EF91-4C2A-A90E-4432CDF8CA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07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B139C-C61C-4A3E-BAB6-F35703B6D811}" type="datetimeFigureOut">
              <a:rPr lang="pt-BR" smtClean="0"/>
              <a:pPr/>
              <a:t>07/07/2015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9E737-EF91-4C2A-A90E-4432CDF8CA9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2" descr="http://www.sxc.hu/pic/l/d/de/designusf/1390436_51548905.jpg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angulado 7"/>
          <p:cNvCxnSpPr/>
          <p:nvPr userDrawn="1"/>
        </p:nvCxnSpPr>
        <p:spPr>
          <a:xfrm>
            <a:off x="467543" y="-1"/>
            <a:ext cx="1368153" cy="1004829"/>
          </a:xfrm>
          <a:prstGeom prst="bentConnector3">
            <a:avLst>
              <a:gd name="adj1" fmla="val -2079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do 8"/>
          <p:cNvCxnSpPr/>
          <p:nvPr userDrawn="1"/>
        </p:nvCxnSpPr>
        <p:spPr>
          <a:xfrm>
            <a:off x="0" y="260648"/>
            <a:ext cx="9144000" cy="482570"/>
          </a:xfrm>
          <a:prstGeom prst="bentConnector3">
            <a:avLst>
              <a:gd name="adj1" fmla="val 53506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>
            <a:off x="4067944" y="548680"/>
            <a:ext cx="0" cy="120091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 userDrawn="1"/>
        </p:nvCxnSpPr>
        <p:spPr>
          <a:xfrm>
            <a:off x="0" y="1004828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611560" y="40466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Agência Nacional de Vigilância Sanitária  Anvisa</a:t>
            </a:r>
            <a:endParaRPr lang="pt-B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9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srel@anvisa.gov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angulado 19"/>
          <p:cNvCxnSpPr/>
          <p:nvPr/>
        </p:nvCxnSpPr>
        <p:spPr>
          <a:xfrm rot="16200000" flipV="1">
            <a:off x="-2611418" y="2532101"/>
            <a:ext cx="7206987" cy="144481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/>
          <p:nvPr/>
        </p:nvCxnSpPr>
        <p:spPr>
          <a:xfrm rot="16200000" flipV="1">
            <a:off x="4679181" y="2634847"/>
            <a:ext cx="6858000" cy="164307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5400000">
            <a:off x="6590483" y="2425995"/>
            <a:ext cx="23492" cy="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04810" y="642918"/>
            <a:ext cx="814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Assessoria de Articulação e Relação Institucional - </a:t>
            </a:r>
            <a:r>
              <a:rPr lang="pt-B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Asrel</a:t>
            </a:r>
            <a:endParaRPr lang="pt-BR" sz="1600" b="1" dirty="0">
              <a:solidFill>
                <a:srgbClr val="FF0000"/>
              </a:solidFill>
            </a:endParaRPr>
          </a:p>
        </p:txBody>
      </p:sp>
      <p:pic>
        <p:nvPicPr>
          <p:cNvPr id="13" name="Imagem 12" descr="GF MS Anvisa SUS periodo eleior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72" y="454714"/>
            <a:ext cx="6743752" cy="506288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06872" y="1423235"/>
            <a:ext cx="7704856" cy="3477875"/>
          </a:xfrm>
          <a:prstGeom prst="rect">
            <a:avLst/>
          </a:prstGeom>
          <a:noFill/>
          <a:ln w="38100"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latin typeface="Perpetua" pitchFamily="18" charset="0"/>
              </a:rPr>
              <a:t>Projeto Inclusão Produtiva </a:t>
            </a:r>
            <a:r>
              <a:rPr lang="pt-BR" sz="3600" b="1" dirty="0">
                <a:latin typeface="Perpetua" pitchFamily="18" charset="0"/>
              </a:rPr>
              <a:t>c</a:t>
            </a:r>
            <a:r>
              <a:rPr lang="pt-BR" sz="3600" b="1" dirty="0" smtClean="0">
                <a:latin typeface="Perpetua" pitchFamily="18" charset="0"/>
              </a:rPr>
              <a:t>om </a:t>
            </a:r>
          </a:p>
          <a:p>
            <a:pPr algn="ctr">
              <a:defRPr/>
            </a:pPr>
            <a:r>
              <a:rPr lang="pt-BR" sz="3600" b="1" dirty="0" smtClean="0">
                <a:latin typeface="Perpetua" pitchFamily="18" charset="0"/>
              </a:rPr>
              <a:t>Segurança Sanitária</a:t>
            </a:r>
          </a:p>
          <a:p>
            <a:pPr algn="ctr">
              <a:defRPr/>
            </a:pPr>
            <a:endParaRPr lang="pt-BR" sz="4000" dirty="0" smtClean="0">
              <a:latin typeface="Perpetua" pitchFamily="18" charset="0"/>
            </a:endParaRPr>
          </a:p>
          <a:p>
            <a:pPr algn="ctr">
              <a:defRPr/>
            </a:pPr>
            <a:r>
              <a:rPr lang="pt-BR" sz="3600" i="1" dirty="0" smtClean="0">
                <a:latin typeface="Perpetua" pitchFamily="18" charset="0"/>
              </a:rPr>
              <a:t>Avanços e Desafios para o Licenciamento Empresarial </a:t>
            </a:r>
          </a:p>
          <a:p>
            <a:pPr algn="ctr">
              <a:defRPr/>
            </a:pPr>
            <a:endParaRPr lang="pt-BR" sz="3600" i="1" dirty="0" smtClean="0">
              <a:latin typeface="Perpet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93" b="20993"/>
          <a:stretch/>
        </p:blipFill>
        <p:spPr bwMode="auto">
          <a:xfrm>
            <a:off x="6658511" y="296728"/>
            <a:ext cx="1585897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 bwMode="auto">
          <a:xfrm>
            <a:off x="395536" y="476672"/>
            <a:ext cx="7848872" cy="432048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Perpetua" pitchFamily="18" charset="0"/>
                <a:cs typeface="Arial" pitchFamily="34" charset="0"/>
              </a:rPr>
              <a:t>AVANÇOS  PARA O  SNVS </a:t>
            </a:r>
            <a:endParaRPr lang="pt-BR" sz="2400" dirty="0">
              <a:solidFill>
                <a:schemeClr val="tx1"/>
              </a:solidFill>
              <a:latin typeface="Perpetua" pitchFamily="18" charset="0"/>
              <a:cs typeface="Arial" pitchFamily="34" charset="0"/>
            </a:endParaRPr>
          </a:p>
        </p:txBody>
      </p:sp>
      <p:pic>
        <p:nvPicPr>
          <p:cNvPr id="2050" name="Picture 2" descr="C:\Users\vanessa.zardin.ANVS\AppData\Local\Microsoft\Windows\Temporary Internet Files\Content.Outlook\UJYBY8WH\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052736"/>
            <a:ext cx="3419538" cy="4559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tângulo 5"/>
          <p:cNvSpPr/>
          <p:nvPr/>
        </p:nvSpPr>
        <p:spPr>
          <a:xfrm>
            <a:off x="469876" y="515719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/>
              <a:t>http://www.prefeitoempreendedor.sebrae.com.br/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80996" y="1052736"/>
            <a:ext cx="3979914" cy="4559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dirty="0" smtClean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r>
              <a:rPr lang="pt-BR" b="1" dirty="0" smtClean="0">
                <a:solidFill>
                  <a:schemeClr val="tx1"/>
                </a:solidFill>
                <a:latin typeface="Perpetua" panose="02020502060401020303" pitchFamily="18" charset="0"/>
              </a:rPr>
              <a:t>Criação da Vice-presidência </a:t>
            </a:r>
            <a:r>
              <a:rPr lang="pt-BR" b="1" dirty="0">
                <a:solidFill>
                  <a:schemeClr val="tx1"/>
                </a:solidFill>
                <a:latin typeface="Perpetua" panose="02020502060401020303" pitchFamily="18" charset="0"/>
              </a:rPr>
              <a:t>de Vigilância </a:t>
            </a:r>
            <a:r>
              <a:rPr lang="pt-BR" b="1" dirty="0" smtClean="0">
                <a:solidFill>
                  <a:schemeClr val="tx1"/>
                </a:solidFill>
                <a:latin typeface="Perpetua" panose="02020502060401020303" pitchFamily="18" charset="0"/>
              </a:rPr>
              <a:t>Sanitária na Diretoria da Frente Nacional de Prefeitos;</a:t>
            </a:r>
            <a:endParaRPr lang="pt-BR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endParaRPr lang="pt-BR" dirty="0">
              <a:latin typeface="Perpetua" panose="02020502060401020303" pitchFamily="18" charset="0"/>
            </a:endParaRPr>
          </a:p>
          <a:p>
            <a:pPr marL="285750" lvl="1" algn="just">
              <a:defRPr/>
            </a:pPr>
            <a:r>
              <a:rPr lang="pt-BR" sz="2200" b="1" dirty="0" smtClean="0">
                <a:latin typeface="Perpetua" pitchFamily="18" charset="0"/>
              </a:rPr>
              <a:t>Criação da Categoria “Inclusão Produtiva com Segurança Sanitária” dentro do Prêmio </a:t>
            </a:r>
            <a:r>
              <a:rPr lang="pt-BR" sz="2200" b="1" dirty="0">
                <a:latin typeface="Perpetua" pitchFamily="18" charset="0"/>
              </a:rPr>
              <a:t>Prefeito </a:t>
            </a:r>
            <a:r>
              <a:rPr lang="pt-BR" sz="2200" b="1" dirty="0" smtClean="0">
                <a:latin typeface="Perpetua" pitchFamily="18" charset="0"/>
              </a:rPr>
              <a:t>Empreendedor do Sebrae</a:t>
            </a:r>
            <a:r>
              <a:rPr lang="pt-BR" sz="2200" b="1" dirty="0">
                <a:latin typeface="Perpetua" pitchFamily="18" charset="0"/>
              </a:rPr>
              <a:t>;</a:t>
            </a:r>
            <a:endParaRPr lang="pt-BR" dirty="0" smtClean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pt-BR" dirty="0" smtClean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marL="114300" indent="0" algn="just">
              <a:buFont typeface="Arial" pitchFamily="34" charset="0"/>
              <a:buNone/>
            </a:pPr>
            <a:endParaRPr lang="pt-BR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761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 bwMode="auto">
          <a:xfrm>
            <a:off x="893046" y="455070"/>
            <a:ext cx="7135338" cy="475253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Perpetua" pitchFamily="18" charset="0"/>
                <a:cs typeface="Arial" pitchFamily="34" charset="0"/>
              </a:rPr>
              <a:t>AVANÇOS  </a:t>
            </a:r>
            <a:r>
              <a:rPr lang="pt-BR" sz="2400" b="1" dirty="0">
                <a:solidFill>
                  <a:schemeClr val="tx1"/>
                </a:solidFill>
                <a:latin typeface="Perpetua" pitchFamily="18" charset="0"/>
                <a:cs typeface="Arial" pitchFamily="34" charset="0"/>
              </a:rPr>
              <a:t>PARA O  </a:t>
            </a:r>
            <a:r>
              <a:rPr lang="pt-BR" sz="2400" b="1" dirty="0" smtClean="0">
                <a:solidFill>
                  <a:schemeClr val="tx1"/>
                </a:solidFill>
                <a:latin typeface="Perpetua" pitchFamily="18" charset="0"/>
                <a:cs typeface="Arial" pitchFamily="34" charset="0"/>
              </a:rPr>
              <a:t>SNVS -</a:t>
            </a:r>
            <a:r>
              <a:rPr lang="pt-BR" sz="2400" dirty="0">
                <a:solidFill>
                  <a:schemeClr val="tx1"/>
                </a:solidFill>
                <a:latin typeface="Perpetua" panose="02020502060401020303" pitchFamily="18" charset="0"/>
              </a:rPr>
              <a:t> Portaria </a:t>
            </a:r>
            <a:r>
              <a:rPr lang="pt-BR" sz="24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1346/14</a:t>
            </a:r>
            <a:endParaRPr lang="pt-BR" sz="2400" dirty="0">
              <a:solidFill>
                <a:schemeClr val="tx1"/>
              </a:solidFill>
              <a:latin typeface="Perpetua" pitchFamily="18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7583" y="3781503"/>
            <a:ext cx="6120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>
              <a:latin typeface="Perpetua" panose="02020502060401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Perpetua" panose="02020502060401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Perpetua" panose="02020502060401020303" pitchFamily="18" charset="0"/>
              </a:rPr>
              <a:t>Criação de GT entre </a:t>
            </a:r>
            <a:r>
              <a:rPr lang="pt-BR" b="1" dirty="0">
                <a:latin typeface="Perpetua" panose="02020502060401020303" pitchFamily="18" charset="0"/>
              </a:rPr>
              <a:t>áreas </a:t>
            </a:r>
            <a:r>
              <a:rPr lang="pt-BR" b="1" dirty="0" smtClean="0">
                <a:latin typeface="Perpetua" panose="02020502060401020303" pitchFamily="18" charset="0"/>
              </a:rPr>
              <a:t>técnicas da Anvisa, </a:t>
            </a:r>
            <a:r>
              <a:rPr lang="pt-BR" b="1" dirty="0">
                <a:latin typeface="Perpetua" panose="02020502060401020303" pitchFamily="18" charset="0"/>
              </a:rPr>
              <a:t>ONGs e </a:t>
            </a:r>
            <a:r>
              <a:rPr lang="pt-BR" b="1" dirty="0" err="1" smtClean="0">
                <a:latin typeface="Perpetua" panose="02020502060401020303" pitchFamily="18" charset="0"/>
              </a:rPr>
              <a:t>OGs</a:t>
            </a:r>
            <a:r>
              <a:rPr lang="pt-BR" b="1" dirty="0">
                <a:latin typeface="Perpetua" panose="02020502060401020303" pitchFamily="18" charset="0"/>
              </a:rPr>
              <a:t>,  para discutir e propor </a:t>
            </a:r>
            <a:r>
              <a:rPr lang="pt-BR" b="1" dirty="0" smtClean="0">
                <a:latin typeface="Perpetua" panose="02020502060401020303" pitchFamily="18" charset="0"/>
              </a:rPr>
              <a:t>políticas </a:t>
            </a:r>
            <a:r>
              <a:rPr lang="pt-BR" b="1" dirty="0">
                <a:latin typeface="Perpetua" panose="02020502060401020303" pitchFamily="18" charset="0"/>
              </a:rPr>
              <a:t>públicas e o aprimoramento da atuação do </a:t>
            </a:r>
            <a:r>
              <a:rPr lang="pt-BR" b="1" dirty="0" smtClean="0">
                <a:latin typeface="Perpetua" panose="02020502060401020303" pitchFamily="18" charset="0"/>
              </a:rPr>
              <a:t>SNVS junto </a:t>
            </a:r>
            <a:r>
              <a:rPr lang="pt-BR" b="1" dirty="0">
                <a:latin typeface="Perpetua" panose="02020502060401020303" pitchFamily="18" charset="0"/>
              </a:rPr>
              <a:t>às atividades da Economia Solidária e  Agricultura </a:t>
            </a:r>
            <a:r>
              <a:rPr lang="pt-BR" b="1" dirty="0" smtClean="0">
                <a:latin typeface="Perpetua" panose="02020502060401020303" pitchFamily="18" charset="0"/>
              </a:rPr>
              <a:t>Familiar</a:t>
            </a:r>
            <a:r>
              <a:rPr lang="pt-BR" b="1" dirty="0">
                <a:latin typeface="Perpetua" panose="02020502060401020303" pitchFamily="18" charset="0"/>
              </a:rPr>
              <a:t>.</a:t>
            </a:r>
            <a:endParaRPr lang="pt-BR" b="1" dirty="0" smtClean="0">
              <a:latin typeface="Perpetua" panose="0202050206040102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10" y="1052736"/>
            <a:ext cx="6408712" cy="314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7827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latin typeface="Perpetua" panose="02020502060401020303" pitchFamily="18" charset="0"/>
              </a:rPr>
              <a:t/>
            </a:r>
            <a:br>
              <a:rPr lang="pt-BR" sz="1600" b="1" dirty="0" smtClean="0">
                <a:solidFill>
                  <a:schemeClr val="tx1"/>
                </a:solidFill>
                <a:latin typeface="Perpetua" panose="02020502060401020303" pitchFamily="18" charset="0"/>
              </a:rPr>
            </a:br>
            <a:r>
              <a:rPr lang="pt-BR" sz="1600" b="1" dirty="0" smtClean="0">
                <a:solidFill>
                  <a:schemeClr val="tx1"/>
                </a:solidFill>
                <a:latin typeface="Perpetua" panose="02020502060401020303" pitchFamily="18" charset="0"/>
              </a:rPr>
              <a:t/>
            </a:r>
            <a:br>
              <a:rPr lang="pt-BR" sz="1600" b="1" dirty="0" smtClean="0">
                <a:solidFill>
                  <a:schemeClr val="tx1"/>
                </a:solidFill>
                <a:latin typeface="Perpetua" panose="02020502060401020303" pitchFamily="18" charset="0"/>
              </a:rPr>
            </a:br>
            <a:r>
              <a:rPr lang="pt-BR" sz="1600" b="1" dirty="0" smtClean="0">
                <a:solidFill>
                  <a:schemeClr val="tx1"/>
                </a:solidFill>
                <a:latin typeface="Perpetua" panose="02020502060401020303" pitchFamily="18" charset="0"/>
              </a:rPr>
              <a:t/>
            </a:r>
            <a:br>
              <a:rPr lang="pt-BR" sz="1600" b="1" dirty="0" smtClean="0">
                <a:solidFill>
                  <a:schemeClr val="tx1"/>
                </a:solidFill>
                <a:latin typeface="Perpetua" panose="02020502060401020303" pitchFamily="18" charset="0"/>
              </a:rPr>
            </a:br>
            <a:r>
              <a:rPr lang="pt-BR" sz="1600" b="1" dirty="0" smtClean="0">
                <a:solidFill>
                  <a:schemeClr val="tx1"/>
                </a:solidFill>
                <a:latin typeface="Perpetua" panose="02020502060401020303" pitchFamily="18" charset="0"/>
              </a:rPr>
              <a:t/>
            </a:r>
            <a:br>
              <a:rPr lang="pt-BR" sz="1600" b="1" dirty="0" smtClean="0">
                <a:solidFill>
                  <a:schemeClr val="tx1"/>
                </a:solidFill>
                <a:latin typeface="Perpetua" panose="02020502060401020303" pitchFamily="18" charset="0"/>
              </a:rPr>
            </a:br>
            <a:r>
              <a:rPr lang="pt-BR" sz="1600" b="1" dirty="0" smtClean="0">
                <a:solidFill>
                  <a:schemeClr val="tx1"/>
                </a:solidFill>
                <a:latin typeface="Perpetua" panose="02020502060401020303" pitchFamily="18" charset="0"/>
              </a:rPr>
              <a:t/>
            </a:r>
            <a:br>
              <a:rPr lang="pt-BR" sz="1600" b="1" dirty="0" smtClean="0">
                <a:solidFill>
                  <a:schemeClr val="tx1"/>
                </a:solidFill>
                <a:latin typeface="Perpetua" panose="02020502060401020303" pitchFamily="18" charset="0"/>
              </a:rPr>
            </a:br>
            <a:endParaRPr lang="pt-BR" sz="1600" dirty="0">
              <a:latin typeface="Perpetua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052736"/>
            <a:ext cx="3919451" cy="273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323528" y="1052736"/>
            <a:ext cx="4038600" cy="4525963"/>
          </a:xfrm>
        </p:spPr>
        <p:txBody>
          <a:bodyPr>
            <a:normAutofit/>
          </a:bodyPr>
          <a:lstStyle/>
          <a:p>
            <a:r>
              <a:rPr lang="pt-BR" sz="1800" b="1" dirty="0">
                <a:latin typeface="Perpetua" panose="02020502060401020303" pitchFamily="18" charset="0"/>
              </a:rPr>
              <a:t>Estabelecimento de um Plano de Trabalho Comum com os diversos parceiros: SEBRAE, FNP, ISPN, Contag, MDA, FNDE, MS, MDS, MLT, </a:t>
            </a:r>
            <a:r>
              <a:rPr lang="pt-BR" sz="1800" b="1" dirty="0" err="1">
                <a:latin typeface="Perpetua" panose="02020502060401020303" pitchFamily="18" charset="0"/>
              </a:rPr>
              <a:t>VISAs</a:t>
            </a:r>
            <a:r>
              <a:rPr lang="pt-BR" sz="1800" b="1" dirty="0">
                <a:latin typeface="Perpetua" panose="02020502060401020303" pitchFamily="18" charset="0"/>
              </a:rPr>
              <a:t> Estaduais e </a:t>
            </a:r>
            <a:r>
              <a:rPr lang="pt-BR" sz="1800" b="1" dirty="0" smtClean="0">
                <a:latin typeface="Perpetua" panose="02020502060401020303" pitchFamily="18" charset="0"/>
              </a:rPr>
              <a:t>Municipais;</a:t>
            </a:r>
            <a:endParaRPr lang="pt-BR" sz="1800" b="1" dirty="0">
              <a:latin typeface="Perpetua" panose="02020502060401020303" pitchFamily="18" charset="0"/>
            </a:endParaRPr>
          </a:p>
          <a:p>
            <a:endParaRPr lang="pt-BR" sz="1800" b="1" dirty="0" smtClean="0">
              <a:latin typeface="Perpetua" panose="02020502060401020303" pitchFamily="18" charset="0"/>
            </a:endParaRPr>
          </a:p>
          <a:p>
            <a:r>
              <a:rPr lang="pt-BR" sz="1800" b="1" dirty="0" smtClean="0">
                <a:latin typeface="Perpetua" panose="02020502060401020303" pitchFamily="18" charset="0"/>
              </a:rPr>
              <a:t>Implementação </a:t>
            </a:r>
            <a:r>
              <a:rPr lang="pt-BR" sz="1800" b="1" dirty="0">
                <a:latin typeface="Perpetua" panose="02020502060401020303" pitchFamily="18" charset="0"/>
              </a:rPr>
              <a:t>da RDC 49/2013</a:t>
            </a:r>
            <a:r>
              <a:rPr lang="pt-BR" sz="1800" b="1" dirty="0" smtClean="0">
                <a:latin typeface="Perpetua" panose="02020502060401020303" pitchFamily="18" charset="0"/>
              </a:rPr>
              <a:t>;</a:t>
            </a:r>
          </a:p>
          <a:p>
            <a:endParaRPr lang="pt-BR" sz="1800" b="1" dirty="0">
              <a:latin typeface="Perpetua" panose="02020502060401020303" pitchFamily="18" charset="0"/>
            </a:endParaRPr>
          </a:p>
          <a:p>
            <a:r>
              <a:rPr lang="pt-BR" sz="1800" b="1" dirty="0">
                <a:latin typeface="Perpetua" panose="02020502060401020303" pitchFamily="18" charset="0"/>
              </a:rPr>
              <a:t>Classificação de Risco pelas Visas Estaduais e </a:t>
            </a:r>
            <a:r>
              <a:rPr lang="pt-BR" sz="1800" b="1" dirty="0" smtClean="0">
                <a:latin typeface="Perpetua" panose="02020502060401020303" pitchFamily="18" charset="0"/>
              </a:rPr>
              <a:t>Municipais</a:t>
            </a:r>
            <a:r>
              <a:rPr lang="pt-BR" sz="1800" b="1" dirty="0">
                <a:latin typeface="Perpetua" panose="02020502060401020303" pitchFamily="18" charset="0"/>
              </a:rPr>
              <a:t>.</a:t>
            </a:r>
            <a:endParaRPr lang="pt-BR" sz="1800" b="1" dirty="0" smtClean="0">
              <a:latin typeface="Perpetua" panose="02020502060401020303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7" y="4149080"/>
            <a:ext cx="5252057" cy="242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395536" y="476672"/>
            <a:ext cx="7848872" cy="432048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Arial" pitchFamily="34" charset="0"/>
              </a:rPr>
              <a:t>AVANÇOS  PARA O  SNVS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96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0 logo anvisa hori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0485" y="6123505"/>
            <a:ext cx="2589907" cy="40183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31540" y="1124744"/>
            <a:ext cx="8028892" cy="208823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800" i="1" dirty="0" smtClean="0"/>
              <a:t>Estamos </a:t>
            </a:r>
            <a:r>
              <a:rPr lang="pt-BR" sz="2800" i="1" dirty="0"/>
              <a:t>dando um passo decisivo para o fortalecimento da vigilância sanitária como um </a:t>
            </a:r>
            <a:r>
              <a:rPr lang="pt-BR" sz="2800" i="1" smtClean="0"/>
              <a:t>sistema atuante </a:t>
            </a:r>
            <a:r>
              <a:rPr lang="pt-BR" sz="2800" i="1" dirty="0"/>
              <a:t>também na promoção do desenvolvimento social e econômico</a:t>
            </a:r>
            <a:r>
              <a:rPr lang="pt-BR" sz="2800" i="1" dirty="0" smtClean="0"/>
              <a:t>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2996952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pt-BR" sz="2800" i="1" dirty="0" smtClean="0"/>
          </a:p>
          <a:p>
            <a:pPr lvl="0" algn="ctr">
              <a:spcBef>
                <a:spcPct val="0"/>
              </a:spcBef>
              <a:defRPr/>
            </a:pPr>
            <a:r>
              <a:rPr lang="pt-BR" sz="2800" i="1" dirty="0" smtClean="0"/>
              <a:t>Obrigada</a:t>
            </a:r>
            <a:r>
              <a:rPr lang="pt-BR" sz="2800" i="1" dirty="0"/>
              <a:t>!</a:t>
            </a:r>
          </a:p>
          <a:p>
            <a:pPr lvl="0" algn="ctr">
              <a:spcBef>
                <a:spcPct val="0"/>
              </a:spcBef>
              <a:defRPr/>
            </a:pPr>
            <a:endParaRPr lang="pt-BR" sz="2400" dirty="0"/>
          </a:p>
          <a:p>
            <a:pPr algn="ctr">
              <a:buNone/>
            </a:pPr>
            <a:r>
              <a:rPr lang="pt-BR" sz="2800" dirty="0" smtClean="0">
                <a:cs typeface="Arial" pitchFamily="34" charset="0"/>
              </a:rPr>
              <a:t>Rose Mendes</a:t>
            </a:r>
          </a:p>
          <a:p>
            <a:pPr algn="ctr">
              <a:buNone/>
            </a:pPr>
            <a:endParaRPr lang="pt-BR" dirty="0">
              <a:cs typeface="Arial" pitchFamily="34" charset="0"/>
            </a:endParaRPr>
          </a:p>
          <a:p>
            <a:pPr algn="ctr">
              <a:buNone/>
            </a:pPr>
            <a:r>
              <a:rPr lang="pt-BR" dirty="0">
                <a:cs typeface="Arial" pitchFamily="34" charset="0"/>
              </a:rPr>
              <a:t>Assessoria de Articulação e Relações Institucionais </a:t>
            </a:r>
          </a:p>
          <a:p>
            <a:pPr algn="ctr"/>
            <a:r>
              <a:rPr lang="pt-BR" dirty="0">
                <a:cs typeface="Arial" pitchFamily="34" charset="0"/>
                <a:hlinkClick r:id="rId3"/>
              </a:rPr>
              <a:t>asrel@anvisa.gov.br</a:t>
            </a:r>
            <a:endParaRPr lang="pt-BR" dirty="0">
              <a:cs typeface="Arial" pitchFamily="34" charset="0"/>
            </a:endParaRPr>
          </a:p>
          <a:p>
            <a:pPr algn="ctr"/>
            <a:r>
              <a:rPr lang="pt-BR" dirty="0" smtClean="0">
                <a:cs typeface="Arial" pitchFamily="34" charset="0"/>
              </a:rPr>
              <a:t>(61) 3462-6773  </a:t>
            </a:r>
          </a:p>
          <a:p>
            <a:pPr algn="ctr">
              <a:buNone/>
            </a:pPr>
            <a:endParaRPr lang="pt-BR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828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0454" y="1265530"/>
            <a:ext cx="7672835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pt-BR" sz="2600" dirty="0" smtClean="0">
                <a:latin typeface="Perpetua" pitchFamily="18" charset="0"/>
              </a:rPr>
              <a:t>O Projeto tem </a:t>
            </a:r>
            <a:r>
              <a:rPr lang="pt-BR" sz="2600" dirty="0">
                <a:latin typeface="Perpetua" pitchFamily="18" charset="0"/>
              </a:rPr>
              <a:t>como </a:t>
            </a:r>
            <a:r>
              <a:rPr lang="pt-BR" sz="2600" dirty="0" smtClean="0">
                <a:latin typeface="Perpetua" pitchFamily="18" charset="0"/>
              </a:rPr>
              <a:t>princípio </a:t>
            </a:r>
            <a:r>
              <a:rPr lang="pt-BR" sz="2600" b="1" dirty="0" smtClean="0">
                <a:latin typeface="Perpetua" pitchFamily="18" charset="0"/>
              </a:rPr>
              <a:t>AMPARAR</a:t>
            </a:r>
            <a:r>
              <a:rPr lang="pt-BR" sz="2600" dirty="0">
                <a:latin typeface="Perpetua" pitchFamily="18" charset="0"/>
              </a:rPr>
              <a:t>:</a:t>
            </a:r>
            <a:endParaRPr lang="pt-BR" sz="2600" dirty="0" smtClean="0">
              <a:latin typeface="Perpetua" pitchFamily="18" charset="0"/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388562" y="339552"/>
            <a:ext cx="7921625" cy="503237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pt-BR" sz="27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Perpetua" pitchFamily="18" charset="0"/>
              </a:rPr>
              <a:t>Projeto Inclusão </a:t>
            </a:r>
            <a:r>
              <a:rPr lang="pt-BR" sz="2700" b="1" dirty="0">
                <a:ln w="12700">
                  <a:solidFill>
                    <a:schemeClr val="tx1"/>
                  </a:solidFill>
                  <a:prstDash val="solid"/>
                </a:ln>
                <a:latin typeface="Perpetua" pitchFamily="18" charset="0"/>
              </a:rPr>
              <a:t>Produtiva com Segurança </a:t>
            </a:r>
            <a:r>
              <a:rPr lang="pt-BR" sz="27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Perpetua" pitchFamily="18" charset="0"/>
              </a:rPr>
              <a:t>Sanitária</a:t>
            </a:r>
            <a:endParaRPr lang="pt-BR" sz="2700" b="1" dirty="0">
              <a:ln w="12700">
                <a:solidFill>
                  <a:schemeClr val="tx1"/>
                </a:solidFill>
                <a:prstDash val="solid"/>
              </a:ln>
              <a:latin typeface="Perpetua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pt-BR" sz="2700" b="1" dirty="0" smtClean="0">
              <a:latin typeface="Perpetua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pt-BR" sz="2700" b="1" dirty="0">
              <a:latin typeface="Perpetu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1" y="2708919"/>
            <a:ext cx="1975384" cy="263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59" y="5613047"/>
            <a:ext cx="5313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Perpetua" pitchFamily="18" charset="0"/>
              </a:rPr>
              <a:t>Incluindo-os </a:t>
            </a:r>
            <a:r>
              <a:rPr lang="pt-BR" dirty="0">
                <a:latin typeface="Perpetua" pitchFamily="18" charset="0"/>
              </a:rPr>
              <a:t>com segurança sanitária e contribuindo para criar novas oportunidades de desenvolvimento local, articulado com os demais órgãos e instituições governamentais.</a:t>
            </a:r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807159" y="1836440"/>
            <a:ext cx="19442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Microempreendedores Individuais - MEI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491880" y="1839371"/>
            <a:ext cx="19442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Agricultura Familiar</a:t>
            </a:r>
            <a:endParaRPr lang="pt-BR" sz="14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084168" y="1844824"/>
            <a:ext cx="19442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Economia Solidária</a:t>
            </a:r>
            <a:endParaRPr lang="pt-BR" sz="14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18"/>
          <a:stretch/>
        </p:blipFill>
        <p:spPr bwMode="auto">
          <a:xfrm>
            <a:off x="2915816" y="2708918"/>
            <a:ext cx="2399417" cy="263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5"/>
          <a:stretch/>
        </p:blipFill>
        <p:spPr bwMode="auto">
          <a:xfrm>
            <a:off x="5502721" y="2708920"/>
            <a:ext cx="3197881" cy="263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7202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/>
          </p:cNvSpPr>
          <p:nvPr/>
        </p:nvSpPr>
        <p:spPr bwMode="auto">
          <a:xfrm>
            <a:off x="611186" y="406400"/>
            <a:ext cx="7642647" cy="503237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prstClr val="black"/>
                </a:solidFill>
                <a:latin typeface="Perpetua" pitchFamily="18" charset="0"/>
              </a:rPr>
              <a:t>Empreendimentos</a:t>
            </a:r>
            <a:endParaRPr lang="pt-BR" sz="2400" b="1" dirty="0">
              <a:solidFill>
                <a:prstClr val="black"/>
              </a:solidFill>
              <a:latin typeface="Perpetua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458140" y="1692643"/>
            <a:ext cx="3795693" cy="156988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>
                <a:solidFill>
                  <a:prstClr val="black"/>
                </a:solidFill>
              </a:rPr>
              <a:t>5 </a:t>
            </a:r>
            <a:r>
              <a:rPr lang="pt-BR" dirty="0">
                <a:solidFill>
                  <a:prstClr val="black"/>
                </a:solidFill>
              </a:rPr>
              <a:t>milhões de propriedades rurais, </a:t>
            </a:r>
            <a:r>
              <a:rPr lang="pt-BR" dirty="0" smtClean="0">
                <a:solidFill>
                  <a:prstClr val="black"/>
                </a:solidFill>
              </a:rPr>
              <a:t>que </a:t>
            </a:r>
            <a:r>
              <a:rPr lang="pt-BR" dirty="0">
                <a:solidFill>
                  <a:prstClr val="black"/>
                </a:solidFill>
              </a:rPr>
              <a:t>geram 16,6 milhões </a:t>
            </a:r>
            <a:r>
              <a:rPr lang="pt-BR" dirty="0" smtClean="0">
                <a:solidFill>
                  <a:prstClr val="black"/>
                </a:solidFill>
              </a:rPr>
              <a:t>de  postos </a:t>
            </a:r>
            <a:r>
              <a:rPr lang="pt-BR" dirty="0">
                <a:solidFill>
                  <a:prstClr val="black"/>
                </a:solidFill>
              </a:rPr>
              <a:t>de trabalho no </a:t>
            </a:r>
            <a:r>
              <a:rPr lang="pt-BR" dirty="0" smtClean="0">
                <a:solidFill>
                  <a:prstClr val="black"/>
                </a:solidFill>
              </a:rPr>
              <a:t>campo</a:t>
            </a:r>
            <a:endParaRPr lang="pt-BR" dirty="0">
              <a:solidFill>
                <a:prstClr val="black"/>
              </a:solidFill>
              <a:latin typeface="Perpetua" pitchFamily="18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586786" y="3000064"/>
            <a:ext cx="3667047" cy="12500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>
                <a:solidFill>
                  <a:prstClr val="black"/>
                </a:solidFill>
              </a:rPr>
              <a:t>sendo </a:t>
            </a:r>
            <a:r>
              <a:rPr lang="pt-BR" dirty="0">
                <a:solidFill>
                  <a:prstClr val="black"/>
                </a:solidFill>
              </a:rPr>
              <a:t>12 milhões nos pequenos negócios rurais. </a:t>
            </a:r>
            <a:r>
              <a:rPr lang="pt-BR" sz="1000" dirty="0" smtClean="0">
                <a:solidFill>
                  <a:prstClr val="black"/>
                </a:solidFill>
              </a:rPr>
              <a:t>MAPA</a:t>
            </a:r>
            <a:endParaRPr lang="pt-BR" sz="1000" dirty="0">
              <a:solidFill>
                <a:prstClr val="black"/>
              </a:solidFill>
              <a:latin typeface="Perpetua" pitchFamily="18" charset="0"/>
            </a:endParaRPr>
          </a:p>
        </p:txBody>
      </p:sp>
      <p:sp>
        <p:nvSpPr>
          <p:cNvPr id="15" name="Rectangle 3"/>
          <p:cNvSpPr>
            <a:spLocks/>
          </p:cNvSpPr>
          <p:nvPr/>
        </p:nvSpPr>
        <p:spPr bwMode="auto">
          <a:xfrm>
            <a:off x="4586784" y="1276829"/>
            <a:ext cx="3538403" cy="350837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prstClr val="black"/>
                </a:solidFill>
                <a:latin typeface="Perpetua" pitchFamily="18" charset="0"/>
              </a:rPr>
              <a:t>AF</a:t>
            </a:r>
            <a:endParaRPr lang="pt-BR" sz="2400" b="1" dirty="0">
              <a:solidFill>
                <a:prstClr val="black"/>
              </a:solidFill>
              <a:latin typeface="Perpetua" pitchFamily="18" charset="0"/>
            </a:endParaRPr>
          </a:p>
        </p:txBody>
      </p:sp>
      <p:sp>
        <p:nvSpPr>
          <p:cNvPr id="16" name="Rectangle 3"/>
          <p:cNvSpPr>
            <a:spLocks/>
          </p:cNvSpPr>
          <p:nvPr/>
        </p:nvSpPr>
        <p:spPr bwMode="auto">
          <a:xfrm>
            <a:off x="700705" y="1266615"/>
            <a:ext cx="3538403" cy="350837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prstClr val="black"/>
                </a:solidFill>
                <a:latin typeface="Perpetua" pitchFamily="18" charset="0"/>
              </a:rPr>
              <a:t>MEI</a:t>
            </a:r>
            <a:endParaRPr lang="pt-BR" sz="2400" b="1" dirty="0">
              <a:solidFill>
                <a:prstClr val="black"/>
              </a:solidFill>
              <a:latin typeface="Perpetua" pitchFamily="18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817355" y="1689195"/>
            <a:ext cx="3541261" cy="13592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>
                <a:solidFill>
                  <a:prstClr val="black"/>
                </a:solidFill>
                <a:latin typeface="Perpetua" pitchFamily="18" charset="0"/>
              </a:rPr>
              <a:t>Receita </a:t>
            </a:r>
            <a:r>
              <a:rPr lang="pt-BR" dirty="0">
                <a:solidFill>
                  <a:prstClr val="black"/>
                </a:solidFill>
                <a:latin typeface="Perpetua" pitchFamily="18" charset="0"/>
              </a:rPr>
              <a:t>Bruta de até R$ 60.000,00 ao ano e/ou </a:t>
            </a:r>
            <a:r>
              <a:rPr lang="pt-BR" dirty="0" smtClean="0">
                <a:solidFill>
                  <a:prstClr val="black"/>
                </a:solidFill>
                <a:latin typeface="Perpetua" pitchFamily="18" charset="0"/>
              </a:rPr>
              <a:t>R$5.000,00 </a:t>
            </a:r>
            <a:r>
              <a:rPr lang="pt-BR" dirty="0">
                <a:solidFill>
                  <a:prstClr val="black"/>
                </a:solidFill>
                <a:latin typeface="Perpetua" pitchFamily="18" charset="0"/>
              </a:rPr>
              <a:t>ao mês;</a:t>
            </a:r>
          </a:p>
        </p:txBody>
      </p:sp>
      <p:sp>
        <p:nvSpPr>
          <p:cNvPr id="18" name="Elipse 17"/>
          <p:cNvSpPr/>
          <p:nvPr/>
        </p:nvSpPr>
        <p:spPr>
          <a:xfrm>
            <a:off x="820214" y="2890581"/>
            <a:ext cx="3637926" cy="12500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dirty="0" smtClean="0">
                <a:solidFill>
                  <a:prstClr val="black"/>
                </a:solidFill>
              </a:rPr>
              <a:t>São </a:t>
            </a:r>
            <a:r>
              <a:rPr lang="pt-BR" dirty="0">
                <a:solidFill>
                  <a:prstClr val="black"/>
                </a:solidFill>
              </a:rPr>
              <a:t>em </a:t>
            </a:r>
            <a:r>
              <a:rPr lang="pt-BR" dirty="0" smtClean="0">
                <a:solidFill>
                  <a:prstClr val="black"/>
                </a:solidFill>
              </a:rPr>
              <a:t>junho </a:t>
            </a:r>
            <a:r>
              <a:rPr lang="pt-BR" dirty="0">
                <a:solidFill>
                  <a:prstClr val="black"/>
                </a:solidFill>
              </a:rPr>
              <a:t>de </a:t>
            </a:r>
            <a:r>
              <a:rPr lang="pt-BR" dirty="0">
                <a:solidFill>
                  <a:schemeClr val="tx1"/>
                </a:solidFill>
              </a:rPr>
              <a:t>2015 5.090.104</a:t>
            </a:r>
            <a:r>
              <a:rPr lang="pt-BR" dirty="0" smtClean="0">
                <a:solidFill>
                  <a:prstClr val="black"/>
                </a:solidFill>
              </a:rPr>
              <a:t> milhões MEI. </a:t>
            </a:r>
            <a:r>
              <a:rPr lang="pt-BR" sz="1000" dirty="0" smtClean="0">
                <a:solidFill>
                  <a:prstClr val="black"/>
                </a:solidFill>
              </a:rPr>
              <a:t>Portal do Empreendedor</a:t>
            </a:r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817355" y="4797152"/>
            <a:ext cx="3541262" cy="15032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dirty="0">
                <a:solidFill>
                  <a:prstClr val="black"/>
                </a:solidFill>
              </a:rPr>
              <a:t>1</a:t>
            </a:r>
            <a:r>
              <a:rPr lang="pt-BR" dirty="0" smtClean="0">
                <a:solidFill>
                  <a:prstClr val="black"/>
                </a:solidFill>
              </a:rPr>
              <a:t>.423.631 </a:t>
            </a:r>
            <a:r>
              <a:rPr lang="pt-BR" dirty="0">
                <a:solidFill>
                  <a:prstClr val="black"/>
                </a:solidFill>
              </a:rPr>
              <a:t>pessoas </a:t>
            </a:r>
            <a:r>
              <a:rPr lang="pt-BR" dirty="0" smtClean="0">
                <a:solidFill>
                  <a:prstClr val="black"/>
                </a:solidFill>
              </a:rPr>
              <a:t>associadas</a:t>
            </a:r>
          </a:p>
          <a:p>
            <a:pPr algn="ctr"/>
            <a:r>
              <a:rPr lang="pt-BR" dirty="0" smtClean="0">
                <a:solidFill>
                  <a:prstClr val="black"/>
                </a:solidFill>
              </a:rPr>
              <a:t>Média de 72 associados. Mais de 19 mil empreendimentos </a:t>
            </a:r>
            <a:r>
              <a:rPr lang="pt-BR" sz="1000" dirty="0" smtClean="0">
                <a:solidFill>
                  <a:prstClr val="black"/>
                </a:solidFill>
              </a:rPr>
              <a:t>MTE</a:t>
            </a:r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20" name="Rectangle 3"/>
          <p:cNvSpPr>
            <a:spLocks/>
          </p:cNvSpPr>
          <p:nvPr/>
        </p:nvSpPr>
        <p:spPr bwMode="auto">
          <a:xfrm>
            <a:off x="766345" y="4307510"/>
            <a:ext cx="3538403" cy="350837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prstClr val="black"/>
                </a:solidFill>
                <a:latin typeface="Perpetua" pitchFamily="18" charset="0"/>
              </a:rPr>
              <a:t>EES</a:t>
            </a:r>
            <a:endParaRPr lang="pt-BR" sz="2400" b="1" dirty="0">
              <a:solidFill>
                <a:prstClr val="black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856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143550"/>
            <a:ext cx="74707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b="1" u="sng" dirty="0" smtClean="0">
                <a:latin typeface="Perpetua" pitchFamily="18" charset="0"/>
              </a:rPr>
              <a:t>MAIOR </a:t>
            </a:r>
            <a:r>
              <a:rPr lang="pt-BR" sz="2000" b="1" u="sng" dirty="0">
                <a:latin typeface="Perpetua" pitchFamily="18" charset="0"/>
              </a:rPr>
              <a:t>IMPACTO</a:t>
            </a:r>
          </a:p>
          <a:p>
            <a:pPr algn="just">
              <a:defRPr/>
            </a:pPr>
            <a:endParaRPr lang="pt-BR" sz="2000" b="1" dirty="0">
              <a:latin typeface="Perpetua" pitchFamily="18" charset="0"/>
            </a:endParaRPr>
          </a:p>
          <a:p>
            <a:pPr algn="just">
              <a:defRPr/>
            </a:pPr>
            <a:r>
              <a:rPr lang="pt-BR" sz="2000" b="1" dirty="0" smtClean="0">
                <a:latin typeface="Perpetua" pitchFamily="18" charset="0"/>
              </a:rPr>
              <a:t>Mudança </a:t>
            </a:r>
            <a:r>
              <a:rPr lang="pt-BR" sz="2000" b="1" dirty="0">
                <a:latin typeface="Perpetua" pitchFamily="18" charset="0"/>
              </a:rPr>
              <a:t>de paradigma da vigilância sanitária com foco no risco</a:t>
            </a:r>
          </a:p>
          <a:p>
            <a:pPr algn="just">
              <a:defRPr/>
            </a:pPr>
            <a:r>
              <a:rPr lang="pt-BR" sz="2000" dirty="0">
                <a:latin typeface="Perpetua" pitchFamily="18" charset="0"/>
                <a:ea typeface="Verdana" pitchFamily="34" charset="0"/>
                <a:cs typeface="Verdana" pitchFamily="34" charset="0"/>
              </a:rPr>
              <a:t>  </a:t>
            </a:r>
            <a:endParaRPr lang="pt-BR" sz="2000" dirty="0" smtClean="0">
              <a:latin typeface="Perpetua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pt-BR" sz="2000" b="1" dirty="0">
              <a:latin typeface="Perpetua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pt-BR" sz="2000" b="1" dirty="0" smtClean="0">
              <a:latin typeface="Perpetua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pt-BR" sz="2000" b="1" dirty="0">
              <a:latin typeface="Perpetua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pt-BR" sz="2000" b="1" dirty="0" smtClean="0">
              <a:latin typeface="Perpetua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pt-BR" sz="2000" b="1" dirty="0" smtClean="0">
              <a:latin typeface="Perpetua" pitchFamily="18" charset="0"/>
            </a:endParaRPr>
          </a:p>
          <a:p>
            <a:pPr algn="just">
              <a:defRPr/>
            </a:pPr>
            <a:endParaRPr lang="pt-BR" sz="2000" b="1" dirty="0" smtClean="0">
              <a:latin typeface="Perpetua" pitchFamily="18" charset="0"/>
            </a:endParaRPr>
          </a:p>
          <a:p>
            <a:pPr algn="just">
              <a:defRPr/>
            </a:pPr>
            <a:endParaRPr lang="pt-BR" sz="2000" b="1" dirty="0" smtClean="0">
              <a:latin typeface="Perpetua" pitchFamily="18" charset="0"/>
            </a:endParaRPr>
          </a:p>
          <a:p>
            <a:pPr algn="just">
              <a:defRPr/>
            </a:pPr>
            <a:endParaRPr lang="pt-BR" sz="2000" b="1" dirty="0" smtClean="0">
              <a:latin typeface="Perpetua" pitchFamily="18" charset="0"/>
            </a:endParaRPr>
          </a:p>
          <a:p>
            <a:pPr algn="just">
              <a:defRPr/>
            </a:pPr>
            <a:endParaRPr lang="pt-BR" sz="2000" b="1" dirty="0">
              <a:latin typeface="Perpetua" pitchFamily="18" charset="0"/>
            </a:endParaRPr>
          </a:p>
          <a:p>
            <a:pPr algn="just">
              <a:defRPr/>
            </a:pPr>
            <a:endParaRPr lang="pt-BR" sz="2000" b="1" dirty="0" smtClean="0">
              <a:latin typeface="Perpetua" pitchFamily="18" charset="0"/>
            </a:endParaRPr>
          </a:p>
          <a:p>
            <a:pPr algn="just">
              <a:defRPr/>
            </a:pPr>
            <a:r>
              <a:rPr lang="pt-BR" sz="2000" b="1" dirty="0" smtClean="0">
                <a:latin typeface="Perpetua" pitchFamily="18" charset="0"/>
              </a:rPr>
              <a:t>Harmonização</a:t>
            </a:r>
            <a:r>
              <a:rPr lang="pt-BR" sz="2000" b="1" dirty="0">
                <a:latin typeface="Perpetua" pitchFamily="18" charset="0"/>
              </a:rPr>
              <a:t>, Simplificação e Racionalização de </a:t>
            </a:r>
            <a:r>
              <a:rPr lang="pt-BR" sz="2000" b="1" dirty="0" smtClean="0">
                <a:latin typeface="Perpetua" pitchFamily="18" charset="0"/>
              </a:rPr>
              <a:t>procedimentos</a:t>
            </a:r>
            <a:endParaRPr lang="pt-BR" sz="2000" dirty="0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460892" y="485258"/>
            <a:ext cx="7921625" cy="452331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algn="ctr">
              <a:spcBef>
                <a:spcPts val="1200"/>
              </a:spcBef>
              <a:defRPr/>
            </a:pPr>
            <a:r>
              <a:rPr lang="pt-BR" sz="2400" b="1" dirty="0" smtClean="0">
                <a:latin typeface="Perpetua" pitchFamily="18" charset="0"/>
                <a:cs typeface="Arial" pitchFamily="34" charset="0"/>
              </a:rPr>
              <a:t>Principais Aspectos da RDC 49/13</a:t>
            </a:r>
            <a:endParaRPr lang="pt-BR" sz="2400" b="1" dirty="0">
              <a:latin typeface="Perpetua" pitchFamily="18" charset="0"/>
              <a:cs typeface="Arial" pitchFamily="34" charset="0"/>
            </a:endParaRPr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576" y="2668755"/>
            <a:ext cx="3121256" cy="208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24677" y="2261875"/>
            <a:ext cx="309634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chemeClr val="accent4">
                    <a:lumMod val="75000"/>
                  </a:schemeClr>
                </a:solidFill>
                <a:latin typeface="Perpetua" pitchFamily="18" charset="0"/>
                <a:cs typeface="Arial" charset="0"/>
              </a:rPr>
              <a:t>Enfoque Cartorial dos Serviços</a:t>
            </a:r>
          </a:p>
        </p:txBody>
      </p:sp>
      <p:grpSp>
        <p:nvGrpSpPr>
          <p:cNvPr id="7" name="Grupo 2"/>
          <p:cNvGrpSpPr>
            <a:grpSpLocks/>
          </p:cNvGrpSpPr>
          <p:nvPr/>
        </p:nvGrpSpPr>
        <p:grpSpPr bwMode="auto">
          <a:xfrm>
            <a:off x="4086702" y="2668756"/>
            <a:ext cx="3477420" cy="2083576"/>
            <a:chOff x="1861117" y="1806545"/>
            <a:chExt cx="5519195" cy="4358759"/>
          </a:xfrm>
        </p:grpSpPr>
        <p:pic>
          <p:nvPicPr>
            <p:cNvPr id="8" name="Picture 19" descr="cultfest2003a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3782" y="3698206"/>
              <a:ext cx="2616530" cy="2467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foto 134- banca de vísceras, Feira do Japão, 22-10-0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88231" y="1806545"/>
              <a:ext cx="2006409" cy="189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61117" y="3698206"/>
              <a:ext cx="2902665" cy="1553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7" descr="banheiro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61117" y="5251225"/>
              <a:ext cx="1568242" cy="914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0" descr="carne clandestina"/>
            <p:cNvPicPr>
              <a:picLocks noChangeAspect="1" noChangeArrowheads="1"/>
            </p:cNvPicPr>
            <p:nvPr/>
          </p:nvPicPr>
          <p:blipFill>
            <a:blip r:embed="rId7" cstate="print"/>
            <a:srcRect t="2174" b="2"/>
            <a:stretch>
              <a:fillRect/>
            </a:stretch>
          </p:blipFill>
          <p:spPr bwMode="auto">
            <a:xfrm>
              <a:off x="1861117" y="1806545"/>
              <a:ext cx="1887254" cy="1891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1" descr="Hammocks on Ferr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94641" y="1806545"/>
              <a:ext cx="1685671" cy="1891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6" descr="liv0058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89886" y="5247220"/>
              <a:ext cx="1574689" cy="918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8" descr="liv-508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63782" y="5247220"/>
              <a:ext cx="1643475" cy="918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838148" y="2264454"/>
            <a:ext cx="29538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solidFill>
                  <a:schemeClr val="accent4">
                    <a:lumMod val="75000"/>
                  </a:schemeClr>
                </a:solidFill>
                <a:latin typeface="Perpetua" pitchFamily="18" charset="0"/>
                <a:cs typeface="Arial" charset="0"/>
              </a:rPr>
              <a:t>Enfoque no Risco Sanitário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008595" y="4869160"/>
            <a:ext cx="261290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Perpetua" pitchFamily="18" charset="0"/>
                <a:ea typeface="Verdana" pitchFamily="34" charset="0"/>
                <a:cs typeface="Verdana" pitchFamily="34" charset="0"/>
              </a:rPr>
              <a:t>Classificação do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Perpetua" pitchFamily="18" charset="0"/>
                <a:ea typeface="Verdana" pitchFamily="34" charset="0"/>
                <a:cs typeface="Verdana" pitchFamily="34" charset="0"/>
              </a:rPr>
              <a:t>risco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Perpetua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228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4206" y="1104126"/>
            <a:ext cx="79216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b="1" u="sng" dirty="0" smtClean="0">
                <a:latin typeface="Perpetua" pitchFamily="18" charset="0"/>
              </a:rPr>
              <a:t>MAIORES DESTAQUES</a:t>
            </a:r>
            <a:endParaRPr lang="pt-BR" sz="2000" b="1" u="sng" dirty="0">
              <a:latin typeface="Perpetua" pitchFamily="18" charset="0"/>
            </a:endParaRPr>
          </a:p>
          <a:p>
            <a:pPr algn="just">
              <a:defRPr/>
            </a:pPr>
            <a:endParaRPr lang="pt-BR" sz="2000" b="1" dirty="0">
              <a:latin typeface="Perpetua" pitchFamily="18" charset="0"/>
            </a:endParaRPr>
          </a:p>
          <a:p>
            <a:pPr algn="just">
              <a:defRPr/>
            </a:pPr>
            <a:r>
              <a:rPr lang="pt-BR" sz="2000" b="1" dirty="0" smtClean="0">
                <a:latin typeface="Perpetua" pitchFamily="18" charset="0"/>
              </a:rPr>
              <a:t>Proteção a produção artesanal</a:t>
            </a:r>
            <a:r>
              <a:rPr lang="pt-BR" sz="2000" dirty="0" smtClean="0">
                <a:latin typeface="Perpetua" pitchFamily="18" charset="0"/>
              </a:rPr>
              <a:t> na perspectiva dos conhecimentos tradicionais, multiculturalismo dos povos, comunidades tradicionais, e agricultores familiares.</a:t>
            </a:r>
          </a:p>
          <a:p>
            <a:pPr algn="just">
              <a:defRPr/>
            </a:pPr>
            <a:endParaRPr lang="pt-BR" sz="2000" dirty="0" smtClean="0">
              <a:latin typeface="Perpetua" pitchFamily="18" charset="0"/>
            </a:endParaRPr>
          </a:p>
          <a:p>
            <a:pPr algn="just">
              <a:defRPr/>
            </a:pPr>
            <a:endParaRPr lang="pt-BR" sz="2000" b="1" dirty="0" smtClean="0">
              <a:latin typeface="Perpetua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pt-BR" sz="2000" b="1" dirty="0" smtClean="0">
              <a:latin typeface="Perpetua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pt-BR" sz="2000" b="1" dirty="0">
              <a:latin typeface="Perpetua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pt-BR" sz="2000" b="1" dirty="0" smtClean="0">
              <a:latin typeface="Perpetua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pt-BR" sz="2000" b="1" dirty="0">
              <a:latin typeface="Perpetua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pt-BR" sz="2000" b="1" dirty="0" smtClean="0">
              <a:latin typeface="Perpetua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pt-BR" sz="2000" b="1" dirty="0">
              <a:latin typeface="Perpetua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pt-BR" sz="2000" b="1" dirty="0" smtClean="0">
                <a:latin typeface="Perpetua" pitchFamily="18" charset="0"/>
                <a:ea typeface="Verdana" pitchFamily="34" charset="0"/>
                <a:cs typeface="Verdana" pitchFamily="34" charset="0"/>
              </a:rPr>
              <a:t>Fiscalização prioritariamente orientadora -</a:t>
            </a:r>
            <a:r>
              <a:rPr lang="pt-BR" sz="2000" dirty="0" smtClean="0">
                <a:latin typeface="Perpetua" pitchFamily="18" charset="0"/>
              </a:rPr>
              <a:t> considerando o risco sanitário.</a:t>
            </a:r>
            <a:r>
              <a:rPr lang="pt-BR" sz="2000" dirty="0" smtClean="0">
                <a:latin typeface="Perpetua" pitchFamily="18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pt-BR" sz="2000" dirty="0">
              <a:latin typeface="Perpetu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t-BR" sz="2000" b="1" dirty="0">
                <a:latin typeface="Perpetua" pitchFamily="18" charset="0"/>
              </a:rPr>
              <a:t>R</a:t>
            </a:r>
            <a:r>
              <a:rPr lang="pt-BR" sz="2000" b="1" dirty="0" smtClean="0">
                <a:latin typeface="Perpetua" pitchFamily="18" charset="0"/>
              </a:rPr>
              <a:t>azoabilidade</a:t>
            </a:r>
            <a:r>
              <a:rPr lang="pt-BR" sz="2000" dirty="0" smtClean="0">
                <a:latin typeface="Perpetua" pitchFamily="18" charset="0"/>
              </a:rPr>
              <a:t> </a:t>
            </a:r>
            <a:r>
              <a:rPr lang="pt-BR" sz="2000" dirty="0">
                <a:latin typeface="Perpetua" pitchFamily="18" charset="0"/>
              </a:rPr>
              <a:t>quanto às exigências </a:t>
            </a:r>
            <a:r>
              <a:rPr lang="pt-BR" sz="2000" dirty="0" smtClean="0">
                <a:latin typeface="Perpetua" pitchFamily="18" charset="0"/>
              </a:rPr>
              <a:t>aplicadas.</a:t>
            </a:r>
            <a:endParaRPr lang="pt-BR" sz="2000" dirty="0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404207" y="476672"/>
            <a:ext cx="7921625" cy="452331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algn="ctr">
              <a:spcBef>
                <a:spcPts val="1200"/>
              </a:spcBef>
              <a:defRPr/>
            </a:pPr>
            <a:r>
              <a:rPr lang="pt-BR" sz="2400" b="1" dirty="0" smtClean="0">
                <a:latin typeface="Perpetua" pitchFamily="18" charset="0"/>
                <a:cs typeface="Arial" pitchFamily="34" charset="0"/>
              </a:rPr>
              <a:t>Principais Aspectos da RDC 49/13</a:t>
            </a:r>
            <a:endParaRPr lang="pt-BR" sz="2400" b="1" dirty="0">
              <a:latin typeface="Perpetu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2580017" cy="172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636914"/>
            <a:ext cx="2402804" cy="179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636913"/>
            <a:ext cx="3083261" cy="172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9875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397022"/>
            <a:ext cx="792088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dirty="0" smtClean="0">
                <a:latin typeface="Perpetua" pitchFamily="18" charset="0"/>
                <a:ea typeface="Verdana" pitchFamily="34" charset="0"/>
                <a:cs typeface="Verdana" pitchFamily="34" charset="0"/>
              </a:rPr>
              <a:t>Regularização </a:t>
            </a:r>
            <a:r>
              <a:rPr lang="pt-BR" sz="2100" b="1" dirty="0">
                <a:latin typeface="Perpetua" pitchFamily="18" charset="0"/>
                <a:ea typeface="Verdana" pitchFamily="34" charset="0"/>
                <a:cs typeface="Verdana" pitchFamily="34" charset="0"/>
              </a:rPr>
              <a:t>automática para atividades de baixo </a:t>
            </a:r>
            <a:r>
              <a:rPr lang="pt-BR" sz="2100" b="1" dirty="0" smtClean="0">
                <a:latin typeface="Perpetua" pitchFamily="18" charset="0"/>
                <a:ea typeface="Verdana" pitchFamily="34" charset="0"/>
                <a:cs typeface="Verdana" pitchFamily="34" charset="0"/>
              </a:rPr>
              <a:t>risco</a:t>
            </a:r>
            <a:endParaRPr lang="pt-BR" sz="2100" dirty="0">
              <a:latin typeface="Perpetua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t-BR" sz="2100" b="1" dirty="0" smtClean="0">
                <a:latin typeface="Perpetua" pitchFamily="18" charset="0"/>
              </a:rPr>
              <a:t>* sem inspeção prévia</a:t>
            </a:r>
          </a:p>
          <a:p>
            <a:endParaRPr lang="pt-BR" sz="2100" b="1" dirty="0" smtClean="0">
              <a:latin typeface="Perpetua" pitchFamily="18" charset="0"/>
            </a:endParaRPr>
          </a:p>
          <a:p>
            <a:pPr algn="just"/>
            <a:r>
              <a:rPr lang="pt-BR" sz="2100" dirty="0" smtClean="0">
                <a:latin typeface="Perpetua" pitchFamily="18" charset="0"/>
              </a:rPr>
              <a:t>Poderá regularizar, </a:t>
            </a:r>
            <a:r>
              <a:rPr lang="pt-BR" sz="2100" dirty="0">
                <a:latin typeface="Perpetua" pitchFamily="18" charset="0"/>
              </a:rPr>
              <a:t>observando o risco </a:t>
            </a:r>
            <a:r>
              <a:rPr lang="pt-BR" sz="2100" dirty="0" smtClean="0">
                <a:latin typeface="Perpetua" pitchFamily="18" charset="0"/>
              </a:rPr>
              <a:t>sanitário, as </a:t>
            </a:r>
            <a:r>
              <a:rPr lang="pt-BR" sz="2100" dirty="0">
                <a:latin typeface="Perpetua" pitchFamily="18" charset="0"/>
              </a:rPr>
              <a:t>atividades </a:t>
            </a:r>
            <a:r>
              <a:rPr lang="pt-BR" sz="2100" dirty="0" smtClean="0">
                <a:latin typeface="Perpetua" pitchFamily="18" charset="0"/>
              </a:rPr>
              <a:t>dos empreendimentos,  </a:t>
            </a:r>
            <a:r>
              <a:rPr lang="pt-BR" sz="2100" dirty="0">
                <a:latin typeface="Perpetua" pitchFamily="18" charset="0"/>
              </a:rPr>
              <a:t>instalados em: </a:t>
            </a:r>
          </a:p>
          <a:p>
            <a:pPr algn="just"/>
            <a:r>
              <a:rPr lang="pt-BR" sz="2100" dirty="0">
                <a:latin typeface="Perpetua" pitchFamily="18" charset="0"/>
              </a:rPr>
              <a:t>I – área desprovida de regulação fundiária legal ou com regulamentação precária</a:t>
            </a:r>
            <a:r>
              <a:rPr lang="pt-BR" sz="2100" dirty="0" smtClean="0">
                <a:latin typeface="Perpetua" pitchFamily="18" charset="0"/>
              </a:rPr>
              <a:t>;</a:t>
            </a:r>
            <a:endParaRPr lang="pt-BR" sz="2100" dirty="0">
              <a:latin typeface="Perpetua" pitchFamily="18" charset="0"/>
            </a:endParaRPr>
          </a:p>
          <a:p>
            <a:pPr algn="just"/>
            <a:r>
              <a:rPr lang="pt-BR" sz="2100" dirty="0">
                <a:latin typeface="Perpetua" pitchFamily="18" charset="0"/>
              </a:rPr>
              <a:t>II – residência;</a:t>
            </a:r>
          </a:p>
          <a:p>
            <a:pPr algn="just"/>
            <a:r>
              <a:rPr lang="pt-BR" sz="2100" dirty="0">
                <a:latin typeface="Perpetua" pitchFamily="18" charset="0"/>
              </a:rPr>
              <a:t>III – locais onde são realizadas as atividades produtivas dos empreendimentos.</a:t>
            </a:r>
          </a:p>
          <a:p>
            <a:pPr algn="just"/>
            <a:endParaRPr lang="pt-BR" sz="2300" dirty="0" smtClean="0">
              <a:latin typeface="Perpetua" pitchFamily="18" charset="0"/>
            </a:endParaRPr>
          </a:p>
          <a:p>
            <a:pPr algn="just"/>
            <a:r>
              <a:rPr lang="pt-BR" sz="2300" dirty="0" smtClean="0">
                <a:latin typeface="Perpetua" pitchFamily="18" charset="0"/>
              </a:rPr>
              <a:t>A </a:t>
            </a:r>
            <a:r>
              <a:rPr lang="pt-BR" sz="2300" dirty="0">
                <a:latin typeface="Perpetua" pitchFamily="18" charset="0"/>
              </a:rPr>
              <a:t>regularização </a:t>
            </a:r>
            <a:r>
              <a:rPr lang="pt-BR" sz="2300" dirty="0" smtClean="0">
                <a:latin typeface="Perpetua" pitchFamily="18" charset="0"/>
              </a:rPr>
              <a:t>dos </a:t>
            </a:r>
            <a:r>
              <a:rPr lang="pt-BR" sz="2300" dirty="0">
                <a:latin typeface="Perpetua" pitchFamily="18" charset="0"/>
              </a:rPr>
              <a:t>empreendimentos </a:t>
            </a:r>
            <a:r>
              <a:rPr lang="pt-BR" sz="2300" dirty="0" smtClean="0">
                <a:latin typeface="Perpetua" pitchFamily="18" charset="0"/>
              </a:rPr>
              <a:t>pressupõe </a:t>
            </a:r>
            <a:r>
              <a:rPr lang="pt-BR" sz="2300" dirty="0">
                <a:latin typeface="Perpetua" pitchFamily="18" charset="0"/>
              </a:rPr>
              <a:t>a anuência dos empreendedores quanto à inspeção e fiscalização sanitárias do local de exercício das atividades</a:t>
            </a:r>
            <a:r>
              <a:rPr lang="pt-BR" sz="2300" dirty="0" smtClean="0">
                <a:latin typeface="Perpetua" pitchFamily="18" charset="0"/>
              </a:rPr>
              <a:t>.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395536" y="404664"/>
            <a:ext cx="7921625" cy="431229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algn="ctr">
              <a:spcBef>
                <a:spcPts val="1200"/>
              </a:spcBef>
              <a:defRPr/>
            </a:pPr>
            <a:r>
              <a:rPr lang="pt-BR" sz="2400" b="1" dirty="0" smtClean="0">
                <a:latin typeface="Perpetua" pitchFamily="18" charset="0"/>
                <a:cs typeface="Arial" pitchFamily="34" charset="0"/>
              </a:rPr>
              <a:t>Principais Aspectos da RDC 49/13</a:t>
            </a:r>
            <a:endParaRPr lang="pt-BR" sz="2400" b="1" dirty="0">
              <a:latin typeface="Perpet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630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7231" y="1556792"/>
            <a:ext cx="76791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Perpetua" pitchFamily="18" charset="0"/>
              </a:rPr>
              <a:t>Nos casos em que as atividades e/ou os produtos necessitarem de responsável técnico, poderão prestar esta assessoria:</a:t>
            </a:r>
          </a:p>
          <a:p>
            <a:pPr algn="just"/>
            <a:endParaRPr lang="pt-BR" sz="2400" b="1" u="sng" dirty="0" smtClean="0">
              <a:latin typeface="Perpetua" pitchFamily="18" charset="0"/>
            </a:endParaRPr>
          </a:p>
          <a:p>
            <a:pPr algn="just"/>
            <a:r>
              <a:rPr lang="pt-BR" sz="2400" dirty="0" smtClean="0">
                <a:latin typeface="Perpetua" pitchFamily="18" charset="0"/>
              </a:rPr>
              <a:t>I – Profissionais voluntários habilitados na área;</a:t>
            </a:r>
          </a:p>
          <a:p>
            <a:pPr algn="just"/>
            <a:endParaRPr lang="pt-BR" sz="2400" dirty="0" smtClean="0">
              <a:latin typeface="Perpetua" pitchFamily="18" charset="0"/>
            </a:endParaRPr>
          </a:p>
          <a:p>
            <a:pPr algn="just"/>
            <a:r>
              <a:rPr lang="pt-BR" sz="2400" dirty="0" smtClean="0">
                <a:latin typeface="Perpetua" pitchFamily="18" charset="0"/>
              </a:rPr>
              <a:t>II– Profissionais habilitados de órgãos governamentais e não governamentais, exceto agentes de fiscalização sanitária.</a:t>
            </a:r>
            <a:endParaRPr lang="pt-BR" sz="2400" dirty="0" smtClean="0">
              <a:latin typeface="Perpetu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516010" y="404664"/>
            <a:ext cx="7921625" cy="503237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algn="ctr">
              <a:spcBef>
                <a:spcPts val="1200"/>
              </a:spcBef>
              <a:defRPr/>
            </a:pPr>
            <a:r>
              <a:rPr lang="pt-BR" sz="2400" b="1" dirty="0" smtClean="0">
                <a:latin typeface="Perpetua" pitchFamily="18" charset="0"/>
                <a:cs typeface="Arial" pitchFamily="34" charset="0"/>
              </a:rPr>
              <a:t>Principais Aspectos da RDC 49/13</a:t>
            </a:r>
            <a:endParaRPr lang="pt-BR" sz="2400" b="1" dirty="0">
              <a:latin typeface="Perpet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889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268760"/>
            <a:ext cx="40324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200" b="1" dirty="0" smtClean="0">
                <a:latin typeface="Perpetua" pitchFamily="18" charset="0"/>
              </a:rPr>
              <a:t>Sensibilização, Capacitação e elaboração de materiais didáticos</a:t>
            </a:r>
          </a:p>
          <a:p>
            <a:pPr algn="just">
              <a:defRPr/>
            </a:pPr>
            <a:endParaRPr lang="pt-BR" sz="2200" b="1" u="sng" dirty="0" smtClean="0">
              <a:latin typeface="Perpetua" pitchFamily="18" charset="0"/>
            </a:endParaRPr>
          </a:p>
          <a:p>
            <a:pPr algn="just">
              <a:defRPr/>
            </a:pPr>
            <a:r>
              <a:rPr lang="pt-BR" sz="2200" dirty="0" smtClean="0">
                <a:latin typeface="Perpetua" pitchFamily="18" charset="0"/>
              </a:rPr>
              <a:t>  Fomento à capacitação para o SNVS e aos microempreendedores individuais, empreendimentos familiares rurais, empreendimentos econômicos solidários</a:t>
            </a:r>
            <a:r>
              <a:rPr lang="pt-BR" sz="2200" b="1" dirty="0" smtClean="0">
                <a:latin typeface="Perpetua" pitchFamily="18" charset="0"/>
              </a:rPr>
              <a:t>;</a:t>
            </a:r>
          </a:p>
          <a:p>
            <a:pPr algn="just">
              <a:defRPr/>
            </a:pPr>
            <a:endParaRPr lang="pt-BR" sz="2200" b="1" dirty="0">
              <a:latin typeface="Perpetua" pitchFamily="18" charset="0"/>
            </a:endParaRPr>
          </a:p>
          <a:p>
            <a:pPr algn="just">
              <a:defRPr/>
            </a:pPr>
            <a:r>
              <a:rPr lang="pt-BR" sz="2200" b="1" dirty="0" smtClean="0">
                <a:latin typeface="Perpetua" pitchFamily="18" charset="0"/>
              </a:rPr>
              <a:t>  </a:t>
            </a:r>
            <a:r>
              <a:rPr lang="pt-BR" sz="2200" dirty="0" smtClean="0">
                <a:latin typeface="Perpetua" pitchFamily="18" charset="0"/>
              </a:rPr>
              <a:t>As atividades de capacitação poderão ser realizadas por meio de parcerias com instituições governamentais e não governamentais. </a:t>
            </a:r>
            <a:endParaRPr lang="pt-BR" sz="2200" dirty="0">
              <a:latin typeface="Perpetua" pitchFamily="18" charset="0"/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395536" y="466949"/>
            <a:ext cx="7920880" cy="503237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algn="ctr">
              <a:spcBef>
                <a:spcPts val="1200"/>
              </a:spcBef>
              <a:defRPr/>
            </a:pPr>
            <a:r>
              <a:rPr lang="pt-BR" sz="2400" b="1" dirty="0" smtClean="0">
                <a:latin typeface="Perpetua" pitchFamily="18" charset="0"/>
                <a:cs typeface="Arial" pitchFamily="34" charset="0"/>
              </a:rPr>
              <a:t>Principais Aspectos da RDC 49/13 e Lei 13.001/14</a:t>
            </a:r>
            <a:endParaRPr lang="pt-BR" sz="2400" b="1" dirty="0">
              <a:latin typeface="Perpetua" pitchFamily="18" charset="0"/>
              <a:cs typeface="Arial" pitchFamily="34" charset="0"/>
            </a:endParaRPr>
          </a:p>
        </p:txBody>
      </p:sp>
      <p:pic>
        <p:nvPicPr>
          <p:cNvPr id="4098" name="Picture 2" descr="C:\Users\vanessa.zardin.ANVS\AppData\Local\Microsoft\Windows\Temporary Internet Files\Content.Outlook\UJYBY8WH\119426e183277ac582a2f70fe95352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38037"/>
            <a:ext cx="3165816" cy="44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580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188" y="1340768"/>
            <a:ext cx="77772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200" b="1" dirty="0" smtClean="0">
                <a:latin typeface="Perpetua" pitchFamily="18" charset="0"/>
              </a:rPr>
              <a:t>Isenção </a:t>
            </a:r>
            <a:r>
              <a:rPr lang="pt-BR" sz="2200" b="1" dirty="0">
                <a:latin typeface="Perpetua" pitchFamily="18" charset="0"/>
              </a:rPr>
              <a:t>de </a:t>
            </a:r>
            <a:r>
              <a:rPr lang="pt-BR" sz="2200" b="1" dirty="0" smtClean="0">
                <a:latin typeface="Perpetua" pitchFamily="18" charset="0"/>
              </a:rPr>
              <a:t>taxa</a:t>
            </a:r>
          </a:p>
          <a:p>
            <a:pPr algn="just">
              <a:defRPr/>
            </a:pPr>
            <a:r>
              <a:rPr lang="pt-BR" sz="2000" dirty="0" smtClean="0">
                <a:latin typeface="Perpetua" pitchFamily="18" charset="0"/>
              </a:rPr>
              <a:t>Lei </a:t>
            </a:r>
            <a:r>
              <a:rPr lang="pt-BR" sz="2000" dirty="0">
                <a:latin typeface="Perpetua" pitchFamily="18" charset="0"/>
              </a:rPr>
              <a:t>Complementar </a:t>
            </a:r>
            <a:r>
              <a:rPr lang="pt-BR" sz="2000" dirty="0" smtClean="0">
                <a:latin typeface="Perpetua" pitchFamily="18" charset="0"/>
              </a:rPr>
              <a:t>123/06- Adequação </a:t>
            </a:r>
            <a:r>
              <a:rPr lang="pt-BR" sz="2000" dirty="0">
                <a:latin typeface="Perpetua" pitchFamily="18" charset="0"/>
              </a:rPr>
              <a:t>de cobrança de taxa </a:t>
            </a:r>
            <a:r>
              <a:rPr lang="pt-BR" sz="2000" dirty="0" smtClean="0">
                <a:latin typeface="Perpetua" pitchFamily="18" charset="0"/>
              </a:rPr>
              <a:t>aos </a:t>
            </a:r>
            <a:r>
              <a:rPr lang="pt-BR" sz="2000" dirty="0" err="1" smtClean="0">
                <a:latin typeface="Perpetua" pitchFamily="18" charset="0"/>
              </a:rPr>
              <a:t>MEIs</a:t>
            </a:r>
            <a:r>
              <a:rPr lang="pt-BR" sz="2000" dirty="0" smtClean="0">
                <a:latin typeface="Perpetua" pitchFamily="18" charset="0"/>
              </a:rPr>
              <a:t>.</a:t>
            </a:r>
          </a:p>
          <a:p>
            <a:pPr algn="just">
              <a:defRPr/>
            </a:pPr>
            <a:endParaRPr lang="pt-BR" sz="2000" b="1" dirty="0" smtClean="0">
              <a:latin typeface="Perpetua" pitchFamily="18" charset="0"/>
            </a:endParaRPr>
          </a:p>
          <a:p>
            <a:pPr algn="just">
              <a:defRPr/>
            </a:pPr>
            <a:r>
              <a:rPr lang="pt-BR" sz="2000" b="1" dirty="0" smtClean="0">
                <a:latin typeface="Perpetua" pitchFamily="18" charset="0"/>
              </a:rPr>
              <a:t>RDC 49/13</a:t>
            </a:r>
            <a:r>
              <a:rPr lang="pt-BR" sz="2000" dirty="0" smtClean="0">
                <a:latin typeface="Perpetua" pitchFamily="18" charset="0"/>
              </a:rPr>
              <a:t>- art.21- Os empreendimentos objeto desta resolução, bem como seus produtos e serviços ficam isentos do pagamento de taxas de vigilância sanitária, nos termos da legislação específica.</a:t>
            </a:r>
          </a:p>
          <a:p>
            <a:pPr algn="just">
              <a:defRPr/>
            </a:pPr>
            <a:endParaRPr lang="pt-BR" sz="2000" dirty="0" smtClean="0">
              <a:latin typeface="Perpetua" pitchFamily="18" charset="0"/>
            </a:endParaRPr>
          </a:p>
          <a:p>
            <a:pPr algn="just">
              <a:defRPr/>
            </a:pPr>
            <a:r>
              <a:rPr lang="pt-BR" sz="2200" b="1" dirty="0" smtClean="0">
                <a:latin typeface="Perpetua" pitchFamily="18" charset="0"/>
              </a:rPr>
              <a:t>Lei Federal 13.001/14</a:t>
            </a:r>
            <a:r>
              <a:rPr lang="pt-BR" sz="2200" dirty="0" smtClean="0">
                <a:latin typeface="Perpetua" pitchFamily="18" charset="0"/>
              </a:rPr>
              <a:t> – art.18,§9º - O agricultor familiar, conforme a lei nº 11.326 de 24 de julho de 2006, e identificado pela declaração de aptidão ao PRONAF-DAP, física ou jurídica, bem como o microempreendedor individual, previsto no art. 18-A da Lei Complementar nº 123 de 14 de dezembro de 2006, e o empreendedor da economia solidária estão isentos do pagamento de taxa de fiscalização de vigilância sanitária. </a:t>
            </a:r>
            <a:endParaRPr lang="pt-BR" sz="2200" dirty="0">
              <a:latin typeface="Perpetua" pitchFamily="18" charset="0"/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610816" y="404664"/>
            <a:ext cx="7777608" cy="503237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algn="ctr">
              <a:spcBef>
                <a:spcPts val="1200"/>
              </a:spcBef>
              <a:defRPr/>
            </a:pPr>
            <a:r>
              <a:rPr lang="pt-BR" sz="2400" b="1" dirty="0" smtClean="0">
                <a:latin typeface="Perpetua" pitchFamily="18" charset="0"/>
                <a:cs typeface="Arial" pitchFamily="34" charset="0"/>
              </a:rPr>
              <a:t>Principais Aspectos da RDC 49/13 e Lei 13.001/14</a:t>
            </a:r>
            <a:endParaRPr lang="pt-BR" sz="2400" b="1" dirty="0">
              <a:latin typeface="Perpet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267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3821</TotalTime>
  <Words>707</Words>
  <Application>Microsoft Office PowerPoint</Application>
  <PresentationFormat>Apresentação na tela (4:3)</PresentationFormat>
  <Paragraphs>113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AVANÇOS  PARA O  SNVS </vt:lpstr>
      <vt:lpstr>AVANÇOS  PARA O  SNVS - Portaria 1346/14</vt:lpstr>
      <vt:lpstr>     </vt:lpstr>
      <vt:lpstr>Apresentação do PowerPoint</vt:lpstr>
    </vt:vector>
  </TitlesOfParts>
  <Company>ANVISA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 TV CORREDOR</dc:title>
  <dc:creator>kobausk.felix</dc:creator>
  <cp:lastModifiedBy>Buffet</cp:lastModifiedBy>
  <cp:revision>557</cp:revision>
  <cp:lastPrinted>2015-03-17T17:43:09Z</cp:lastPrinted>
  <dcterms:created xsi:type="dcterms:W3CDTF">2011-11-23T19:30:01Z</dcterms:created>
  <dcterms:modified xsi:type="dcterms:W3CDTF">2015-07-07T11:43:21Z</dcterms:modified>
</cp:coreProperties>
</file>