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1" r:id="rId4"/>
    <p:sldId id="262" r:id="rId5"/>
    <p:sldId id="263" r:id="rId6"/>
    <p:sldId id="265" r:id="rId7"/>
    <p:sldId id="267" r:id="rId8"/>
    <p:sldId id="313" r:id="rId9"/>
    <p:sldId id="314" r:id="rId10"/>
    <p:sldId id="315" r:id="rId11"/>
    <p:sldId id="316" r:id="rId12"/>
    <p:sldId id="317" r:id="rId13"/>
    <p:sldId id="307" r:id="rId14"/>
    <p:sldId id="336" r:id="rId15"/>
    <p:sldId id="329" r:id="rId16"/>
    <p:sldId id="340" r:id="rId17"/>
    <p:sldId id="341" r:id="rId18"/>
    <p:sldId id="283" r:id="rId19"/>
    <p:sldId id="34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3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A3D91-DA5C-4773-A338-518AF4CAEA23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ADBF7-68CB-4232-BC11-2A69AAD315FF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160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53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51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70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5" name="Imagem 4" descr="0 logo anvisa hori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29256" y="6143644"/>
            <a:ext cx="3222980" cy="50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8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165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97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72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43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92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44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87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35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638B-6583-4BA4-A266-92134CB4E3A9}" type="datetimeFigureOut">
              <a:rPr lang="pt-BR" smtClean="0"/>
              <a:pPr/>
              <a:t>05/07/15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44A5-1B66-498A-98E3-840E88CBB6E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82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4" Type="http://schemas.openxmlformats.org/officeDocument/2006/relationships/image" Target="../media/image26.gif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7.wmf"/><Relationship Id="rId3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jpeg"/><Relationship Id="rId3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jpeg"/><Relationship Id="rId14" Type="http://schemas.openxmlformats.org/officeDocument/2006/relationships/hyperlink" Target="http://www.anvisa.gov.br/propaganda/RelatorioGestaoGPROP_2007.pdf" TargetMode="External"/><Relationship Id="rId15" Type="http://schemas.openxmlformats.org/officeDocument/2006/relationships/image" Target="../media/image14.jpeg"/><Relationship Id="rId16" Type="http://schemas.openxmlformats.org/officeDocument/2006/relationships/image" Target="../media/image15.jpeg"/><Relationship Id="rId17" Type="http://schemas.openxmlformats.org/officeDocument/2006/relationships/hyperlink" Target="http://images.google.com.br/imgres?imgurl=http://i6.photobucket.com/albums/y247/jusrespt/Copy20of20mundo20latinoamerica.jpg&amp;imgrefurl=http://jusrespt.blogspot.com/2005_09_01_archive.html&amp;usg=__u_oPYQ6H0hE1qksM_MnkqpIHIIY=&amp;h=450&amp;w=450&amp;sz=31&amp;hl=pt-BR&amp;start=14&amp;um=1&amp;tbnid=HI_-Ox6YVz-qEM:&amp;tbnh=127&amp;tbnw=127&amp;prev=/images?q=mundo&amp;hl=pt-BR&amp;um=1" TargetMode="External"/><Relationship Id="rId18" Type="http://schemas.openxmlformats.org/officeDocument/2006/relationships/image" Target="../media/image16.jpeg"/><Relationship Id="rId19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jpe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8.wmf"/><Relationship Id="rId3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1804" y="764704"/>
            <a:ext cx="7772400" cy="1470025"/>
          </a:xfrm>
        </p:spPr>
        <p:txBody>
          <a:bodyPr>
            <a:normAutofit/>
          </a:bodyPr>
          <a:lstStyle/>
          <a:p>
            <a:r>
              <a:rPr lang="pt-BR" b="1" dirty="0" smtClean="0"/>
              <a:t>O F</a:t>
            </a:r>
            <a:r>
              <a:rPr lang="pt-BR" b="1" dirty="0" smtClean="0"/>
              <a:t>ortalecimento do SNVS</a:t>
            </a:r>
            <a:endParaRPr lang="pt-BR" b="1" dirty="0"/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291036"/>
            <a:ext cx="2273028" cy="3526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497" y="2852936"/>
            <a:ext cx="9108504" cy="17543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III Encontro Piauiense de </a:t>
            </a:r>
            <a:r>
              <a:rPr lang="pt-BR" sz="3600" dirty="0" err="1" smtClean="0"/>
              <a:t>Vigilancia</a:t>
            </a:r>
            <a:r>
              <a:rPr lang="pt-BR" sz="3600" dirty="0" smtClean="0"/>
              <a:t> </a:t>
            </a:r>
            <a:r>
              <a:rPr lang="pt-BR" sz="3600" dirty="0" err="1" smtClean="0"/>
              <a:t>Sanitaria</a:t>
            </a:r>
            <a:r>
              <a:rPr lang="pt-BR" sz="3600" dirty="0" smtClean="0"/>
              <a:t> &amp;</a:t>
            </a:r>
            <a:endParaRPr lang="pt-BR" sz="3600" dirty="0"/>
          </a:p>
          <a:p>
            <a:pPr algn="ctr"/>
            <a:r>
              <a:rPr lang="pt-BR" sz="3600" dirty="0" smtClean="0"/>
              <a:t> III Jornada Piauiense em Saude do Trabalhador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76474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8631" y="188640"/>
            <a:ext cx="8229600" cy="1143000"/>
          </a:xfrm>
        </p:spPr>
        <p:txBody>
          <a:bodyPr/>
          <a:lstStyle/>
          <a:p>
            <a:r>
              <a:rPr lang="pt-BR" sz="2800" dirty="0" smtClean="0"/>
              <a:t>PARA DESENVOLVER AS AÇÕES DE VISA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851920" y="2492896"/>
            <a:ext cx="51845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Cadastro de estabelecimentos: </a:t>
            </a:r>
            <a:r>
              <a:rPr lang="pt-BR" sz="2000" dirty="0"/>
              <a:t>identificação e registro dos dados de interesse </a:t>
            </a:r>
            <a:r>
              <a:rPr lang="pt-BR" sz="2000" dirty="0" smtClean="0"/>
              <a:t>da VISA, </a:t>
            </a:r>
            <a:r>
              <a:rPr lang="pt-BR" sz="2000" dirty="0"/>
              <a:t>relacionados aos estabelecimentos, serviços e atividades de interesse da </a:t>
            </a:r>
            <a:r>
              <a:rPr lang="pt-BR" sz="2000" dirty="0" smtClean="0"/>
              <a:t>saúde - banco </a:t>
            </a:r>
            <a:r>
              <a:rPr lang="pt-BR" sz="2000" dirty="0"/>
              <a:t>de dados que apoiará a elaboração do Plano de Ação em Vigilância </a:t>
            </a:r>
            <a:r>
              <a:rPr lang="pt-BR" sz="2000" dirty="0" smtClean="0"/>
              <a:t>Sanitária.</a:t>
            </a:r>
          </a:p>
        </p:txBody>
      </p:sp>
      <p:pic>
        <p:nvPicPr>
          <p:cNvPr id="4098" name="Picture 2" descr="https://encrypted-tbn1.gstatic.com/images?q=tbn:ANd9GcRd5vfsfbRKMXJzggnLZkqfYsOnRUwLVUD4qKASXZgNxauyr8zRSCH5rO7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84984"/>
            <a:ext cx="190733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3.gstatic.com/images?q=tbn:ANd9GcRwkRH9IiICQMyFWYStlsPJh74FPieyRBl17HK-T1LFXGnwNWIPukt6WcI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31" y="4869160"/>
            <a:ext cx="190733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.colorirgratis.com/o-m%C3%A9dico-recolhe-uma-medi_4e09b072d9b56-p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2634133" cy="198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30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pt-BR" sz="2800" dirty="0" smtClean="0"/>
              <a:t>PARA DESENVOLVER AS AÇÕES DE VISA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851920" y="2564904"/>
            <a:ext cx="51845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Sistema de Informação:  protocolo e expediente</a:t>
            </a:r>
            <a:r>
              <a:rPr lang="pt-BR" sz="2000" dirty="0"/>
              <a:t>, </a:t>
            </a:r>
            <a:r>
              <a:rPr lang="pt-BR" sz="2000" dirty="0" smtClean="0"/>
              <a:t>arquivo </a:t>
            </a:r>
            <a:r>
              <a:rPr lang="pt-BR" sz="2000" dirty="0"/>
              <a:t>atualizado de Legislação Sanitária e bibliografia </a:t>
            </a:r>
            <a:r>
              <a:rPr lang="pt-BR" sz="2000" dirty="0" smtClean="0"/>
              <a:t>técnica, dados provenientes </a:t>
            </a:r>
            <a:r>
              <a:rPr lang="pt-BR" sz="2000" dirty="0"/>
              <a:t>de cadastros, roteiros de inspeção, laudos laboratoriais, produção de atividades, os quais </a:t>
            </a:r>
            <a:r>
              <a:rPr lang="pt-BR" sz="2000" dirty="0" smtClean="0"/>
              <a:t>irão constituir </a:t>
            </a:r>
            <a:r>
              <a:rPr lang="pt-BR" sz="2000" dirty="0"/>
              <a:t>o banco de dados, capaz de oferecer suporte técnico e operacional às ações de VISA.</a:t>
            </a:r>
            <a:endParaRPr lang="pt-BR" sz="2000" dirty="0" smtClean="0"/>
          </a:p>
        </p:txBody>
      </p:sp>
      <p:pic>
        <p:nvPicPr>
          <p:cNvPr id="4103" name="Picture 7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https://encrypted-tbn2.gstatic.com/images?q=tbn:ANd9GcQg7SeBNSf21GGtKzIuoCUMZfbO0RAjwg6I_-5BAqYMj_urMN-tW_QO4Ht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5" y="3985449"/>
            <a:ext cx="21717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85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0375" y="260648"/>
            <a:ext cx="8229600" cy="1143000"/>
          </a:xfrm>
        </p:spPr>
        <p:txBody>
          <a:bodyPr/>
          <a:lstStyle/>
          <a:p>
            <a:r>
              <a:rPr lang="pt-BR" sz="2800" dirty="0" smtClean="0"/>
              <a:t>PARA DESENVOLVER AS AÇÕES DE VISA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52676" y="1916832"/>
            <a:ext cx="54838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Planejamento como elemento central na agenda de gestão: ascendente e integrado a partir do nível local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Nível local: partir da situação de saúde; problemas sanitários; universo </a:t>
            </a:r>
            <a:r>
              <a:rPr lang="pt-BR" sz="2000" dirty="0"/>
              <a:t>dos estabelecimentos ou áreas a serem </a:t>
            </a:r>
            <a:r>
              <a:rPr lang="pt-BR" sz="2000" dirty="0" smtClean="0"/>
              <a:t>fiscalizadas e seu grau de risco;</a:t>
            </a:r>
            <a:r>
              <a:rPr lang="pt-BR" sz="2000" dirty="0"/>
              <a:t> </a:t>
            </a:r>
            <a:r>
              <a:rPr lang="pt-BR" sz="2000" dirty="0" smtClean="0"/>
              <a:t>dimensionamento da estrutura </a:t>
            </a:r>
            <a:r>
              <a:rPr lang="pt-BR" sz="2000" dirty="0"/>
              <a:t>existente e </a:t>
            </a:r>
            <a:r>
              <a:rPr lang="pt-BR" sz="2000" dirty="0" smtClean="0"/>
              <a:t>necessária; definição </a:t>
            </a:r>
            <a:r>
              <a:rPr lang="pt-BR" sz="2000" dirty="0"/>
              <a:t>de </a:t>
            </a:r>
            <a:r>
              <a:rPr lang="pt-BR" sz="2000" dirty="0" smtClean="0"/>
              <a:t>prioridades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Alinhamento: PNS, PES e PMS (Planos de Saúde), PPA, LDO, LOA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Conter: diretrizes</a:t>
            </a:r>
            <a:r>
              <a:rPr lang="pt-BR" sz="2000" dirty="0"/>
              <a:t>, </a:t>
            </a:r>
            <a:r>
              <a:rPr lang="pt-BR" sz="2000" dirty="0" smtClean="0"/>
              <a:t>objetivos</a:t>
            </a:r>
            <a:r>
              <a:rPr lang="pt-BR" sz="2000" dirty="0"/>
              <a:t>, </a:t>
            </a:r>
            <a:r>
              <a:rPr lang="pt-BR" sz="2000" dirty="0" smtClean="0"/>
              <a:t>metas </a:t>
            </a:r>
            <a:r>
              <a:rPr lang="pt-BR" sz="2000" dirty="0"/>
              <a:t>e Indicadores</a:t>
            </a:r>
            <a:endParaRPr lang="pt-BR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3" name="AutoShape 2" descr="data:image/jpeg;base64,/9j/4AAQSkZJRgABAQAAAQABAAD/2wCEAAkGBxEPEBUQDxQUFBUXGBIUFhUSEBYUFhUXFBQWGRcWGBcYHSkgGhslHxQVITEiJikrMDAuGB82ODMsNygtLisBCgoKDg0OGxAQGzckHyQsLSw0LCwvLiwsLCwsMCw0LCwsLCwyLCwsLCwsLCwsLCwsLCwsLCw1LCwsLCwsLCwsLP/AABEIAKcBLQMBEQACEQEDEQH/xAAbAAEAAgMBAQAAAAAAAAAAAAAABQYDBAcBAv/EAEsQAAICAQEEAgoPBwMDBQEAAAECAAMRBAUSITEGExUiQVFTcXKBlNEHFDIzNFRhZHORk7Kz0uIWIzVCUqG0YrHBJKLhY4KSwvBD/8QAGQEBAQEBAQEAAAAAAAAAAAAAAAMEAgEF/8QAMBEAAgEBBAgHAQADAQEAAAAAAAECAwQREhMhMTJRUnGRoTNBYWKBscEiI0LR8BT/2gAMAwEAAhEDEQA/AO4wBAEAQBAIfbOptNlemobcawO7WYBKVpjO6Dw3iWAGeUtTjG5zl5fZKbd6ijwbC7+p1f2/6Yzvaugy/VjsF851f2/6Yzvaugy/V9R2D+c6v7f9MZ3tXQZfq+o7BfOdX9v+mM72roMv1fUdgvnOr+3/AExne1dBl+r6jsF851f2/wCmM72roMv1fU97BfOdX9v+mM72roMv1fUdgvnOr+3/AExne1dBl+r6jsF851f2/wD4jO9q6DL9X1MVDW6XUV0vY11Vu+qmzBsR1XewWHulIDeLE9eGcXJK5o8V8JJN3pk7IFhAEAQBAPi6wKpY8gCT4gMwlfoD0EBs7S3autdRdfbWLAHSuhggRG4rk4yzYwSZonKNN4YpO7zZCKlNYm9ZtdgvnOr+3/TOc72rodZfq+o7BfOdX9v+mM72roMv1fU87BfOdX9v+mM72roMv1fUdg/nOr+3/TGd7V0GX6vqDsP5zq/t/wDxGd7V0GX6vqOwXznV/b/pjO9q6DL9X1HYL5zq/t/0xne1dBl+r6jsF851f2/6Yzvaugy/V9T4t2Lao3qNVeHHFRa4sQnvMpHIz1VYvairg6bWps3tia72xQlpG6TkMO8ysVYD5MqZOpDBJxOoSxRvN6cHYgCAIAgCAIAgCAIBDaj+IVfQX/iVSy8F81+kn4i5P8JiRKmrtNLWpsXTutdpVhW7LvKrkdqxXugGAQW3tBq7tJVpe1sscKL7A76dO0TJZWQFkJfdwB3jAKxrdt62+y3S9YyagaV8aRUocPd7XBLHeQuF3y2GLBThRjnkC87B9sbtrapiSbtQEUqgC1LdYKcboyc1hDkknjAJQQD2AIAgEVtapmv0rKCQtljMQOCjqbBknucSBK02lGS9P0nNPFHn+Hut6SaSn3dyZHcQ75+pc4iNCpLUhKtCOtkPqOn2lX3C2v4lAH9zLKxTetok7VDyN7o70mTXO6JWyboDZYg5ycdycVrO6STbO6VZVG0kR+r6d1VWvU1Vh3HdCVZeO4xXPHHelI2OUop36zh2lJtXGfT9OtG3ujYnlV5+7mcux1Eeq0w8yVO06NTU60WI5KOAqsN7ip/l5yWXKEliVxTHGS0M+9gVldJQrAqwppBBGCCK1BBHcM8qtOpJrez2kmoJPcjfkzsQDwwCN01GqGrtsstRtMy1imoV4etx7tmf+bPq4DBJApuj6OaulaLuLv1qOaUyor3NPrAHbrHYGxmurVmGAcL2vCAZdLbto1DeNgZU1L9smnZrGVtMaa3IrUYYNqAd1VOF55AMAyW67aCPb7cwqNqtIlCkIQQdegUVkLk5qG8cliDkjdxgAZth2bWd1GoNtaG7eYsunZlqFTHq8rWBu76qucE4Y9tyIAuogEP0P+Br5eo/yLJe0eJ8L6RKjsdftk1IFRAEAQBAEAQBAEAQCG1H8Qq+gv8AxKpZeC+a/ST8Rcn+EuZEqVTa/SSyr20tZUOl1GmpD1PYpdtPXe7Fa+3YbljcB/R3OcA+9Btu/Wv/ANK9FSCqiw9dU9js2oRiuAtibqqQARx3iGGVxmAR1fSnVU0G/UdRbinaNuKqXp+B211qCWtfgd5iT3OHe4gbeq25raesq/6e61DpGU11uiMuoscGsqbGIfFZw29jtgd3hggZ9i9I21OoRQVNdg1u7urjhp7KApOTnOLSCO+OQgFnEAMwAyeAHHjAKltvpzVUSmnAtb+rOKwfHzbzfXNlKxylplo+zNUtKWiOkpG09u6nU562xiP6F7VP/iOfnzN0KMIakZJ1ZS1sjpUmIBc/Yx9+u8hfvTDbtlGqy62VnbvwvUfTX/iNNVLYjyRCptvmzSlDgA4ORz+SAT+yel+q0+AW61P6bOJ8z8x58zNUssJatBaFecfUvmwuk9Gr7UHcs8G5GT5J/m/3mCrZ509eo2060Zk3IFRAPkiAVfpFt26iy5Kd0GuvQEb1DXcdXqramPVoyu5C1cFBHEwDLoNvXKlr6xFTqtPVewVSGJZrwe1LHGRUhC8SCxGTAI7RdLLmSosKmK22pqt2qyvdRFRg6LY28m6lyOd7OQrY5iASHRDbtusx1u7ltLodV2gwoOp68Mq8ScZoyMk8+cAsogEP0P8Aga+XqP8AIsl7R4nwvpEqOx8v7ZNSBUQBAEAQBAEAQBAEAhtR/EKvoL/xKpZeC+a/ST8Rcn+EuZEqatez61ta7GXYqckA7pCbm8vDIJXAPyAQDGNj6YOlnUU79Zc1v1KbyFyWco2MqWLMTjmSe/AMyaGlcYrrGBYBitRgWsGsA4cAxAJ75AzAMej2TpqUFdNFNaBg4SulEUMDkNuqMb2e7APKdl0pYLa0CEC0YRQq5udXsYgDizFASYBl2hrq9PWbbW3VH1k9wAd0zqEHN3I5lJRV7OYdI+k9usJUZSruIDxbvFz3fFy/3n1aNnjT0+Z8+rWc9HkQM0ERAEAQC5+xj79d5C/emG3bKNVl1srO3fheo+mv/EaaqWxHkiFTbfNmlKHAgCAAe7ALv0X6aEEU6w5HJbTzHyP3x/q+vvzBXsn+0On/AA10rR5S6l+BzxE+ebT2Aadmzq2tNzKCxWtSGAK/unL1nBHulZmIPywD41WxtLbat9tFL2qAFselGsUAkgByMgcT3e6YBnbRVFi5rTePAtuLvEYxgnGTw4QDHotm1UMzVKEytVYVQFVUqDbiKoGAo324fLANwQCG6H/A18vU/wCRbL2jxPhfSJUdj5f2yakCogCAIAgCAIAgCAIBDaj+IVfQX/iVSy8F81+kn4i5P8JiRKiAIAgCAYNbqkpra2w4VRkn/wDcz8k6jFydyPJSUVezkvSLbj623fbggyETPBR3z32PdM+vRoqnG7zPmVajmyKliYgCAIAgFz9jH367yF+9MNu2UarLrZWdu/C9R9Nf+I01UtiPJEKm2+bNKUOBAEAQBALj0J6TGojTXntDwrYn3BPJSf6T/bxcsVps+L+46zVQrXfzI6LPmm4QBAEAQBAIbof8DXy9T/kWy1o8T4X0iVHY+X9smpEqIAgCAIAgCAIAgCAQ2o/iFX0F/wCJVLLwXzX6SfiLk/wmJEqIAgCAIBzPp3tw329RWf3dZ44/mccz4hy8eZ9SyUcMcT1swWipieFakVWazMIAgCAIAgFz9jH367yF+9MNu2UarLrZWdu/C9R9Nf8AiNNVLw48kQqbb5s0pQ4EAQBAEAQDpvQTbp1FXU2HNlY4E82TuHxjkfN358u1UcEsS1M32epiVz1otMyGkQBAEAQCG6H/AANfL1P+RbLWjxPhfSJUdj5f2yakSogCAIAgCAIAgCAIBDbZpsS2rVUobNwOj1qRvMj7pJXPAkFRw7stTacXB6LyU001JAdIa/A6r0O78sZD3rqhnLc+jPf2hr8FqvQ7vyxkveuqGctz6MftDX4LVeh3fljIe9dUM5bn0Y/aGvwWq9Du/LGS966oZy3PozT290jCaR7EWxGJ6tOtqas7zDmAwBIAyc/JO6VC+ok+ejSc1Kt0G0csn1j5wgCAeEwC6ajZ9ftZtEEXr6qU1JYAbxYkmxM8zhSo8470wqbx5l+hu41OKw4PNK8pk3GUQC5+xj79d5C/emG3bKNVl1srO3fheo+mv/EaaqWxHkiFTbfNmlKHBP8AQxQbrSyq27Rc6hlDDeBXBwfP9cz2lvCuaLUNp8mZ72Gp0Nt91Ndbo9QR66ur6zeIDKf6sDjOV/FVRi707/U9f9U22rmVmaiAgCAbmx9oNpr0uX+U8R31PBh5xn+04qQU4uJ3CWGSZ1a7blakYS9wQrBq9NZYpDDIwygifIVJvzXVH0XVS8n0Z8ftDX4LVeh3flnuS966o8zlufRj9oa/Bar0O78sZD3rqhnLc+jH7Q1+C1Xod35YyXvXVDOW59GY7dvkjFOn1DOeCh9O9S577O4AAnqo3bUldzPM2/Un0N3YWhOn06VMcsN4sRy3nYu2PkyxnFWeObaO6ccMbjfkzsQBAEAQBAEAQBAEAQBAEAQBAOa+yPr9/ULSOVa5PlPg/wC279Zn07FC6DlvMFplfK7cVKbDMIAgEh0fqrbU19cypWG3mLsFGF44498gDzydZtQeFaTumk5K8m9L0qT22Lm09S7zYazLb+43Ak8ccv8AaZ5Wd5eHF8FlXWO+4r21aErvsStldAx3GRgwKnivEcOAOPNNNOTcU3rITSUncas7OS5+xj79d5C/emG3bKNVl1srO3fheo+mv/EaaqWxHkiFTbfNmlKHBO9D9WtN1rs6p+4tCliB22UKgZ5nhyme0xcopXeZahK6TfoyO1+1b9Rjr7GfHIHgB5hgZlY04Q2UTlOUtbNOdnIgCAIB0/2Ptf1uk6s86iU/9p4r/uR5p8q1ww1L959CzSvhduLRMpoEAQBAEAQBAEAQBAEAQBAEAQBAEAQBAEA4rtrUm3U22Huu+PECQv8AYCfbpRwwS9D5U3fJs0pQ4EAQBAEAQABAL90D2bbpmezUAVh1UKHYBjg59znI88+da6kZpKOk22eDi25Fc6TbJurutuZM1vZYwdSGXDuSMkcjxHOaaFWMoqN+m4hVpyTbu0XkJNBEQBAEAQBAEAt/saand1FlfcdN7zo3D+zmYrbG+Ce5mqyu6TR0ifNNwgCAIAgCAIAgCAIAgCAIAgCAIAgCAIBi1L7qM3eVj9QnqV7PHqOGCfePkHsAQBAEAQBALf0B2cG6zUHmhVFJGdzIyz+MDl45itc2romqzQTvkTfRLbZ1eouAULWqgqMZY5bG87HiTiQtFHLit5ajVc5Pca+ztuizU6jTXbmRZalWVAFgDsOqfuHgABn68zqdG6EZx3K//pzCrfJxZUekujqo1L10MSo5g/yMeJQHu44DPqm2hKUoJyMtWMYyuiRcqTEAQBAEAQCe6DWbuvq+XfH/AGE/8TPalfSZazv/ACI6zPkH0hAEAQBAEAQBAEAQBAEAQBAEAQBAEAQDHqSoRi/ucNvcM8MceE9WvQePUU0bU2L4Ov0VvyzZl2nf3MuOhu7HvZTYvg6/RW/LGXad/cY6G7sOymxfB1+it+WMu07+4x0N3YdlNi+Dr9Fb8sZdp39xjobuw7KbF8HX6K35Yy7Tv7jHQ3dh2U2L4Ov0Vvyxl2nf3GOhu7DspsXwdforfljLtO/uMdDd2PuvaOyCGK1KQoy27pHIA5ZOF4CeOFo833PVOj5LsSfR3WaCx2GiVVYAb27Sa+GeHEgZ4yVaNVJZn2UpSpt/waVus2W17VmpXt33DAaVnYuCd7kvHiCcyijXUU77lzOHKi5XXaeRi1Ot2RWxSylVYcw2kYHjx5FZ7GNokr0+545UU7muxj7KbF8HX6K35Z7l2nf3PMdDd2HZTYvg6/RW/LGXad/cY6G7sOymxfB1+it+WMu07+4x0N3YdlNi+Dr9Fb8sZdp39xjobuw7KbF8HX6K35Yy7Tv7jHQ3dh2U2L4Ov0Vvyxl2nf3GOhu7G3snaGy3vRdMiC0k7pGnKkHdOe23eHDM4qQrqLxPRzO4SouX86+RaplNAgCAIAgCAIAgCAIAgCAIAgCAIAgCAIBj1CbyMvfBH1iep3M8eo4ZjHA8xwn3rz5AgCAIAgCAIBa+hO1q6t7TuFUuQwcng5HDqnzyUjOPlMx2qk5f0vL/ANeaaFRL+WWbYeyU0mpusBVK7AN1D2pQg5I48CO8QZlq1XUgl5o0U6ahJvyZpaPY60X36yyxeLXMrDO5UtjMd4seb4OAB353Kq5xjTS3fJzGnhk5t7ylbe141Ooe0cFJAUHnuqAo8+BnzzfRhggomOpPFJs0JQ4EAQBAEAQCf6CV72ur+QO3/YR/zM9qd1JlrOv8iOsT5B9IQBAEAQBAEAQBAEAQBAEAQBAEAQBAEAQDi+39KadVdX3nYjxMd5f7ET7dGWKCZ8qorptGhKHAgCAIBM09GNSyhsIu8Mqtlqo7A95T/wA4kHaIJ3FVRm1eRN1TIzI4wykqQe4QcESyaavRNq53M+J6eF69jfWWO9lbuzIqqVVjkKd7uZ5TBbYRSTSNllk22mVvpLrrbdTcljsypbaqqT2qhXYDA5chNNCEVBNLyM9WTcne/MiZYmb+y9kW6rfNW7hN3eLuFA3s44nyTJ1KsYXX+Z3Cm56j3aOxb9Ooexe0PAOjB0z415eeeQrRm7lrEqco6WR8qcCAIAgFy9jPS5utt7ioE87tn/6f3mK2y/lI1WVf02dFnzTcIAgCAIAgCAIAgCAIAgCAIAgCAeZgDMAZgDMA517JGg3bkvHJxut5ScvrH3Z9KxTvi47jDao3NSKdNplEAQDc2KgbU0qwyDbUCD3QXGROKrug7tzOoK+S5mx0osZ9ZeX5h2UZ7iqcKPqAnNBJU1duOqzvm7yMZiTknJPEk8Sc92VJnkAufsY+/XeQv3pht2yjVZdbKzt34XqPpr/xGmql4ceSIVNt82aUocE9sL4Dr/J034jzPV8SHyWp7E/g+uirE16utve/a7uQeQdSNw/Ief1fJPLRtQa13ntHVJeVxX5pICAIAgHU+geg6nSKx91YTYfEeC/2APnnybVPFU5aD6NnjhhzLHmZi4zAGYB7mAIAgCAIAgCAIAgCAIAgEHtreuvq0oZkRlsssKMVZlQqAgYcQCX4+KWp3Ri5+eolP+pKJkHRnR+ATz5P/Mf/AEVN4yae49/ZnR+AT6j64z6m8ZNPcP2Z0fgE+o+uM+pvGTT3D9mdH4BPqPrjPqbxk09xr7X6OUvpbKKUCE9uuP615c++O18RntOvJTUpM8nRi4NJHKGUgkEYI4EHuEcxPsHzTyAIB6rEEEHBGCCO4RyMNXgnrtv0XEWanSrZaAAXFrVq+O6yDgTMyoyjojK5FnVi9Mo3shNTbvuz7qrvEndQbqrnuKO4JoirlcSbvd5jnp4XP2MffrvIX70w27ZRqsutlZ278L1H01/4jTVS2I8kQqbb5s0pQ4JPY+1VoS6uyrrUtFYYdYa8dWWI4gZ/m/tJVKTm007rvkpCeFNNX3n3q9tA1GjT1LQjYL7rs7vjkGduOPknkaX9YpO9h1NGGKuImWJiAIBIbA2YdVqEqHInLnvIPderxkSdaplwcjunDHK46rqdhaa1t6ypWOAMnPIDAHPlPkRrTirkz6LpQetGL9mdH4BPqPrnWfU3nmTT3D9mdH4BPqPrjPqbxk09w/ZnR+AT6j64z6m8ZNPcY7ujGmx+6XqX/lsqZlZT3DwPHxGFaJ+bvXqHRh5aDZ6O6xr9Mllnuu3Vscia3ZCfOVz55zWgozaR1Tk5RTZJSZ2IAgCAIAgCAIAgCAQ2o/iFX0F/4lUsvBfNfpJ+IuT/AAmJEqMwBAEAQDnfsgbCKP7arHatgWAfyt/V4jw8/jn0bJWvWBmG00rniRTZuMogCAIAgCAXP2MffrvIX70w27ZRqsutlZ278L1H01/4jTVS2I8kQqbb5s0pQ4EAQBAEAAQDqnQvYftSnesH72zBb/SP5U/5Pyn5J8m01syWjUj6NClgWnWyxTMXEAQBAEAhuh/wNfL1H+RbL2jxPhfSJUdj5f2yakCogCAIAgCAIAgCAIBDaj+IVfQX/iVSy8F81+kn4i5P8JgyJUif2i0pTU2LarDS9YNRu5JrNalnBHdIAPLugjuQCPv6WCh6hq6m06WJfZvWOHKCrqeLCreAGLTkkgLuHmOMAkX6Q6VWsU2gGr3fat3GCkLw7chiFIXJBIHM4gHzZ0k0iEh7N3CdaS9dijcwDnJXGQCCV5jugQDfwl9XEbyOvJlIyrDkVYAjzz1Np3o8aTVzOXdKejr6KzK5apj2rd7/AEt8vy92fWoV1UWnWfOq0nB+hBTQREAQBAEAufsY+/XeQv3pht2yjVZdbKzt34XqPpr/AMRpqpbEeSIVNt82aUocCAIAgCAXzoR0YIK6rUDB51oRy7zsP9h558+1Wj/SPybKFH/aRYz0g07V6mypxb7W60Wqh4q9SlmTj3eGPH4pgNhi2X0louSssyq1uerVbBbv4bdO6ycDgniB7nmcCAZE6T6Nk6xbgVLCsYRyWZlLLuqFywKqzBgCN1Sc4BMAx67pXpKa+sLuw3nXFdNjtmvUDTuQoXJC2HHDn3M8IBlv6SaWsutlm6U3AwaqwcXYKoXte3yzBe1zxIEAllOeMAh+h/wNfL1H+RZL2jxPhfSJUdj5f2yakCogCAIAgCAIAgCAIBDaj+IVfQX/AIlUsvBfNfpJ+IuT/CXMiVNDU6XThXrsSsDUEo67gHXM6EENgdsSqkZPcEAhk2PoL1NPtg3EJqdGQdZ1jqL606yrmTvBagePHgSc8YBhXYuyRe25ZSt2rG+Al1a22EWCzrKyP3jYeve4EjteXCAedgtl3WWajrlscq9NlntpXIFdaixS2SRgIpIzgHJwMnIFp0+pSwE1sGAO6cHODgHH1EHziAfWo06WoUsUMrDBBGQZ6m070eNJq5nN+kvQ+zT5sozZVzI5unj74+X6+/Pp0LUp6JaGYKtncdMdRVprM4gCAIBc/Yx9+u8hfvTDbtlGqy62VnbvwvUfTX/iNNVLYjyRCptvmzSlDgQBAPumpnYIgLMeAVRknxATxtJXs9SbdyOgdF+hoqIu1QDOOK181U99v6j/AGHyz51e1Yv5hqNtKz3aZFymI1Gnfs2l67atxVW4OLdxQpffXdZiRzbHDJ7wgEfbsGhdy+6y1zp95kstsyaxzs44HAqN057ggEXsno9supvamksRLEZbxXTeiXp+7KAsFw5BSxhl8nts5zgwDKuytm5vZL87ps6zc1e/7Xay9b2OAT1Z61Q/HvnucABtr0O0gue8K3WO9drNv8S1dqWrk8yAyDgTyJHLhALAIBD9D/ga+XqP8iyXtHifC+kSo7Hy/tk1IFRAEAQBAEAQBAEAQCG1H8Qq+gv/ABKpZeC+a/ST8Rcn+ExIlSE6Q6N7bNIU3sJe5cqCcK+k1NQbh3A1qGARei6O6g1aWi4V1DTsq9Zpb7FexE09lYf3ClCWcEpk827YwDV0fRXVV9WmV3faiaV7F1disjKLxv8AV9Xi731SCzKQQTAM+r6Paq+iqtk09LU8FFVjNXYERdwODWuK2K7rJxwpPEwCZ2Bp3WzVvYCvWagOoOcALpdPWcZxkb1TkHHGATMAQCu7c6IafUkuv7qw/wAyAYJ/1L3fNgzTStU4aNaIVKEZadTKRtPolq6Mnc6xf6qu2+teYm6Fqpy87uZknQnH1II8Dg85oIiAXP2MffrvIX70w27ZRqsutlZ278L1H01/4jTVS2I8kQqbb5s0pQ4Mmnoe1t2tWdu8qlj9QnkpKKvZ6k3oRZ9k9Bb7CDeRUve4M58w4DznzTJUtkVs6TRCzSe1oLzsfYdGkXFK8TzduLt4z/wOEwVKsqm0a4U4w1ElJlBAPMQCK6V6R7tBqqas770XouOe81bAY+XMAiLNiai3UlitKU+2F1S277G8f9MKurFZQBDnOW3z2uRjjwAjbejWqXRPU61BqtBfoajp2d3vaxEVbGBRdzimd3LcWJ3uHEC+gQD6gEN0P+Br5eo/yLJe0eJ8L6RKjsfL+2TUgVEAQBAEAQBAEAQBAIbUfxGr6C/8SqWXhPmv0k/EXJ/hMSJU8gCAIAgCAewBAEAiNsEjUaPB522A/L+4s9QlqexPl+olPajz/Gb2s2dTcMW1o/lICfMTyk4zlHUztxUtaIm/oZon/wD5lfIsYf2ziWVqqrzJuz035GzsXo7Ro2Z6d/LAA7zZHA5705qV5VFdI9hSjDSjT1HQvSWWNY/WEuzOe3wMsSTjA5cZ2rVUSSXkcuzwbvNjT9E9FXypVvLLP944nMrTVfmdKhTXkb+qpWuiwVgIAj4CgKB2p70nFtyV521dF3GHo6c6PTn/ANGj8NZ7W8SXNnNLYjyRIyZQQBAEA8gCAIAgHsAhuh/wNfL1H+RZLWjxPhfSJUdjr9smpEqIAgCAIAgCAIAgCARW2NDYz136cr1te8N1+C2I+N5CRy5Ag98StOaScZamTnF3qUdaMY2jq+7o29Jq9c9y6fH2Z5jnw9x2R1fxNvSavXGXDj7MY58PdDsjq/ibek1euMuHH2Yxz4e6HZHV/E29Jq9cZcOPsxjnw90OyOr+Jt6TV64y4cfZjHPh7odkdX8Tb0mr1xlw4+zGOfD3Q7I6v4m3pNXrjLhx9mMc+Huh2R1fxNvSavXGXDj7MY58PdDsjq/ibek1euMuHH2Yxz4e6PnTaW++9L9SoqWve6uoOHO8wwXdhw5ZAA75iUoxi4x0362EpSlilouJuRKiAIAgCAfNihgQeIIIPiMAgNEur0iihahqK14Vutq1sEHuVcNzIGBkd6aJZdR4r7mRjjgsN16Njsjq/ibek1euc5cOPsz3HPh7odkdX8Tb0mr1xlw4+zGOfD3Q7I6v4m3pNXrjLhx9mMc+Huh2R1fxNvSavXGXDj7MY58PdDsjq/ibek1euMuHH2Yxz4e6HZHV/E29Jq9cZcOPsxjnw90OyOr+Jt6TV64y4cfZjHPh7odkdX8Tb0mr1xlw4+zGOfD3R8W6zWuN2vTConh1ll6MqfLurxPihQprS5X/AAHKb0JEjsrQjT0pSpJ3RxJ5sSSWbzkk+ecTnjk5HcI4Vcbc4OhAEAQB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148" name="Picture 4" descr="http://www.medicinanet.com.br/imagens/20090223051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17640"/>
            <a:ext cx="3552676" cy="230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encrypted-tbn0.gstatic.com/images?q=tbn:ANd9GcREJx8jCMcsSZwtX2QYBufW9Dj1jyYG1cumwK75b06gd5gXSrBh5WKacA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87" y="1772816"/>
            <a:ext cx="22193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1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899" y="1052736"/>
            <a:ext cx="8640960" cy="1143000"/>
          </a:xfrm>
        </p:spPr>
        <p:txBody>
          <a:bodyPr>
            <a:normAutofit/>
          </a:bodyPr>
          <a:lstStyle/>
          <a:p>
            <a:pPr algn="r">
              <a:spcBef>
                <a:spcPct val="20000"/>
              </a:spcBef>
            </a:pPr>
            <a:r>
              <a:rPr lang="pt-BR" sz="2400" b="1" kern="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Indicador 41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pPr eaLnBrk="0" hangingPunct="0"/>
            <a:r>
              <a:rPr lang="pt-BR" sz="2200" b="1" dirty="0"/>
              <a:t>Descrição: </a:t>
            </a:r>
            <a:r>
              <a:rPr lang="pt-BR" sz="2200" dirty="0"/>
              <a:t>Percentual de municípios que executam as ações de vigilância sanitária consideradas necessárias a todos os municípios</a:t>
            </a:r>
            <a:r>
              <a:rPr lang="pt-BR" sz="2200" dirty="0" smtClean="0"/>
              <a:t>.</a:t>
            </a:r>
            <a:endParaRPr lang="pt-BR" sz="2200" dirty="0"/>
          </a:p>
          <a:p>
            <a:pPr eaLnBrk="0" hangingPunct="0"/>
            <a:r>
              <a:rPr lang="pt-BR" sz="2200" b="1" dirty="0"/>
              <a:t>Diretriz Nacional 7 </a:t>
            </a:r>
            <a:r>
              <a:rPr lang="pt-BR" sz="2200" dirty="0"/>
              <a:t>: Redução dos riscos e agravos à saúde da população por meio das ações de promoção e vigilância em saúde.</a:t>
            </a:r>
          </a:p>
          <a:p>
            <a:pPr eaLnBrk="0" hangingPunct="0"/>
            <a:r>
              <a:rPr lang="pt-BR" sz="2200" b="1" dirty="0" smtClean="0"/>
              <a:t>Método </a:t>
            </a:r>
            <a:r>
              <a:rPr lang="pt-BR" sz="2200" b="1" dirty="0"/>
              <a:t>de Cálculo </a:t>
            </a:r>
            <a:r>
              <a:rPr lang="pt-BR" sz="2200" dirty="0"/>
              <a:t>: </a:t>
            </a:r>
          </a:p>
          <a:p>
            <a:pPr marL="0" indent="0" eaLnBrk="0" hangingPunct="0">
              <a:buNone/>
            </a:pPr>
            <a:r>
              <a:rPr lang="pt-BR" sz="2200" b="1" dirty="0" smtClean="0"/>
              <a:t>	Municipal e DF:</a:t>
            </a:r>
            <a:r>
              <a:rPr lang="pt-BR" sz="2200" dirty="0" smtClean="0"/>
              <a:t> </a:t>
            </a:r>
            <a:r>
              <a:rPr lang="pt-BR" sz="2200" dirty="0"/>
              <a:t>(nº de ações de VISA consideradas necessárias </a:t>
            </a:r>
            <a:r>
              <a:rPr lang="pt-BR" sz="2200" dirty="0" smtClean="0"/>
              <a:t>	realizadas </a:t>
            </a:r>
            <a:r>
              <a:rPr lang="pt-BR" sz="2200" dirty="0"/>
              <a:t>no município) / (total de ações de VISA consideradas </a:t>
            </a:r>
            <a:r>
              <a:rPr lang="pt-BR" sz="2200" dirty="0" smtClean="0"/>
              <a:t>	necessárias</a:t>
            </a:r>
            <a:r>
              <a:rPr lang="pt-BR" sz="2200" dirty="0"/>
              <a:t>) X </a:t>
            </a:r>
            <a:r>
              <a:rPr lang="pt-BR" sz="2200" dirty="0" smtClean="0"/>
              <a:t>100</a:t>
            </a:r>
            <a:endParaRPr lang="pt-BR" sz="2200" b="1" dirty="0"/>
          </a:p>
          <a:p>
            <a:pPr marL="0" indent="0" eaLnBrk="0" hangingPunct="0">
              <a:buNone/>
            </a:pPr>
            <a:r>
              <a:rPr lang="pt-BR" sz="2200" b="1" dirty="0" smtClean="0"/>
              <a:t>	Regional/Estadual : </a:t>
            </a:r>
            <a:r>
              <a:rPr lang="pt-BR" sz="2200" dirty="0"/>
              <a:t>(nº de municípios que executam todas as </a:t>
            </a:r>
            <a:r>
              <a:rPr lang="pt-BR" sz="2200" dirty="0" smtClean="0"/>
              <a:t>	ações </a:t>
            </a:r>
            <a:r>
              <a:rPr lang="pt-BR" sz="2200" dirty="0"/>
              <a:t>de VISA consideradas necessárias) / (total de </a:t>
            </a:r>
            <a:r>
              <a:rPr lang="pt-BR" sz="2200" dirty="0" smtClean="0"/>
              <a:t>	municípios</a:t>
            </a:r>
            <a:r>
              <a:rPr lang="pt-BR" sz="2200" dirty="0"/>
              <a:t>) X 100</a:t>
            </a:r>
          </a:p>
          <a:p>
            <a:pPr marL="457200" indent="-457200" eaLnBrk="0" hangingPunct="0">
              <a:buFont typeface="Wingdings" pitchFamily="2" charset="2"/>
              <a:buChar char="Ø"/>
              <a:defRPr/>
            </a:pPr>
            <a:endParaRPr lang="pt-BR" sz="2400" dirty="0">
              <a:cs typeface="Arial" charset="0"/>
            </a:endParaRPr>
          </a:p>
        </p:txBody>
      </p:sp>
      <p:sp>
        <p:nvSpPr>
          <p:cNvPr id="4" name="Título 3"/>
          <p:cNvSpPr txBox="1">
            <a:spLocks/>
          </p:cNvSpPr>
          <p:nvPr/>
        </p:nvSpPr>
        <p:spPr>
          <a:xfrm>
            <a:off x="383579" y="206788"/>
            <a:ext cx="8229600" cy="1138773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solidFill>
                  <a:srgbClr val="002060"/>
                </a:solidFill>
              </a:rPr>
              <a:t>Indicador - SISPACTO/COAP </a:t>
            </a:r>
          </a:p>
          <a:p>
            <a:r>
              <a:rPr lang="pt-BR" sz="3200" dirty="0" smtClean="0">
                <a:solidFill>
                  <a:srgbClr val="002060"/>
                </a:solidFill>
              </a:rPr>
              <a:t>2013-2015</a:t>
            </a:r>
            <a:endParaRPr lang="pt-BR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8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374482" y="397758"/>
            <a:ext cx="82296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dirty="0" smtClean="0">
                <a:solidFill>
                  <a:srgbClr val="002060"/>
                </a:solidFill>
              </a:rPr>
              <a:t>Indicador - SISPACTO/COAP </a:t>
            </a:r>
          </a:p>
          <a:p>
            <a:pPr algn="ctr"/>
            <a:r>
              <a:rPr lang="pt-BR" sz="2800" dirty="0" smtClean="0">
                <a:solidFill>
                  <a:srgbClr val="002060"/>
                </a:solidFill>
              </a:rPr>
              <a:t>2013-2015</a:t>
            </a:r>
            <a:endParaRPr lang="pt-BR" sz="3300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07127" y="1628800"/>
            <a:ext cx="871296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0" dirty="0">
                <a:solidFill>
                  <a:srgbClr val="002060"/>
                </a:solidFill>
              </a:rPr>
              <a:t>Indicador 41: Percentual de municípios que executam as ações de Vigilância </a:t>
            </a:r>
            <a:r>
              <a:rPr lang="pt-BR" sz="2900" dirty="0" smtClean="0">
                <a:solidFill>
                  <a:srgbClr val="002060"/>
                </a:solidFill>
              </a:rPr>
              <a:t>Sanitária </a:t>
            </a:r>
            <a:r>
              <a:rPr lang="pt-BR" sz="2900" dirty="0">
                <a:solidFill>
                  <a:srgbClr val="002060"/>
                </a:solidFill>
              </a:rPr>
              <a:t>consideradas necessárias a todos os municípios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07127" y="3194768"/>
            <a:ext cx="8229600" cy="360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Cadastro </a:t>
            </a:r>
            <a:r>
              <a:rPr lang="pt-BR" sz="2400" dirty="0">
                <a:solidFill>
                  <a:srgbClr val="002060"/>
                </a:solidFill>
              </a:rPr>
              <a:t>de estabelecimentos </a:t>
            </a:r>
            <a:r>
              <a:rPr lang="pt-BR" sz="2400" dirty="0" smtClean="0">
                <a:solidFill>
                  <a:srgbClr val="002060"/>
                </a:solidFill>
              </a:rPr>
              <a:t>sujeitos </a:t>
            </a:r>
            <a:r>
              <a:rPr lang="pt-BR" sz="2400" dirty="0">
                <a:solidFill>
                  <a:srgbClr val="002060"/>
                </a:solidFill>
              </a:rPr>
              <a:t>à </a:t>
            </a:r>
            <a:r>
              <a:rPr lang="pt-BR" sz="2400" dirty="0" smtClean="0">
                <a:solidFill>
                  <a:srgbClr val="002060"/>
                </a:solidFill>
              </a:rPr>
              <a:t>VISA;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Instauração </a:t>
            </a:r>
            <a:r>
              <a:rPr lang="pt-BR" sz="2400" dirty="0">
                <a:solidFill>
                  <a:srgbClr val="002060"/>
                </a:solidFill>
              </a:rPr>
              <a:t>de processos administrativos de </a:t>
            </a:r>
            <a:r>
              <a:rPr lang="pt-BR" sz="2400" dirty="0" smtClean="0">
                <a:solidFill>
                  <a:srgbClr val="002060"/>
                </a:solidFill>
              </a:rPr>
              <a:t>VISA;  </a:t>
            </a:r>
            <a:endParaRPr lang="pt-BR" sz="2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Inspeção </a:t>
            </a:r>
            <a:r>
              <a:rPr lang="pt-BR" sz="2400" dirty="0">
                <a:solidFill>
                  <a:srgbClr val="002060"/>
                </a:solidFill>
              </a:rPr>
              <a:t>em estabelecimentos sujeitos à VISA </a:t>
            </a:r>
            <a:r>
              <a:rPr lang="pt-BR" sz="2400" dirty="0" smtClean="0">
                <a:solidFill>
                  <a:srgbClr val="002060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2060"/>
                </a:solidFill>
              </a:rPr>
              <a:t>A</a:t>
            </a:r>
            <a:r>
              <a:rPr lang="pt-BR" sz="2400" dirty="0" smtClean="0">
                <a:solidFill>
                  <a:srgbClr val="002060"/>
                </a:solidFill>
              </a:rPr>
              <a:t>tividades </a:t>
            </a:r>
            <a:r>
              <a:rPr lang="pt-BR" sz="2400" dirty="0">
                <a:solidFill>
                  <a:srgbClr val="002060"/>
                </a:solidFill>
              </a:rPr>
              <a:t>educativas </a:t>
            </a:r>
            <a:r>
              <a:rPr lang="pt-BR" sz="2400" dirty="0" smtClean="0">
                <a:solidFill>
                  <a:srgbClr val="002060"/>
                </a:solidFill>
              </a:rPr>
              <a:t>para população;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Atividades </a:t>
            </a:r>
            <a:r>
              <a:rPr lang="pt-BR" sz="2400" dirty="0">
                <a:solidFill>
                  <a:srgbClr val="002060"/>
                </a:solidFill>
              </a:rPr>
              <a:t>educativas para o setor </a:t>
            </a:r>
            <a:r>
              <a:rPr lang="pt-BR" sz="2400" dirty="0" smtClean="0">
                <a:solidFill>
                  <a:srgbClr val="002060"/>
                </a:solidFill>
              </a:rPr>
              <a:t>regulado;</a:t>
            </a:r>
            <a:endParaRPr lang="pt-BR" sz="2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Recebimento </a:t>
            </a:r>
            <a:r>
              <a:rPr lang="pt-BR" sz="2400" dirty="0">
                <a:solidFill>
                  <a:srgbClr val="002060"/>
                </a:solidFill>
              </a:rPr>
              <a:t>de </a:t>
            </a:r>
            <a:r>
              <a:rPr lang="pt-BR" sz="2400" dirty="0" smtClean="0">
                <a:solidFill>
                  <a:srgbClr val="002060"/>
                </a:solidFill>
              </a:rPr>
              <a:t>denúncias;</a:t>
            </a:r>
            <a:endParaRPr lang="pt-BR" sz="2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</a:rPr>
              <a:t>Atendimento </a:t>
            </a:r>
            <a:r>
              <a:rPr lang="pt-BR" sz="2400" dirty="0">
                <a:solidFill>
                  <a:srgbClr val="002060"/>
                </a:solidFill>
              </a:rPr>
              <a:t>de </a:t>
            </a:r>
            <a:r>
              <a:rPr lang="pt-BR" sz="2400" dirty="0" smtClean="0">
                <a:solidFill>
                  <a:srgbClr val="002060"/>
                </a:solidFill>
              </a:rPr>
              <a:t>denúncias.</a:t>
            </a:r>
            <a:endParaRPr lang="pt-B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10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636912"/>
            <a:ext cx="8229600" cy="3484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Financiamento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Estão organizados no Bloco Financeiro de vigilância em saúde e são constituídos por: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Componente de Vigilância e Promoção a Saúde; 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Componente da Vigilância Sanitária.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719727" y="1475656"/>
            <a:ext cx="6884721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indent="0" algn="r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pt-BR" sz="2400" b="1" kern="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Aspecto Operacional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8446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Pactuação das Ações de Visa</a:t>
            </a:r>
            <a:endParaRPr lang="pt-BR" sz="3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3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46088"/>
            <a:ext cx="8298504" cy="1102568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t-BR" sz="31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  <a:r>
              <a:rPr lang="pt-BR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2700" b="1" kern="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Alguns desafios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Text Box 6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356" y="1772816"/>
            <a:ext cx="9020084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Construir um planejamento integrado - Anvisa, Estados e Municípios;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Identificar indicadores que mensurem o avanço da vigilância sanitária quanto à proteção e promoção à saúde;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Ampliar os canais de escuta para conhecer as reais necessidades dos estados, DF e municípios;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Promover a harmonização de processos, fluxos de trabalho e comunicação entre os entes do SNVS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pt-BR" sz="3200" dirty="0">
              <a:solidFill>
                <a:srgbClr val="000000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03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98504" cy="1102568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t-BR" sz="31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  <a:r>
              <a:rPr lang="pt-BR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2700" b="1" kern="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Alguns desafios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Text Box 6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102212" y="1916832"/>
            <a:ext cx="902008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Avançar na proposição de modelo de financiamento que leve em conta </a:t>
            </a:r>
            <a:r>
              <a:rPr lang="pt-BR" sz="2400" dirty="0" smtClean="0"/>
              <a:t>os critérios previstos na Lei </a:t>
            </a:r>
            <a:r>
              <a:rPr lang="pt-BR" sz="2400" dirty="0"/>
              <a:t>complementar </a:t>
            </a:r>
            <a:r>
              <a:rPr lang="pt-BR" sz="2400" dirty="0" smtClean="0"/>
              <a:t>141/2009;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Avançar na estruturação da coordenação </a:t>
            </a:r>
            <a:r>
              <a:rPr lang="pt-BR" sz="2400" dirty="0" smtClean="0"/>
              <a:t>do SNVS - </a:t>
            </a:r>
            <a:r>
              <a:rPr lang="pt-BR" sz="2400" dirty="0"/>
              <a:t>conhecer os diversos arranjos e modelos de </a:t>
            </a:r>
            <a:r>
              <a:rPr lang="pt-BR" sz="2400" dirty="0" smtClean="0"/>
              <a:t>gestão;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Aprimorar </a:t>
            </a:r>
            <a:r>
              <a:rPr lang="pt-BR" sz="2400" dirty="0"/>
              <a:t>o fluxo de captação de </a:t>
            </a:r>
            <a:r>
              <a:rPr lang="pt-BR" sz="2400" dirty="0" smtClean="0"/>
              <a:t>demandas </a:t>
            </a:r>
            <a:r>
              <a:rPr lang="pt-BR" sz="2400" dirty="0"/>
              <a:t>de capacitação de estados e </a:t>
            </a:r>
            <a:r>
              <a:rPr lang="pt-BR" sz="2400" dirty="0" smtClean="0"/>
              <a:t>municípios oferecidas pelas Anvisa;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pt-BR" sz="3200" dirty="0">
              <a:solidFill>
                <a:srgbClr val="000000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01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46088"/>
            <a:ext cx="8298504" cy="1102568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t-BR" sz="31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  <a:r>
              <a:rPr lang="pt-BR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2700" b="1" kern="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Alguns desafios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Text Box 6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123916" y="1628800"/>
            <a:ext cx="9020084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pt-BR" sz="2500" b="1" dirty="0" smtClean="0">
              <a:solidFill>
                <a:srgbClr val="008080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Ampliar a parceria com outros órgãos e poderes do Estado;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Definir instrumentais de identificação e gerenciamento do risco;</a:t>
            </a:r>
            <a:endParaRPr lang="pt-BR" sz="2400" dirty="0"/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Fortalecer </a:t>
            </a:r>
            <a:r>
              <a:rPr lang="pt-BR" sz="2400" dirty="0"/>
              <a:t>a gestão compartilhada do </a:t>
            </a:r>
            <a:r>
              <a:rPr lang="pt-BR" sz="2400" dirty="0" smtClean="0"/>
              <a:t>SNVS, promovendo a  integração com outras áreas do SUS</a:t>
            </a:r>
            <a:r>
              <a:rPr lang="pt-BR" sz="2400" dirty="0"/>
              <a:t>;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Ampliar a participação e o controle social nos processos de </a:t>
            </a:r>
            <a:r>
              <a:rPr lang="pt-BR" sz="2400" dirty="0" smtClean="0"/>
              <a:t>Gestão.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24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36034"/>
            <a:ext cx="8229600" cy="1143000"/>
          </a:xfrm>
        </p:spPr>
        <p:txBody>
          <a:bodyPr/>
          <a:lstStyle/>
          <a:p>
            <a:r>
              <a:rPr lang="pt-BR" dirty="0" smtClean="0"/>
              <a:t>Obrigada!</a:t>
            </a:r>
            <a:endParaRPr lang="pt-BR" dirty="0"/>
          </a:p>
        </p:txBody>
      </p:sp>
      <p:pic>
        <p:nvPicPr>
          <p:cNvPr id="3" name="Imagem 2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7894" y="6301015"/>
            <a:ext cx="2273028" cy="35267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755576" y="2967335"/>
            <a:ext cx="77048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err="1" smtClean="0"/>
              <a:t>Doriane</a:t>
            </a:r>
            <a:r>
              <a:rPr lang="pt-BR" sz="2400" dirty="0" smtClean="0"/>
              <a:t> Patrícia </a:t>
            </a:r>
            <a:r>
              <a:rPr lang="pt-BR" sz="2400" dirty="0" smtClean="0"/>
              <a:t>Ferraz</a:t>
            </a:r>
          </a:p>
          <a:p>
            <a:pPr algn="ctr"/>
            <a:endParaRPr lang="pt-BR" sz="2400" dirty="0" smtClean="0"/>
          </a:p>
          <a:p>
            <a:pPr algn="ctr"/>
            <a:r>
              <a:rPr lang="pt-BR" sz="2400" dirty="0" smtClean="0"/>
              <a:t>Superintendência </a:t>
            </a:r>
            <a:r>
              <a:rPr lang="pt-BR" sz="2400" dirty="0"/>
              <a:t>de </a:t>
            </a:r>
            <a:r>
              <a:rPr lang="pt-BR" sz="2400" dirty="0" smtClean="0"/>
              <a:t>Serviços </a:t>
            </a:r>
            <a:r>
              <a:rPr lang="pt-BR" sz="2400" dirty="0"/>
              <a:t>de </a:t>
            </a:r>
            <a:r>
              <a:rPr lang="pt-BR" sz="2400" dirty="0" smtClean="0"/>
              <a:t>Saúde </a:t>
            </a:r>
            <a:r>
              <a:rPr lang="pt-BR" sz="2400" dirty="0"/>
              <a:t>e </a:t>
            </a:r>
            <a:r>
              <a:rPr lang="pt-BR" sz="2400" dirty="0" smtClean="0"/>
              <a:t>Gestão </a:t>
            </a:r>
            <a:r>
              <a:rPr lang="pt-BR" sz="2400" dirty="0"/>
              <a:t>do SNVS </a:t>
            </a:r>
            <a:r>
              <a:rPr lang="pt-BR" sz="2400" dirty="0" smtClean="0"/>
              <a:t>– SSNVS/</a:t>
            </a:r>
            <a:r>
              <a:rPr lang="pt-BR" sz="2400" dirty="0" smtClean="0"/>
              <a:t>ANVISA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6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0063" y="1911350"/>
            <a:ext cx="8072437" cy="367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Vigilância Sanitária:</a:t>
            </a:r>
          </a:p>
          <a:p>
            <a:pPr marL="0" marR="0" lvl="0" indent="0" algn="just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just" defTabSz="449263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Campo da saúde pública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que realiza ações capazes de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promover a saúde, prevenir, diminuir ou eliminar riscos à saúde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na medida em que atua em todos os momentos da prática sanitária, difundindo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informação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, disponibilizando e controlando a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qualidade dos serviços e produtos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de interesse à saúde, dos ambientes de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trabalho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e do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meio ambiente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em geral, contribuindo assim para a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melhoria das condições de vida dos cidadãos</a:t>
            </a:r>
            <a:r>
              <a:rPr kumimoji="0" lang="pt-BR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.</a:t>
            </a:r>
            <a:r>
              <a:rPr kumimoji="0" lang="pt-BR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672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23529" y="1412776"/>
            <a:ext cx="864096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04800" indent="-30480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04800" marR="0" lvl="0" indent="-30480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Lei nº 8080, de 19 de setembro de 1990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.</a:t>
            </a: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Art. 6º Estão incluídas ainda no campo de atuação do SUS:</a:t>
            </a: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 - a execução de ações:   de 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vigilância sanitária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;</a:t>
            </a: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§ 1º Entende-se por vigilância sanitária um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conjunto de ações capaz de eliminar, diminuir ou prevenir riscos à saúde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e de intervir nos problemas sanitários decorrentes do meio ambiente, da produção e circulação de bens e da prestação de serviços de interesse da saúde, abrangendo:</a:t>
            </a: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 - o controle de bens de consumo que, direta ou indiretamente, se relacionem com a saúde, compreendidas todas as etapas e processos, da produção ao consumo; e  </a:t>
            </a: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II - o controle da prestação de serviços que se relacionam direta ou indiretamente com a saúde.</a:t>
            </a:r>
            <a:r>
              <a:rPr kumimoji="0" lang="pt-BR" sz="1800" b="0" i="0" u="sng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charset="0"/>
              </a:rPr>
              <a:t> 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32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1" name="Text Box 6"/>
          <p:cNvSpPr>
            <a:spLocks noChangeArrowheads="1"/>
          </p:cNvSpPr>
          <p:nvPr/>
        </p:nvSpPr>
        <p:spPr bwMode="auto">
          <a:xfrm>
            <a:off x="323528" y="957263"/>
            <a:ext cx="8633147" cy="6235700"/>
          </a:xfrm>
          <a:prstGeom prst="actionButtonForwardNex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</a:rPr>
              <a:t>Lei Federal 9782/99</a:t>
            </a: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0" cap="none" spc="0" normalizeH="0" baseline="0" noProof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  <a:p>
            <a:pPr marL="304800" marR="0" lvl="0" indent="-304800" algn="l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</a:rPr>
              <a:t>Define o Sistema Nacional de Vigilância Sanitária e cria a Agência Nacional de Vigilância Sanitária</a:t>
            </a: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</a:rPr>
              <a:t> 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304800" marR="0" lvl="0" indent="-304800" algn="just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Art. 1º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 Sistema Nacional de Vigilância Sanitária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compreende:</a:t>
            </a:r>
          </a:p>
          <a:p>
            <a:pPr marL="304800" marR="0" lvl="0" indent="-304800" algn="just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762000" marR="0" lvl="1" indent="-304800" algn="just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 conjunto de ações definido pelo § 1º do art. 6º e pelos </a:t>
            </a:r>
            <a:r>
              <a:rPr kumimoji="0" lang="pt-B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15 a 18 da Lei nº 8.080/90</a:t>
            </a:r>
          </a:p>
          <a:p>
            <a:pPr marL="304800" marR="0" lvl="0" indent="-304800" algn="just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		 </a:t>
            </a:r>
          </a:p>
          <a:p>
            <a:pPr marL="762000" marR="0" lvl="1" indent="-304800" algn="just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Executado por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instituições da Administração Pública direta e indireta da União, dos Estados, do Distrito Federal e dos Municípios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que exerçam atividades de regulação, normatização, controle e fiscalização na área de vigilância sanitária. </a:t>
            </a:r>
          </a:p>
          <a:p>
            <a:pPr marL="304800" marR="0" lvl="0" indent="-304800" algn="just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304800" marR="0" lvl="0" indent="-304800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58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</a:p>
        </p:txBody>
      </p:sp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96"/>
          <a:stretch>
            <a:fillRect/>
          </a:stretch>
        </p:blipFill>
        <p:spPr bwMode="auto">
          <a:xfrm>
            <a:off x="285750" y="1560411"/>
            <a:ext cx="5735638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/>
          <p:cNvSpPr txBox="1">
            <a:spLocks noChangeArrowheads="1"/>
          </p:cNvSpPr>
          <p:nvPr/>
        </p:nvSpPr>
        <p:spPr bwMode="auto">
          <a:xfrm>
            <a:off x="5788104" y="3861048"/>
            <a:ext cx="3071812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813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l" defTabSz="912813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Responsabilidade</a:t>
            </a:r>
          </a:p>
          <a:p>
            <a:pPr marL="0" marR="0" lvl="0" indent="0" algn="l" defTabSz="912813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Autonomia federativa</a:t>
            </a:r>
          </a:p>
          <a:p>
            <a:pPr marL="0" marR="0" lvl="0" indent="0" algn="l" defTabSz="912813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Diversidade organizativa</a:t>
            </a:r>
          </a:p>
        </p:txBody>
      </p:sp>
      <p:pic>
        <p:nvPicPr>
          <p:cNvPr id="10" name="Imagem 9" descr="0 logo anvisa hori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509" y="6420696"/>
            <a:ext cx="2273028" cy="35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5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pic>
        <p:nvPicPr>
          <p:cNvPr id="7" name="Imagem 2" descr="ov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43" y="1831479"/>
            <a:ext cx="89058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2" descr="cosmeticos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897212"/>
            <a:ext cx="8683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 descr="saneant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45459" y="1872608"/>
            <a:ext cx="881058" cy="8810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Imagem 4" descr="Tabaco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058"/>
          <a:stretch>
            <a:fillRect/>
          </a:stretch>
        </p:blipFill>
        <p:spPr bwMode="auto">
          <a:xfrm>
            <a:off x="5364163" y="1909912"/>
            <a:ext cx="1065212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m 2" descr="agrotoxico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1897212"/>
            <a:ext cx="1141412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71500" y="2767457"/>
            <a:ext cx="1785938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Alimentos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000250" y="2816520"/>
            <a:ext cx="1785938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Cosméticos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500438" y="2846533"/>
            <a:ext cx="1785937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Saneantes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036631" y="2846533"/>
            <a:ext cx="1785938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Tabaco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6643688" y="2846533"/>
            <a:ext cx="1785937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Toxicologia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pic>
        <p:nvPicPr>
          <p:cNvPr id="17" name="Picture 3" descr="foto6CAP2dupl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" y="3340506"/>
            <a:ext cx="1033463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m 2" descr="medicamento1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594" y="3340506"/>
            <a:ext cx="1143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m 2" descr="produtos1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245145"/>
            <a:ext cx="9890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m 19" descr="laboratorio1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64274" y="3340506"/>
            <a:ext cx="936552" cy="10291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Imagem 2" descr="sangue2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3340506"/>
            <a:ext cx="9001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06425" y="4429125"/>
            <a:ext cx="1785937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Serviços</a:t>
            </a: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 de </a:t>
            </a: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saúde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085975" y="4433888"/>
            <a:ext cx="1785938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Medicamentos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3409132" y="4287838"/>
            <a:ext cx="2071687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Produtos</a:t>
            </a:r>
            <a:endParaRPr lang="en-US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para</a:t>
            </a: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 </a:t>
            </a: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saúde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143500" y="4522787"/>
            <a:ext cx="1785938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Laboratórios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6445250" y="4387147"/>
            <a:ext cx="2214563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Sangue</a:t>
            </a: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, </a:t>
            </a: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tecidos</a:t>
            </a:r>
            <a:endParaRPr lang="en-US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 e </a:t>
            </a: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órgãos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pic>
        <p:nvPicPr>
          <p:cNvPr id="28" name="Picture 3" descr="pilula_dia_seguin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4872038"/>
            <a:ext cx="69056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 descr="banner_relatoriogestao_gpr3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571750" y="4962525"/>
            <a:ext cx="87153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Imagem 29" descr="portos2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818231" y="4972509"/>
            <a:ext cx="1150349" cy="8627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" name="Picture 3" descr="Copy20of20mundo20latinoamerica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025" y="4972509"/>
            <a:ext cx="7810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0" descr="mapa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715" y="4978480"/>
            <a:ext cx="1020763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504813" y="5911851"/>
            <a:ext cx="2286000" cy="4286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Vigilância</a:t>
            </a: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 </a:t>
            </a: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Pós-Uso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2274888" y="5835271"/>
            <a:ext cx="1785938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Propaganda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3699645" y="5857875"/>
            <a:ext cx="1714500" cy="4286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Portos, </a:t>
            </a: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aeroportos</a:t>
            </a: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 e </a:t>
            </a: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fronteiras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5143501" y="5852507"/>
            <a:ext cx="1785937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Internacional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6822569" y="5999243"/>
            <a:ext cx="1785937" cy="4286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400" i="1" kern="0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Coordenação</a:t>
            </a:r>
            <a:r>
              <a:rPr lang="en-US" sz="1400" i="1" kern="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charset="0"/>
              </a:rPr>
              <a:t> SNVS</a:t>
            </a:r>
            <a:endParaRPr lang="pt-BR" sz="1400" i="1" kern="0" dirty="0">
              <a:solidFill>
                <a:schemeClr val="accent1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02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Nacional de Vigilância Sanitária</a:t>
            </a:r>
          </a:p>
        </p:txBody>
      </p:sp>
      <p:pic>
        <p:nvPicPr>
          <p:cNvPr id="4" name="Imagem 3" descr="0 logo anvisa ho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460" y="6291036"/>
            <a:ext cx="2273028" cy="352674"/>
          </a:xfrm>
          <a:prstGeom prst="rect">
            <a:avLst/>
          </a:prstGeom>
        </p:spPr>
      </p:pic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ByAHUDASIAAhEBAxEB/8QAGwAAAgIDAQAAAAAAAAAAAAAAAAUEBgECAwf/xABDEAABAwIBBA0JBgYDAAAAAAABAAIDBBEFBhIhMRMUFUFRU1RhcXKBkbEWIiQ1kqLB0eEjJTJCUnMmMzRiofCCk/H/xAAaAQACAwEBAAAAAAAAAAAAAAAABAEDBQIG/8QAMBEAAQMCAQoFBQEBAAAAAAAAAQACAwQRMQUSExQhYXGBocEiMlFSsRUjM0GRNPD/2gAMAwEAAhEDEQA/APcVxqKiKmjMk72saN8raeRsMTnu1AKnVE8mKVTpJHHYWHzQrYo887lRPPohsxKby5RsLrU1M+QfqJstd36jkB9v6JLLVtj8yBosNF95cNtTH85Tgp2eizHVkl/N8Kw7v1HIff8Aojd+o5D7/wBFX9szcYUbam4wqdXZ6KNdk9x6Kwbv1HIT7f0Ru/Uch9/6JBtmbjCjbM3GFGrs9PlRrsnuPRP936jkPv8A0Ru/Uch9/wCiQbZm4wrG2puMKNXZ6fKNdk9x6Kwbv1HIPf8AosHKCVp8+hIHM76JBtqbjCto62Vp86zhzqNXb6KRWP8Ad0CttBjFLWnMa4sk/Q/QmAVIe1lSzZYTmyDg0HoVgwDEjWQ7HKbys0E8KWlhzRcJ6nqS85rsU4QhCXTqUZRymOgIadd1Wi7YaBobrfv9KsGVP9F3qt1B9Cg7PBO0o8PNZWUDZw4KMF1poZKmdkMLc57zYC64KyZIQtLqic6xZg5t8/BMyvzGFyQp49LIGphQYFSUzGmZonk33PGgdAU19HSStzXQQkcGYFmd13hlyGjXbfXMhv5RmnhBWaS5xuStsCNgzWtFklxjAhDG6oor5rdLozpsOEfJIF6BE7PjudJ1HnVGxGEU9fPC38LHm3RrTlNIXXa79LOrYGss9mBXC6wi6xdNLPWVhF1glCFIopMydo3naCEwwp5hxdwGo6Upg/nx9YJlR+uP+I+ConHhPBOUh+43iroEIGpCzFvJHlW4Nw8ucbAAkqszPa6ipy1wIsNI6FZMsfVcnUKpNXcYfSkaDo1dCfpBdvNY2U3Wfy7qSCrVkd/TVP7g8FQ2Tyt1PJ6dKu2QkrpaSqLraJBq6FdVi0RS2Tng1AHFOqk2mPQFzz1mseBORzBcQ8JJo8IWjI6zyp9IfsjfhWJKSkkeXyU8LnHW5zASVCz2rIlaN5vcuTGb3CsE7bWIUraFFySD/rC5zYTQTNzXU0Y52NzSO5cTK07w7lhk5Y67SQpzXj9oMsR2FoSDGcHfhxEkbjJTk2zjraeA/NKl6DPEysonxvF2yMtpXlz6iYEtJDbaDYJymkMgIOIWZXxNhcC3AplCft4+sExoZGOxvMa4FwaDbuVagc99TFnOJ88azzp3hA/iB37Y+C6nFmE7lXRPvK23r2XoA1IQNSFlL0iQ5Yeq39Uql1Y+76Xs8FdMr/Vj+qVTasfd9N2eC0KPy81iZU8/LuoICumQItSVf7o8FTgFc8g9FLV/ujwV1X+IpTJv+kc/hMsQdaqcOYKNnLpijrVjugKJnlLxt8ITkzvuOXfPHCjPHMmOE2dTEkfmKnZo4AqnS5ptZMx0ue0OvikGeOEd63ia+V1o2k+ATyw4FFrq6moYy+ofmt5mk+CjSk7AF1qgbtc7Ys1MsdDQPlkNmxMJ6V5Y67iSdZ0lPsfxx+KWhiaY6ZpvmnW88J+SSEJ2liMYJdiVk5QqWzPAZgFinHpEXXHinmEi2UDv2x8Empx6RF1x4p1hXr93UHwXVT5DwXND+VvHsr6NSEDUhZC9OkWV3q1/VKp1UPQKbs8FccrvVruqVUKoegU3Z4J+j8vNYmVPPy7qEArlkLbatXw7IPBVADSrLkXUiOsnp3G2ytDm9I+h/wAJipBMRSeT3BtQ26Y4ubVzuqFDz0xyggcCyoaLi2a7m4EmzlTDYsCYqrsmcCneG18EFOWSvIdnE/hJUzdWk4x3sFVjORnKHUzSbrtldIxoaLbFZ91aTjHewVvFW01Q7MZICT+VwtfvVVugPINwbEb91yaVtthXYyi++0CykZTYHGyJ1bRsDc3TJG0aLcIVVIXp1Ods0DDKL7JH5wPOF5q9ma4tB1GytpJHOBa79JbKULGObIzBy1px6RF1x4pxhfr49QfBKYB6RF1x4pvho+/T1B8F3UeQ8FVQ/lbx7K9jUhA1IWSvTpFlb6ud0FVKpHoFN2eCuGVLDJh7gOAqqUoFTQmK9nN1fBPUhs08VjZTaS8bx3UBoXenlkp545ojaRjrtK5Zpa4tIsRrC3CfNiFigkG6v+HV9PitJcWJtaSM6c0qBV4E/OzqR4I/Q46u1Vammlp5WyQPdG8anNT+kynlaLVMDX/3MNj3JEwSRm8eC2G1cE7Q2cWPqtDhNeD/ACD2OHzRuVX8nPtD5pg3KakI0wVAPQ35rPlLScTUdzfmjSVHtU6Gi9//AH8S7cqv5OfaHzXalwaqkkGzjYmDWbgk9Cl+U1JxNR7LfmuU2VEIadgp5HO/vIA/xdQX1B2ZqBHRN2l90xxOrjw3DnuFgQ3Mjbwm2gLz4jSp2IVtRXy7JUOvb8LQLBvQoTgmKeHRt24lJVtSJ3jNwGCIB6RF1gmuG+vT1B8FEw+C7tmdoa3VzqVgd58WfK0Gx0BRUEZhXdC06VnHsr2NSEBCyl6RR6+nFRTuZv7y8/q4ZcNrHEAhhOve6CvSVAxHDIqxhu0Zx4d9WRyGM3CpngbM3NcqXstLVAGW7HcP1WBSwb1S23YmFRktI15MJe0c2kLgMm6vjX9ybFW3esx2TXk4g/1cW0sXKWf4+a3FLDylq6eTlZxr+5Z8nq3jpO5Gtt39FH0x+7qtRSxcoattqxcob/vas+T9dvTSdyNwK/j5O76I1sb+iPpj93VaGli5Q1amlh5Sz/e1dfJ+u46TuWPJ6t45/cjW270fTH7uq4Gli5Sz/e1YENJGbySh/N/4u/k5WcbJ3LLcmqpxs6SSyNbbvQMmP3dVAqqsy/YwNIB0W3zzcwVkyYw0wsEkg06z0rfDMnY6dwfINPCdJT+NjWMDWiwG8lpZjJswCfpqRsO0m5WwFkIQqU2hCEIQhCEIQsIQhCEIQhCEIQhCFlYKEIQshCEIQhCEIQv/2Q=="/>
          <p:cNvSpPr>
            <a:spLocks noChangeAspect="1" noChangeArrowheads="1"/>
          </p:cNvSpPr>
          <p:nvPr/>
        </p:nvSpPr>
        <p:spPr bwMode="auto">
          <a:xfrm>
            <a:off x="1555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pic>
        <p:nvPicPr>
          <p:cNvPr id="7" name="Picture 10" descr="foto6CAP2dup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781300"/>
            <a:ext cx="3059113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857500" y="2786063"/>
            <a:ext cx="5929313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912813" indent="1588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2" algn="l" eaLnBrk="1" hangingPunct="1">
              <a:lnSpc>
                <a:spcPct val="180000"/>
              </a:lnSpc>
              <a:buFontTx/>
              <a:buChar char="•"/>
            </a:pPr>
            <a:r>
              <a:rPr lang="pt-BR" sz="1800" dirty="0">
                <a:latin typeface="Verdana" pitchFamily="34" charset="0"/>
              </a:rPr>
              <a:t> 2.055 distribuidoras de medicamentos</a:t>
            </a:r>
          </a:p>
          <a:p>
            <a:pPr lvl="2" algn="l" eaLnBrk="1" hangingPunct="1">
              <a:lnSpc>
                <a:spcPct val="180000"/>
              </a:lnSpc>
              <a:buFontTx/>
              <a:buChar char="•"/>
            </a:pPr>
            <a:r>
              <a:rPr lang="pt-BR" sz="1800" dirty="0">
                <a:latin typeface="Verdana" pitchFamily="34" charset="0"/>
              </a:rPr>
              <a:t> 3.849 laboratórios de análises clínicas</a:t>
            </a:r>
          </a:p>
          <a:p>
            <a:pPr lvl="2" algn="l" eaLnBrk="1" hangingPunct="1">
              <a:lnSpc>
                <a:spcPct val="180000"/>
              </a:lnSpc>
              <a:buFontTx/>
              <a:buChar char="•"/>
            </a:pPr>
            <a:r>
              <a:rPr lang="pt-BR" sz="1800" dirty="0">
                <a:latin typeface="Verdana" pitchFamily="34" charset="0"/>
              </a:rPr>
              <a:t> 15.491 serviços de radiodiagnóstico </a:t>
            </a:r>
          </a:p>
          <a:p>
            <a:pPr lvl="2" algn="l" eaLnBrk="1" hangingPunct="1">
              <a:lnSpc>
                <a:spcPct val="180000"/>
              </a:lnSpc>
              <a:buFontTx/>
              <a:buChar char="•"/>
            </a:pPr>
            <a:r>
              <a:rPr lang="pt-BR" sz="1800" dirty="0">
                <a:latin typeface="Verdana" pitchFamily="34" charset="0"/>
              </a:rPr>
              <a:t> 6.627 hospitais</a:t>
            </a:r>
          </a:p>
          <a:p>
            <a:pPr lvl="2" algn="l" eaLnBrk="1" hangingPunct="1">
              <a:lnSpc>
                <a:spcPct val="180000"/>
              </a:lnSpc>
              <a:buFontTx/>
              <a:buChar char="•"/>
            </a:pPr>
            <a:r>
              <a:rPr lang="pt-BR" sz="1800" dirty="0">
                <a:latin typeface="Verdana" pitchFamily="34" charset="0"/>
              </a:rPr>
              <a:t> 2.056 serviços de hemoterapia</a:t>
            </a:r>
          </a:p>
          <a:p>
            <a:pPr algn="l" eaLnBrk="1" hangingPunct="1">
              <a:lnSpc>
                <a:spcPct val="180000"/>
              </a:lnSpc>
              <a:spcBef>
                <a:spcPct val="50000"/>
              </a:spcBef>
              <a:buFontTx/>
              <a:buChar char="•"/>
            </a:pPr>
            <a:endParaRPr lang="pt-BR" sz="1800" dirty="0">
              <a:latin typeface="Verdana" pitchFamily="34" charset="0"/>
            </a:endParaRPr>
          </a:p>
        </p:txBody>
      </p:sp>
      <p:sp>
        <p:nvSpPr>
          <p:cNvPr id="9" name="Retângulo 11"/>
          <p:cNvSpPr>
            <a:spLocks noChangeArrowheads="1"/>
          </p:cNvSpPr>
          <p:nvPr/>
        </p:nvSpPr>
        <p:spPr bwMode="auto">
          <a:xfrm>
            <a:off x="3341539" y="1825626"/>
            <a:ext cx="5572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defTabSz="9128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</a:rPr>
              <a:t>Complexidade e abrangência de atuação</a:t>
            </a:r>
          </a:p>
        </p:txBody>
      </p:sp>
    </p:spTree>
    <p:extLst>
      <p:ext uri="{BB962C8B-B14F-4D97-AF65-F5344CB8AC3E}">
        <p14:creationId xmlns:p14="http://schemas.microsoft.com/office/powerpoint/2010/main" val="23951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97768"/>
            <a:ext cx="8229600" cy="1143000"/>
          </a:xfrm>
        </p:spPr>
        <p:txBody>
          <a:bodyPr/>
          <a:lstStyle/>
          <a:p>
            <a:r>
              <a:rPr lang="pt-BR" sz="2800" dirty="0" smtClean="0"/>
              <a:t>PARA DESENVOLVER AS AÇÕES DE VISA</a:t>
            </a:r>
            <a:endParaRPr lang="pt-BR" sz="2800" dirty="0"/>
          </a:p>
        </p:txBody>
      </p:sp>
      <p:pic>
        <p:nvPicPr>
          <p:cNvPr id="2054" name="Picture 6" descr="C:\Users\Karla.Baeta\AppData\Local\Microsoft\Windows\Temporary Internet Files\Content.IE5\78XAKALR\MC9002304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16" y="1484784"/>
            <a:ext cx="2741691" cy="216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584601" y="2154282"/>
            <a:ext cx="4515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Pessoas: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Equipe </a:t>
            </a:r>
            <a:r>
              <a:rPr lang="pt-BR" sz="2000" dirty="0"/>
              <a:t>multidisciplinar</a:t>
            </a:r>
            <a:r>
              <a:rPr lang="pt-BR" sz="20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Formação/Perfil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Conhecimento/Qualificação</a:t>
            </a:r>
          </a:p>
          <a:p>
            <a:endParaRPr lang="pt-BR" sz="2000" dirty="0" smtClean="0"/>
          </a:p>
        </p:txBody>
      </p:sp>
      <p:pic>
        <p:nvPicPr>
          <p:cNvPr id="2056" name="Picture 8" descr="http://files.gevisacg.webnode.com/200000076-97c8198c26/CDI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35086"/>
            <a:ext cx="2862763" cy="210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/>
          <p:cNvSpPr txBox="1"/>
          <p:nvPr/>
        </p:nvSpPr>
        <p:spPr>
          <a:xfrm>
            <a:off x="3613102" y="3789040"/>
            <a:ext cx="5294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Estrutura Legal: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Estrutura </a:t>
            </a:r>
            <a:r>
              <a:rPr lang="pt-BR" sz="2000" dirty="0"/>
              <a:t>administrativa legal, com </a:t>
            </a:r>
            <a:r>
              <a:rPr lang="pt-BR" sz="2000" dirty="0" smtClean="0"/>
              <a:t>definição de </a:t>
            </a:r>
            <a:r>
              <a:rPr lang="pt-BR" sz="2000" dirty="0"/>
              <a:t>competências e atribuições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Código </a:t>
            </a:r>
            <a:r>
              <a:rPr lang="pt-BR" sz="2000" dirty="0"/>
              <a:t>Sanitário Municipal ou adoção do Código Sanitário Estadual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Órgão </a:t>
            </a:r>
            <a:r>
              <a:rPr lang="pt-BR" sz="2000" dirty="0"/>
              <a:t>Arrecadador para recolhimento de taxas tributárias e </a:t>
            </a:r>
            <a:r>
              <a:rPr lang="pt-BR" sz="2000" dirty="0" smtClean="0"/>
              <a:t>multas</a:t>
            </a:r>
          </a:p>
        </p:txBody>
      </p:sp>
    </p:spTree>
    <p:extLst>
      <p:ext uri="{BB962C8B-B14F-4D97-AF65-F5344CB8AC3E}">
        <p14:creationId xmlns:p14="http://schemas.microsoft.com/office/powerpoint/2010/main" val="134134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pt-BR" sz="2800" dirty="0" smtClean="0"/>
              <a:t>PARA DESENVOLVER AS AÇÕES DE VISA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851920" y="2091620"/>
            <a:ext cx="51845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Estrutura física e operacional:</a:t>
            </a:r>
          </a:p>
          <a:p>
            <a:pPr marL="342900" indent="-342900">
              <a:buFontTx/>
              <a:buChar char="-"/>
            </a:pPr>
            <a:r>
              <a:rPr lang="pt-BR" sz="2000" dirty="0" smtClean="0"/>
              <a:t>Espaço </a:t>
            </a:r>
            <a:r>
              <a:rPr lang="pt-BR" sz="2000" dirty="0"/>
              <a:t>físico adequado para o desenvolvimento dos </a:t>
            </a:r>
            <a:r>
              <a:rPr lang="pt-BR" sz="2000" dirty="0" smtClean="0"/>
              <a:t>trabalhos;</a:t>
            </a:r>
          </a:p>
          <a:p>
            <a:pPr marL="342900" indent="-342900">
              <a:buFontTx/>
              <a:buChar char="-"/>
            </a:pPr>
            <a:r>
              <a:rPr lang="pt-BR" sz="2000" dirty="0" smtClean="0"/>
              <a:t>Veículos</a:t>
            </a:r>
            <a:r>
              <a:rPr lang="pt-BR" sz="2000" dirty="0"/>
              <a:t>, para deslocamento da equipe e transporte de </a:t>
            </a:r>
            <a:r>
              <a:rPr lang="pt-BR" sz="2000" dirty="0" smtClean="0"/>
              <a:t>materiais;</a:t>
            </a:r>
          </a:p>
          <a:p>
            <a:pPr marL="342900" indent="-342900">
              <a:buFontTx/>
              <a:buChar char="-"/>
            </a:pPr>
            <a:r>
              <a:rPr lang="pt-BR" sz="2000" dirty="0" smtClean="0"/>
              <a:t>Mobiliários</a:t>
            </a:r>
            <a:r>
              <a:rPr lang="pt-BR" sz="2000" dirty="0"/>
              <a:t>, suficientes e </a:t>
            </a:r>
            <a:r>
              <a:rPr lang="pt-BR" sz="2000" dirty="0" smtClean="0"/>
              <a:t>adequados;</a:t>
            </a:r>
          </a:p>
          <a:p>
            <a:pPr marL="342900" indent="-342900">
              <a:buFontTx/>
              <a:buChar char="-"/>
            </a:pPr>
            <a:r>
              <a:rPr lang="pt-BR" sz="2000" dirty="0" smtClean="0"/>
              <a:t>Equipamentos </a:t>
            </a:r>
            <a:r>
              <a:rPr lang="pt-BR" sz="2000" dirty="0"/>
              <a:t>e meios de comunicação, </a:t>
            </a:r>
            <a:r>
              <a:rPr lang="pt-BR" sz="2000" dirty="0" smtClean="0"/>
              <a:t>fax</a:t>
            </a:r>
            <a:r>
              <a:rPr lang="pt-BR" sz="2000" dirty="0"/>
              <a:t>, computador, impressora, acesso à </a:t>
            </a:r>
            <a:r>
              <a:rPr lang="pt-BR" sz="2000" dirty="0" smtClean="0"/>
              <a:t>internet;</a:t>
            </a:r>
          </a:p>
          <a:p>
            <a:pPr marL="342900" indent="-342900">
              <a:buFontTx/>
              <a:buChar char="-"/>
            </a:pPr>
            <a:r>
              <a:rPr lang="pt-BR" sz="2000" dirty="0" smtClean="0"/>
              <a:t>Equipamentos</a:t>
            </a:r>
            <a:r>
              <a:rPr lang="pt-BR" sz="2000" dirty="0"/>
              <a:t>, aparelhos e materiais </a:t>
            </a:r>
            <a:r>
              <a:rPr lang="pt-BR" sz="2000" dirty="0" smtClean="0"/>
              <a:t> </a:t>
            </a:r>
            <a:r>
              <a:rPr lang="pt-BR" sz="2000" dirty="0"/>
              <a:t>específicos para </a:t>
            </a:r>
            <a:r>
              <a:rPr lang="pt-BR" sz="2000" dirty="0" smtClean="0"/>
              <a:t>inspeção</a:t>
            </a:r>
            <a:r>
              <a:rPr lang="pt-BR" sz="2000" dirty="0"/>
              <a:t>:</a:t>
            </a:r>
            <a:r>
              <a:rPr lang="pt-BR" sz="2000" dirty="0" smtClean="0"/>
              <a:t> termômetros, EPI, material para coleta de amostras, caixas térmicas....</a:t>
            </a:r>
          </a:p>
        </p:txBody>
      </p:sp>
      <p:pic>
        <p:nvPicPr>
          <p:cNvPr id="3074" name="Picture 2" descr="C:\Users\Karla.Baeta\AppData\Local\Microsoft\Windows\Temporary Internet Files\Content.IE5\78XAKALR\MC9004342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230425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63" y="4534967"/>
            <a:ext cx="1776679" cy="16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Karla.Baeta\AppData\Local\Microsoft\Windows\Temporary Internet Files\Content.IE5\78XAKALR\MC90038364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812074"/>
            <a:ext cx="1211580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Karla.Baeta\AppData\Local\Microsoft\Windows\Temporary Internet Files\Content.IE5\IHPYQ0K4\MC90032664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242" y="3293237"/>
            <a:ext cx="1805940" cy="107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5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925</Words>
  <Application>Microsoft Macintosh PowerPoint</Application>
  <PresentationFormat>On-screen Show (4:3)</PresentationFormat>
  <Paragraphs>137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Tema do Office</vt:lpstr>
      <vt:lpstr>O Fortalecimento do SNVS</vt:lpstr>
      <vt:lpstr>Sistema Nacional de Vigilância Sanitária</vt:lpstr>
      <vt:lpstr>Sistema Nacional de Vigilância Sanitária</vt:lpstr>
      <vt:lpstr>Sistema Nacional de Vigilância Sanitária</vt:lpstr>
      <vt:lpstr>Sistema Nacional de Vigilância Sanitária</vt:lpstr>
      <vt:lpstr>Sistema Nacional de Vigilância Sanitária</vt:lpstr>
      <vt:lpstr>Sistema Nacional de Vigilância Sanitária</vt:lpstr>
      <vt:lpstr>PARA DESENVOLVER AS AÇÕES DE VISA</vt:lpstr>
      <vt:lpstr>PARA DESENVOLVER AS AÇÕES DE VISA</vt:lpstr>
      <vt:lpstr>PARA DESENVOLVER AS AÇÕES DE VISA</vt:lpstr>
      <vt:lpstr>PARA DESENVOLVER AS AÇÕES DE VISA</vt:lpstr>
      <vt:lpstr>PARA DESENVOLVER AS AÇÕES DE VISA</vt:lpstr>
      <vt:lpstr>Indicador 41</vt:lpstr>
      <vt:lpstr>Indicador - SISPACTO/COAP  2013-2015</vt:lpstr>
      <vt:lpstr>PowerPoint Presentation</vt:lpstr>
      <vt:lpstr>Sistema Nacional de Vigilância Sanitária Alguns desafios</vt:lpstr>
      <vt:lpstr>Sistema Nacional de Vigilância Sanitária Alguns desafios</vt:lpstr>
      <vt:lpstr>Sistema Nacional de Vigilância Sanitária Alguns desafios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Vigilância em Saúde: estratégias de fortalecimento das ações</dc:title>
  <dc:creator>tiago.carvalho</dc:creator>
  <cp:lastModifiedBy>Diana Carmem Almeida Nunes Oliveira</cp:lastModifiedBy>
  <cp:revision>33</cp:revision>
  <dcterms:created xsi:type="dcterms:W3CDTF">2015-06-05T20:38:21Z</dcterms:created>
  <dcterms:modified xsi:type="dcterms:W3CDTF">2015-07-05T23:47:45Z</dcterms:modified>
</cp:coreProperties>
</file>