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62" r:id="rId4"/>
    <p:sldId id="263" r:id="rId5"/>
    <p:sldId id="264" r:id="rId6"/>
    <p:sldId id="266" r:id="rId7"/>
    <p:sldId id="260" r:id="rId8"/>
    <p:sldId id="258" r:id="rId9"/>
    <p:sldId id="257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8" r:id="rId22"/>
    <p:sldId id="280" r:id="rId23"/>
    <p:sldId id="259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3A588-3BF7-44EC-88EF-D1DAAEE3010D}" type="doc">
      <dgm:prSet loTypeId="urn:microsoft.com/office/officeart/2005/8/layout/radial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CABA440D-F767-4D98-8275-2326A72AD588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 smtClean="0">
              <a:latin typeface="+mn-lt"/>
              <a:cs typeface="Arial" panose="020B0604020202020204" pitchFamily="34" charset="0"/>
            </a:rPr>
            <a:t>CIPNSP</a:t>
          </a:r>
          <a:endParaRPr lang="pt-BR" sz="2000" b="1" dirty="0">
            <a:latin typeface="+mn-lt"/>
            <a:cs typeface="Arial" panose="020B0604020202020204" pitchFamily="34" charset="0"/>
          </a:endParaRPr>
        </a:p>
      </dgm:t>
    </dgm:pt>
    <dgm:pt modelId="{B214E959-3B89-4AB3-B4C1-B95CF5B48841}" type="parTrans" cxnId="{C5452CCD-D900-457F-B4B7-85CB36E46AE4}">
      <dgm:prSet/>
      <dgm:spPr/>
      <dgm:t>
        <a:bodyPr/>
        <a:lstStyle/>
        <a:p>
          <a:pPr>
            <a:lnSpc>
              <a:spcPct val="200000"/>
            </a:lnSpc>
          </a:pPr>
          <a:endParaRPr lang="pt-BR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E51B3-48F9-46AA-8638-327F122551DE}" type="sibTrans" cxnId="{C5452CCD-D900-457F-B4B7-85CB36E46AE4}">
      <dgm:prSet/>
      <dgm:spPr/>
      <dgm:t>
        <a:bodyPr/>
        <a:lstStyle/>
        <a:p>
          <a:pPr>
            <a:lnSpc>
              <a:spcPct val="200000"/>
            </a:lnSpc>
          </a:pPr>
          <a:endParaRPr lang="pt-BR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56E10-2449-4D3A-B41D-A199E7A4CD10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t-BR" sz="1200" b="1" dirty="0" smtClean="0">
              <a:latin typeface="+mn-lt"/>
              <a:cs typeface="Arial" panose="020B0604020202020204" pitchFamily="34" charset="0"/>
            </a:rPr>
            <a:t>Regimento Interno </a:t>
          </a:r>
          <a:r>
            <a:rPr lang="pt-BR" sz="1050" b="1" dirty="0" smtClean="0">
              <a:latin typeface="+mn-lt"/>
              <a:cs typeface="Arial" panose="020B0604020202020204" pitchFamily="34" charset="0"/>
            </a:rPr>
            <a:t>(temporário)</a:t>
          </a:r>
          <a:endParaRPr lang="pt-BR" sz="1050" b="1" dirty="0">
            <a:latin typeface="+mn-lt"/>
            <a:cs typeface="Arial" panose="020B0604020202020204" pitchFamily="34" charset="0"/>
          </a:endParaRPr>
        </a:p>
      </dgm:t>
    </dgm:pt>
    <dgm:pt modelId="{B08DE548-3769-43AE-922E-F2D97AA6A82A}" type="parTrans" cxnId="{DBEEA6BC-F021-4E4B-8CD0-FED0DF1AEA1E}">
      <dgm:prSet/>
      <dgm:spPr/>
      <dgm:t>
        <a:bodyPr/>
        <a:lstStyle/>
        <a:p>
          <a:pPr>
            <a:lnSpc>
              <a:spcPct val="200000"/>
            </a:lnSpc>
          </a:pPr>
          <a:endParaRPr lang="pt-BR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73CE09-1A63-4D9B-9779-2932942765FC}" type="sibTrans" cxnId="{DBEEA6BC-F021-4E4B-8CD0-FED0DF1AEA1E}">
      <dgm:prSet/>
      <dgm:spPr/>
      <dgm:t>
        <a:bodyPr/>
        <a:lstStyle/>
        <a:p>
          <a:pPr>
            <a:lnSpc>
              <a:spcPct val="200000"/>
            </a:lnSpc>
          </a:pPr>
          <a:endParaRPr lang="pt-BR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45C393-F6E7-4007-BC87-3B45B2942CE0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t-BR" sz="1200" b="1" dirty="0" smtClean="0">
              <a:latin typeface="+mn-lt"/>
              <a:cs typeface="Arial" panose="020B0604020202020204" pitchFamily="34" charset="0"/>
            </a:rPr>
            <a:t>Documento de Referência </a:t>
          </a:r>
          <a:r>
            <a:rPr lang="pt-BR" sz="1050" b="1" dirty="0" smtClean="0">
              <a:latin typeface="+mn-lt"/>
              <a:cs typeface="Arial" panose="020B0604020202020204" pitchFamily="34" charset="0"/>
            </a:rPr>
            <a:t>(temporário)</a:t>
          </a:r>
          <a:endParaRPr lang="pt-BR" sz="1050" b="1" dirty="0">
            <a:latin typeface="+mn-lt"/>
            <a:cs typeface="Arial" panose="020B0604020202020204" pitchFamily="34" charset="0"/>
          </a:endParaRPr>
        </a:p>
      </dgm:t>
    </dgm:pt>
    <dgm:pt modelId="{6038B39C-6269-4D49-AC0B-B09C91F793FE}" type="parTrans" cxnId="{EE5F9023-4149-4A57-BE6E-83AA2F2E93D5}">
      <dgm:prSet/>
      <dgm:spPr/>
      <dgm:t>
        <a:bodyPr/>
        <a:lstStyle/>
        <a:p>
          <a:pPr>
            <a:lnSpc>
              <a:spcPct val="200000"/>
            </a:lnSpc>
          </a:pPr>
          <a:endParaRPr lang="pt-BR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8998A3-4F85-445B-8BBC-6427115BFB79}" type="sibTrans" cxnId="{EE5F9023-4149-4A57-BE6E-83AA2F2E93D5}">
      <dgm:prSet/>
      <dgm:spPr/>
      <dgm:t>
        <a:bodyPr/>
        <a:lstStyle/>
        <a:p>
          <a:pPr>
            <a:lnSpc>
              <a:spcPct val="200000"/>
            </a:lnSpc>
          </a:pPr>
          <a:endParaRPr lang="pt-BR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88B226-2179-48AD-B282-D00666472D26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t-BR" sz="1200" b="1" dirty="0" smtClean="0">
              <a:latin typeface="+mn-lt"/>
              <a:cs typeface="Arial" panose="020B0604020202020204" pitchFamily="34" charset="0"/>
            </a:rPr>
            <a:t>Estratégia e Investimento</a:t>
          </a:r>
          <a:endParaRPr lang="pt-BR" sz="1200" b="1" dirty="0">
            <a:latin typeface="+mn-lt"/>
            <a:cs typeface="Arial" panose="020B0604020202020204" pitchFamily="34" charset="0"/>
          </a:endParaRPr>
        </a:p>
      </dgm:t>
    </dgm:pt>
    <dgm:pt modelId="{ADFE3785-7770-41C4-B42E-685343D2F9FC}" type="parTrans" cxnId="{C2EFC22B-67C1-43F8-B1E1-5012D6E8FC2C}">
      <dgm:prSet/>
      <dgm:spPr/>
      <dgm:t>
        <a:bodyPr/>
        <a:lstStyle/>
        <a:p>
          <a:pPr>
            <a:lnSpc>
              <a:spcPct val="200000"/>
            </a:lnSpc>
          </a:pPr>
          <a:endParaRPr lang="pt-BR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6DCC74-01C3-474E-AC1E-BB976548B9D7}" type="sibTrans" cxnId="{C2EFC22B-67C1-43F8-B1E1-5012D6E8FC2C}">
      <dgm:prSet/>
      <dgm:spPr/>
      <dgm:t>
        <a:bodyPr/>
        <a:lstStyle/>
        <a:p>
          <a:pPr>
            <a:lnSpc>
              <a:spcPct val="200000"/>
            </a:lnSpc>
          </a:pPr>
          <a:endParaRPr lang="pt-BR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C15C2E-B6C8-44AB-A871-158FCC51AA80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t-BR" sz="1200" b="1" dirty="0" smtClean="0">
              <a:latin typeface="+mn-lt"/>
              <a:cs typeface="Arial" panose="020B0604020202020204" pitchFamily="34" charset="0"/>
            </a:rPr>
            <a:t>Disseminação e Publicação</a:t>
          </a:r>
          <a:endParaRPr lang="pt-BR" sz="1200" b="1" dirty="0">
            <a:latin typeface="+mn-lt"/>
            <a:cs typeface="Arial" panose="020B0604020202020204" pitchFamily="34" charset="0"/>
          </a:endParaRPr>
        </a:p>
      </dgm:t>
    </dgm:pt>
    <dgm:pt modelId="{774F21ED-E0BA-48F2-BA04-16445E8EC064}" type="parTrans" cxnId="{73F303CC-1CC5-400A-8479-C417609588AE}">
      <dgm:prSet/>
      <dgm:spPr/>
      <dgm:t>
        <a:bodyPr/>
        <a:lstStyle/>
        <a:p>
          <a:pPr>
            <a:lnSpc>
              <a:spcPct val="200000"/>
            </a:lnSpc>
          </a:pPr>
          <a:endParaRPr lang="pt-BR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44851-FB69-4650-BB2C-484F5ABBA427}" type="sibTrans" cxnId="{73F303CC-1CC5-400A-8479-C417609588AE}">
      <dgm:prSet/>
      <dgm:spPr/>
      <dgm:t>
        <a:bodyPr/>
        <a:lstStyle/>
        <a:p>
          <a:pPr>
            <a:lnSpc>
              <a:spcPct val="200000"/>
            </a:lnSpc>
          </a:pPr>
          <a:endParaRPr lang="pt-BR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C69C4-C13F-473C-8E57-2307DEEFE257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t-BR" sz="1200" b="1" dirty="0" smtClean="0">
              <a:latin typeface="+mn-lt"/>
              <a:cs typeface="Arial" panose="020B0604020202020204" pitchFamily="34" charset="0"/>
            </a:rPr>
            <a:t>Implantação e Notificações</a:t>
          </a:r>
          <a:endParaRPr lang="pt-BR" sz="1200" b="1" dirty="0">
            <a:latin typeface="+mn-lt"/>
            <a:cs typeface="Arial" panose="020B0604020202020204" pitchFamily="34" charset="0"/>
          </a:endParaRPr>
        </a:p>
      </dgm:t>
    </dgm:pt>
    <dgm:pt modelId="{DE59DA71-DE0A-4CA9-8397-C60408FCAAFD}" type="parTrans" cxnId="{78FC92EF-FB05-4590-A38A-0F18227655BE}">
      <dgm:prSet/>
      <dgm:spPr/>
      <dgm:t>
        <a:bodyPr/>
        <a:lstStyle/>
        <a:p>
          <a:pPr>
            <a:lnSpc>
              <a:spcPct val="200000"/>
            </a:lnSpc>
          </a:pPr>
          <a:endParaRPr lang="pt-BR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8C8C27-7EB4-4413-807B-A83D5D58470A}" type="sibTrans" cxnId="{78FC92EF-FB05-4590-A38A-0F18227655BE}">
      <dgm:prSet/>
      <dgm:spPr/>
      <dgm:t>
        <a:bodyPr/>
        <a:lstStyle/>
        <a:p>
          <a:pPr>
            <a:lnSpc>
              <a:spcPct val="200000"/>
            </a:lnSpc>
          </a:pPr>
          <a:endParaRPr lang="pt-BR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AA7D76-60C7-41B0-8ABE-9A8F6C1B49BC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t-BR" sz="1200" b="1" dirty="0" smtClean="0">
              <a:latin typeface="+mn-lt"/>
              <a:cs typeface="Arial" panose="020B0604020202020204" pitchFamily="34" charset="0"/>
            </a:rPr>
            <a:t>Capacitação e Pesquisa</a:t>
          </a:r>
          <a:endParaRPr lang="pt-BR" sz="1200" b="1" dirty="0">
            <a:latin typeface="+mn-lt"/>
            <a:cs typeface="Arial" panose="020B0604020202020204" pitchFamily="34" charset="0"/>
          </a:endParaRPr>
        </a:p>
      </dgm:t>
    </dgm:pt>
    <dgm:pt modelId="{FC7E9680-890E-42AE-AD0B-1AFBD41107E0}" type="parTrans" cxnId="{A3FC88A8-035A-4E72-AE9A-3D7BB7B80BB5}">
      <dgm:prSet/>
      <dgm:spPr/>
      <dgm:t>
        <a:bodyPr/>
        <a:lstStyle/>
        <a:p>
          <a:pPr>
            <a:lnSpc>
              <a:spcPct val="200000"/>
            </a:lnSpc>
          </a:pPr>
          <a:endParaRPr lang="pt-BR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652B85-5183-43D0-8BB8-9CF3441B8C5C}" type="sibTrans" cxnId="{A3FC88A8-035A-4E72-AE9A-3D7BB7B80BB5}">
      <dgm:prSet/>
      <dgm:spPr/>
      <dgm:t>
        <a:bodyPr/>
        <a:lstStyle/>
        <a:p>
          <a:pPr>
            <a:lnSpc>
              <a:spcPct val="200000"/>
            </a:lnSpc>
          </a:pPr>
          <a:endParaRPr lang="pt-BR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EE067-28F6-4C44-BF55-87D1F233C1FB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t-BR" sz="1200" b="1" dirty="0" smtClean="0">
              <a:latin typeface="+mn-lt"/>
              <a:cs typeface="Arial" panose="020B0604020202020204" pitchFamily="34" charset="0"/>
            </a:rPr>
            <a:t>Protocolos</a:t>
          </a:r>
          <a:endParaRPr lang="pt-BR" sz="1200" b="1" dirty="0">
            <a:latin typeface="+mn-lt"/>
            <a:cs typeface="Arial" panose="020B0604020202020204" pitchFamily="34" charset="0"/>
          </a:endParaRPr>
        </a:p>
      </dgm:t>
    </dgm:pt>
    <dgm:pt modelId="{51FEEBEF-7711-4A40-B559-62697F716EF1}" type="parTrans" cxnId="{D6FD6DDE-3B09-452B-864C-55CDDA6E30D0}">
      <dgm:prSet/>
      <dgm:spPr/>
      <dgm:t>
        <a:bodyPr/>
        <a:lstStyle/>
        <a:p>
          <a:pPr>
            <a:lnSpc>
              <a:spcPct val="200000"/>
            </a:lnSpc>
          </a:pPr>
          <a:endParaRPr lang="pt-BR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40B129-4B5E-426B-AC6D-83D9959AECB9}" type="sibTrans" cxnId="{D6FD6DDE-3B09-452B-864C-55CDDA6E30D0}">
      <dgm:prSet/>
      <dgm:spPr/>
      <dgm:t>
        <a:bodyPr/>
        <a:lstStyle/>
        <a:p>
          <a:pPr>
            <a:lnSpc>
              <a:spcPct val="200000"/>
            </a:lnSpc>
          </a:pPr>
          <a:endParaRPr lang="pt-BR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95DD3-94B2-44DC-A2F8-48859D30D9A4}" type="pres">
      <dgm:prSet presAssocID="{18B3A588-3BF7-44EC-88EF-D1DAAEE301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582604-4E21-4BD7-8F32-561DFB015DD5}" type="pres">
      <dgm:prSet presAssocID="{CABA440D-F767-4D98-8275-2326A72AD588}" presName="centerShape" presStyleLbl="node0" presStyleIdx="0" presStyleCnt="1" custScaleX="133067"/>
      <dgm:spPr/>
      <dgm:t>
        <a:bodyPr/>
        <a:lstStyle/>
        <a:p>
          <a:endParaRPr lang="pt-BR"/>
        </a:p>
      </dgm:t>
    </dgm:pt>
    <dgm:pt modelId="{54F0AB67-A322-45EA-B51B-1238FAB79A96}" type="pres">
      <dgm:prSet presAssocID="{8B956E10-2449-4D3A-B41D-A199E7A4CD10}" presName="node" presStyleLbl="node1" presStyleIdx="0" presStyleCnt="7" custScaleX="1362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F75A92-61E2-483F-80C9-4D8E8C55F5B9}" type="pres">
      <dgm:prSet presAssocID="{8B956E10-2449-4D3A-B41D-A199E7A4CD10}" presName="dummy" presStyleCnt="0"/>
      <dgm:spPr/>
      <dgm:t>
        <a:bodyPr/>
        <a:lstStyle/>
        <a:p>
          <a:endParaRPr lang="pt-BR"/>
        </a:p>
      </dgm:t>
    </dgm:pt>
    <dgm:pt modelId="{C47B7C55-23F8-48E7-A32B-5F43727E17F9}" type="pres">
      <dgm:prSet presAssocID="{C173CE09-1A63-4D9B-9779-2932942765FC}" presName="sibTrans" presStyleLbl="sibTrans2D1" presStyleIdx="0" presStyleCnt="7"/>
      <dgm:spPr/>
      <dgm:t>
        <a:bodyPr/>
        <a:lstStyle/>
        <a:p>
          <a:endParaRPr lang="pt-BR"/>
        </a:p>
      </dgm:t>
    </dgm:pt>
    <dgm:pt modelId="{13F47FB5-5009-4E02-B38D-8360210226A7}" type="pres">
      <dgm:prSet presAssocID="{D745C393-F6E7-4007-BC87-3B45B2942CE0}" presName="node" presStyleLbl="node1" presStyleIdx="1" presStyleCnt="7" custScaleX="148700" custRadScaleRad="97592" custRadScaleInc="105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A9E520-FC2A-405E-970C-39DCB31DCF55}" type="pres">
      <dgm:prSet presAssocID="{D745C393-F6E7-4007-BC87-3B45B2942CE0}" presName="dummy" presStyleCnt="0"/>
      <dgm:spPr/>
      <dgm:t>
        <a:bodyPr/>
        <a:lstStyle/>
        <a:p>
          <a:endParaRPr lang="pt-BR"/>
        </a:p>
      </dgm:t>
    </dgm:pt>
    <dgm:pt modelId="{A3764C7A-0F32-40AD-849F-867D72C851E3}" type="pres">
      <dgm:prSet presAssocID="{948998A3-4F85-445B-8BBC-6427115BFB79}" presName="sibTrans" presStyleLbl="sibTrans2D1" presStyleIdx="1" presStyleCnt="7"/>
      <dgm:spPr/>
      <dgm:t>
        <a:bodyPr/>
        <a:lstStyle/>
        <a:p>
          <a:endParaRPr lang="pt-BR"/>
        </a:p>
      </dgm:t>
    </dgm:pt>
    <dgm:pt modelId="{42E429D8-628E-4EFE-BFBD-A5EB30E562BA}" type="pres">
      <dgm:prSet presAssocID="{B5C15C2E-B6C8-44AB-A871-158FCC51AA80}" presName="node" presStyleLbl="node1" presStyleIdx="2" presStyleCnt="7" custScaleX="1376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113120-2025-44FF-AFEE-AF38FC738518}" type="pres">
      <dgm:prSet presAssocID="{B5C15C2E-B6C8-44AB-A871-158FCC51AA80}" presName="dummy" presStyleCnt="0"/>
      <dgm:spPr/>
      <dgm:t>
        <a:bodyPr/>
        <a:lstStyle/>
        <a:p>
          <a:endParaRPr lang="pt-BR"/>
        </a:p>
      </dgm:t>
    </dgm:pt>
    <dgm:pt modelId="{8F5BECF8-7BE7-47CA-A159-5F21A995CF10}" type="pres">
      <dgm:prSet presAssocID="{3BF44851-FB69-4650-BB2C-484F5ABBA427}" presName="sibTrans" presStyleLbl="sibTrans2D1" presStyleIdx="2" presStyleCnt="7"/>
      <dgm:spPr/>
      <dgm:t>
        <a:bodyPr/>
        <a:lstStyle/>
        <a:p>
          <a:endParaRPr lang="pt-BR"/>
        </a:p>
      </dgm:t>
    </dgm:pt>
    <dgm:pt modelId="{1B2B79E9-8CC1-41A9-BB64-B831AF558649}" type="pres">
      <dgm:prSet presAssocID="{B3AA7D76-60C7-41B0-8ABE-9A8F6C1B49BC}" presName="node" presStyleLbl="node1" presStyleIdx="3" presStyleCnt="7" custScaleX="135566" custScaleY="881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D1B902-5629-47B5-A874-19D8D711F7D3}" type="pres">
      <dgm:prSet presAssocID="{B3AA7D76-60C7-41B0-8ABE-9A8F6C1B49BC}" presName="dummy" presStyleCnt="0"/>
      <dgm:spPr/>
      <dgm:t>
        <a:bodyPr/>
        <a:lstStyle/>
        <a:p>
          <a:endParaRPr lang="pt-BR"/>
        </a:p>
      </dgm:t>
    </dgm:pt>
    <dgm:pt modelId="{CB512087-B603-41B8-9950-B247D81B2731}" type="pres">
      <dgm:prSet presAssocID="{52652B85-5183-43D0-8BB8-9CF3441B8C5C}" presName="sibTrans" presStyleLbl="sibTrans2D1" presStyleIdx="3" presStyleCnt="7"/>
      <dgm:spPr/>
      <dgm:t>
        <a:bodyPr/>
        <a:lstStyle/>
        <a:p>
          <a:endParaRPr lang="pt-BR"/>
        </a:p>
      </dgm:t>
    </dgm:pt>
    <dgm:pt modelId="{B65D3A71-0F75-4A0F-B07A-A11EDA4A0357}" type="pres">
      <dgm:prSet presAssocID="{66BEE067-28F6-4C44-BF55-87D1F233C1FB}" presName="node" presStyleLbl="node1" presStyleIdx="4" presStyleCnt="7" custScaleX="127262" custScaleY="899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FB2A67-D286-47ED-AC90-C6C5F586DBBF}" type="pres">
      <dgm:prSet presAssocID="{66BEE067-28F6-4C44-BF55-87D1F233C1FB}" presName="dummy" presStyleCnt="0"/>
      <dgm:spPr/>
      <dgm:t>
        <a:bodyPr/>
        <a:lstStyle/>
        <a:p>
          <a:endParaRPr lang="pt-BR"/>
        </a:p>
      </dgm:t>
    </dgm:pt>
    <dgm:pt modelId="{65E673D4-EE84-4122-9753-AD9AA03A4E42}" type="pres">
      <dgm:prSet presAssocID="{EC40B129-4B5E-426B-AC6D-83D9959AECB9}" presName="sibTrans" presStyleLbl="sibTrans2D1" presStyleIdx="4" presStyleCnt="7"/>
      <dgm:spPr/>
      <dgm:t>
        <a:bodyPr/>
        <a:lstStyle/>
        <a:p>
          <a:endParaRPr lang="pt-BR"/>
        </a:p>
      </dgm:t>
    </dgm:pt>
    <dgm:pt modelId="{DFB428C2-1009-4913-8C20-93E0E71C8A1D}" type="pres">
      <dgm:prSet presAssocID="{380C69C4-C13F-473C-8E57-2307DEEFE257}" presName="node" presStyleLbl="node1" presStyleIdx="5" presStyleCnt="7" custScaleX="130868" custScaleY="968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1876BA-EAE7-4507-B1A3-B28CE8255884}" type="pres">
      <dgm:prSet presAssocID="{380C69C4-C13F-473C-8E57-2307DEEFE257}" presName="dummy" presStyleCnt="0"/>
      <dgm:spPr/>
      <dgm:t>
        <a:bodyPr/>
        <a:lstStyle/>
        <a:p>
          <a:endParaRPr lang="pt-BR"/>
        </a:p>
      </dgm:t>
    </dgm:pt>
    <dgm:pt modelId="{BD8B824B-F179-461D-9137-22E7A63EAA06}" type="pres">
      <dgm:prSet presAssocID="{338C8C27-7EB4-4413-807B-A83D5D58470A}" presName="sibTrans" presStyleLbl="sibTrans2D1" presStyleIdx="5" presStyleCnt="7"/>
      <dgm:spPr/>
      <dgm:t>
        <a:bodyPr/>
        <a:lstStyle/>
        <a:p>
          <a:endParaRPr lang="pt-BR"/>
        </a:p>
      </dgm:t>
    </dgm:pt>
    <dgm:pt modelId="{2AB8C25D-0535-46B9-862A-A4DC1731723E}" type="pres">
      <dgm:prSet presAssocID="{F088B226-2179-48AD-B282-D00666472D26}" presName="node" presStyleLbl="node1" presStyleIdx="6" presStyleCnt="7" custScaleX="140838" custScaleY="925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C75EEE-9E90-4EC0-8EBB-9332A287F916}" type="pres">
      <dgm:prSet presAssocID="{F088B226-2179-48AD-B282-D00666472D26}" presName="dummy" presStyleCnt="0"/>
      <dgm:spPr/>
      <dgm:t>
        <a:bodyPr/>
        <a:lstStyle/>
        <a:p>
          <a:endParaRPr lang="pt-BR"/>
        </a:p>
      </dgm:t>
    </dgm:pt>
    <dgm:pt modelId="{F7128EC9-B992-49CC-AECF-1EFAD591273D}" type="pres">
      <dgm:prSet presAssocID="{9B6DCC74-01C3-474E-AC1E-BB976548B9D7}" presName="sibTrans" presStyleLbl="sibTrans2D1" presStyleIdx="6" presStyleCnt="7"/>
      <dgm:spPr/>
      <dgm:t>
        <a:bodyPr/>
        <a:lstStyle/>
        <a:p>
          <a:endParaRPr lang="pt-BR"/>
        </a:p>
      </dgm:t>
    </dgm:pt>
  </dgm:ptLst>
  <dgm:cxnLst>
    <dgm:cxn modelId="{DE981EDC-CC8D-4098-B7B1-F5EF022C6563}" type="presOf" srcId="{CABA440D-F767-4D98-8275-2326A72AD588}" destId="{C5582604-4E21-4BD7-8F32-561DFB015DD5}" srcOrd="0" destOrd="0" presId="urn:microsoft.com/office/officeart/2005/8/layout/radial6"/>
    <dgm:cxn modelId="{D59A216E-6B69-457F-BDB6-B703FD11D4CC}" type="presOf" srcId="{C173CE09-1A63-4D9B-9779-2932942765FC}" destId="{C47B7C55-23F8-48E7-A32B-5F43727E17F9}" srcOrd="0" destOrd="0" presId="urn:microsoft.com/office/officeart/2005/8/layout/radial6"/>
    <dgm:cxn modelId="{8EB77AAD-2AAA-4F8D-AC7C-26C8AF8423A5}" type="presOf" srcId="{380C69C4-C13F-473C-8E57-2307DEEFE257}" destId="{DFB428C2-1009-4913-8C20-93E0E71C8A1D}" srcOrd="0" destOrd="0" presId="urn:microsoft.com/office/officeart/2005/8/layout/radial6"/>
    <dgm:cxn modelId="{B766D0EB-16B9-4A03-9AB3-230CFDF4CF2B}" type="presOf" srcId="{B5C15C2E-B6C8-44AB-A871-158FCC51AA80}" destId="{42E429D8-628E-4EFE-BFBD-A5EB30E562BA}" srcOrd="0" destOrd="0" presId="urn:microsoft.com/office/officeart/2005/8/layout/radial6"/>
    <dgm:cxn modelId="{7396E6F9-A383-4EAE-B2BB-81CC1823503B}" type="presOf" srcId="{8B956E10-2449-4D3A-B41D-A199E7A4CD10}" destId="{54F0AB67-A322-45EA-B51B-1238FAB79A96}" srcOrd="0" destOrd="0" presId="urn:microsoft.com/office/officeart/2005/8/layout/radial6"/>
    <dgm:cxn modelId="{CE1AC9D3-5A99-441F-A00A-4993547E3101}" type="presOf" srcId="{B3AA7D76-60C7-41B0-8ABE-9A8F6C1B49BC}" destId="{1B2B79E9-8CC1-41A9-BB64-B831AF558649}" srcOrd="0" destOrd="0" presId="urn:microsoft.com/office/officeart/2005/8/layout/radial6"/>
    <dgm:cxn modelId="{DBEEA6BC-F021-4E4B-8CD0-FED0DF1AEA1E}" srcId="{CABA440D-F767-4D98-8275-2326A72AD588}" destId="{8B956E10-2449-4D3A-B41D-A199E7A4CD10}" srcOrd="0" destOrd="0" parTransId="{B08DE548-3769-43AE-922E-F2D97AA6A82A}" sibTransId="{C173CE09-1A63-4D9B-9779-2932942765FC}"/>
    <dgm:cxn modelId="{EE5F9023-4149-4A57-BE6E-83AA2F2E93D5}" srcId="{CABA440D-F767-4D98-8275-2326A72AD588}" destId="{D745C393-F6E7-4007-BC87-3B45B2942CE0}" srcOrd="1" destOrd="0" parTransId="{6038B39C-6269-4D49-AC0B-B09C91F793FE}" sibTransId="{948998A3-4F85-445B-8BBC-6427115BFB79}"/>
    <dgm:cxn modelId="{89787869-35F9-4E8F-9F6E-BD50582C3A4D}" type="presOf" srcId="{338C8C27-7EB4-4413-807B-A83D5D58470A}" destId="{BD8B824B-F179-461D-9137-22E7A63EAA06}" srcOrd="0" destOrd="0" presId="urn:microsoft.com/office/officeart/2005/8/layout/radial6"/>
    <dgm:cxn modelId="{C5452CCD-D900-457F-B4B7-85CB36E46AE4}" srcId="{18B3A588-3BF7-44EC-88EF-D1DAAEE3010D}" destId="{CABA440D-F767-4D98-8275-2326A72AD588}" srcOrd="0" destOrd="0" parTransId="{B214E959-3B89-4AB3-B4C1-B95CF5B48841}" sibTransId="{A73E51B3-48F9-46AA-8638-327F122551DE}"/>
    <dgm:cxn modelId="{78FC92EF-FB05-4590-A38A-0F18227655BE}" srcId="{CABA440D-F767-4D98-8275-2326A72AD588}" destId="{380C69C4-C13F-473C-8E57-2307DEEFE257}" srcOrd="5" destOrd="0" parTransId="{DE59DA71-DE0A-4CA9-8397-C60408FCAAFD}" sibTransId="{338C8C27-7EB4-4413-807B-A83D5D58470A}"/>
    <dgm:cxn modelId="{108A632D-B811-42D1-BC03-70E9D101425D}" type="presOf" srcId="{18B3A588-3BF7-44EC-88EF-D1DAAEE3010D}" destId="{5C195DD3-94B2-44DC-A2F8-48859D30D9A4}" srcOrd="0" destOrd="0" presId="urn:microsoft.com/office/officeart/2005/8/layout/radial6"/>
    <dgm:cxn modelId="{A3FC88A8-035A-4E72-AE9A-3D7BB7B80BB5}" srcId="{CABA440D-F767-4D98-8275-2326A72AD588}" destId="{B3AA7D76-60C7-41B0-8ABE-9A8F6C1B49BC}" srcOrd="3" destOrd="0" parTransId="{FC7E9680-890E-42AE-AD0B-1AFBD41107E0}" sibTransId="{52652B85-5183-43D0-8BB8-9CF3441B8C5C}"/>
    <dgm:cxn modelId="{29483A3F-705A-4083-8DDD-22A09CEDEC9B}" type="presOf" srcId="{948998A3-4F85-445B-8BBC-6427115BFB79}" destId="{A3764C7A-0F32-40AD-849F-867D72C851E3}" srcOrd="0" destOrd="0" presId="urn:microsoft.com/office/officeart/2005/8/layout/radial6"/>
    <dgm:cxn modelId="{AEBAFCD2-F858-4BB9-A488-D0A480156D5A}" type="presOf" srcId="{66BEE067-28F6-4C44-BF55-87D1F233C1FB}" destId="{B65D3A71-0F75-4A0F-B07A-A11EDA4A0357}" srcOrd="0" destOrd="0" presId="urn:microsoft.com/office/officeart/2005/8/layout/radial6"/>
    <dgm:cxn modelId="{D6FD6DDE-3B09-452B-864C-55CDDA6E30D0}" srcId="{CABA440D-F767-4D98-8275-2326A72AD588}" destId="{66BEE067-28F6-4C44-BF55-87D1F233C1FB}" srcOrd="4" destOrd="0" parTransId="{51FEEBEF-7711-4A40-B559-62697F716EF1}" sibTransId="{EC40B129-4B5E-426B-AC6D-83D9959AECB9}"/>
    <dgm:cxn modelId="{536C265A-5C5E-499E-BF96-819EF64E10F8}" type="presOf" srcId="{9B6DCC74-01C3-474E-AC1E-BB976548B9D7}" destId="{F7128EC9-B992-49CC-AECF-1EFAD591273D}" srcOrd="0" destOrd="0" presId="urn:microsoft.com/office/officeart/2005/8/layout/radial6"/>
    <dgm:cxn modelId="{C2EFC22B-67C1-43F8-B1E1-5012D6E8FC2C}" srcId="{CABA440D-F767-4D98-8275-2326A72AD588}" destId="{F088B226-2179-48AD-B282-D00666472D26}" srcOrd="6" destOrd="0" parTransId="{ADFE3785-7770-41C4-B42E-685343D2F9FC}" sibTransId="{9B6DCC74-01C3-474E-AC1E-BB976548B9D7}"/>
    <dgm:cxn modelId="{4878FA1C-86FC-4FF4-A9DF-B471883DD587}" type="presOf" srcId="{D745C393-F6E7-4007-BC87-3B45B2942CE0}" destId="{13F47FB5-5009-4E02-B38D-8360210226A7}" srcOrd="0" destOrd="0" presId="urn:microsoft.com/office/officeart/2005/8/layout/radial6"/>
    <dgm:cxn modelId="{FC0C2E26-A505-4C1C-94E1-4E94AFE53B3E}" type="presOf" srcId="{52652B85-5183-43D0-8BB8-9CF3441B8C5C}" destId="{CB512087-B603-41B8-9950-B247D81B2731}" srcOrd="0" destOrd="0" presId="urn:microsoft.com/office/officeart/2005/8/layout/radial6"/>
    <dgm:cxn modelId="{C9E7400A-1BFF-4E4B-8E8F-86EB36729368}" type="presOf" srcId="{3BF44851-FB69-4650-BB2C-484F5ABBA427}" destId="{8F5BECF8-7BE7-47CA-A159-5F21A995CF10}" srcOrd="0" destOrd="0" presId="urn:microsoft.com/office/officeart/2005/8/layout/radial6"/>
    <dgm:cxn modelId="{9B3F8474-BA30-469D-83CC-7C39C26B866E}" type="presOf" srcId="{F088B226-2179-48AD-B282-D00666472D26}" destId="{2AB8C25D-0535-46B9-862A-A4DC1731723E}" srcOrd="0" destOrd="0" presId="urn:microsoft.com/office/officeart/2005/8/layout/radial6"/>
    <dgm:cxn modelId="{73F303CC-1CC5-400A-8479-C417609588AE}" srcId="{CABA440D-F767-4D98-8275-2326A72AD588}" destId="{B5C15C2E-B6C8-44AB-A871-158FCC51AA80}" srcOrd="2" destOrd="0" parTransId="{774F21ED-E0BA-48F2-BA04-16445E8EC064}" sibTransId="{3BF44851-FB69-4650-BB2C-484F5ABBA427}"/>
    <dgm:cxn modelId="{92345FD2-1AE4-4192-AD3F-D4BA151653DA}" type="presOf" srcId="{EC40B129-4B5E-426B-AC6D-83D9959AECB9}" destId="{65E673D4-EE84-4122-9753-AD9AA03A4E42}" srcOrd="0" destOrd="0" presId="urn:microsoft.com/office/officeart/2005/8/layout/radial6"/>
    <dgm:cxn modelId="{328C4B4E-1A65-4158-9DC6-7505AEB68A38}" type="presParOf" srcId="{5C195DD3-94B2-44DC-A2F8-48859D30D9A4}" destId="{C5582604-4E21-4BD7-8F32-561DFB015DD5}" srcOrd="0" destOrd="0" presId="urn:microsoft.com/office/officeart/2005/8/layout/radial6"/>
    <dgm:cxn modelId="{D04F5F5C-A451-4050-ABAA-6BA7790AD979}" type="presParOf" srcId="{5C195DD3-94B2-44DC-A2F8-48859D30D9A4}" destId="{54F0AB67-A322-45EA-B51B-1238FAB79A96}" srcOrd="1" destOrd="0" presId="urn:microsoft.com/office/officeart/2005/8/layout/radial6"/>
    <dgm:cxn modelId="{33068500-48B4-4ACF-856A-6DE1BD86EACA}" type="presParOf" srcId="{5C195DD3-94B2-44DC-A2F8-48859D30D9A4}" destId="{DCF75A92-61E2-483F-80C9-4D8E8C55F5B9}" srcOrd="2" destOrd="0" presId="urn:microsoft.com/office/officeart/2005/8/layout/radial6"/>
    <dgm:cxn modelId="{DB19FD4E-4DDC-42A4-A20D-5012860744D0}" type="presParOf" srcId="{5C195DD3-94B2-44DC-A2F8-48859D30D9A4}" destId="{C47B7C55-23F8-48E7-A32B-5F43727E17F9}" srcOrd="3" destOrd="0" presId="urn:microsoft.com/office/officeart/2005/8/layout/radial6"/>
    <dgm:cxn modelId="{42626F17-0857-42B5-ABAA-AC25D57CA2D7}" type="presParOf" srcId="{5C195DD3-94B2-44DC-A2F8-48859D30D9A4}" destId="{13F47FB5-5009-4E02-B38D-8360210226A7}" srcOrd="4" destOrd="0" presId="urn:microsoft.com/office/officeart/2005/8/layout/radial6"/>
    <dgm:cxn modelId="{31FD83C6-F5F3-4032-8405-9F61D78AD903}" type="presParOf" srcId="{5C195DD3-94B2-44DC-A2F8-48859D30D9A4}" destId="{DEA9E520-FC2A-405E-970C-39DCB31DCF55}" srcOrd="5" destOrd="0" presId="urn:microsoft.com/office/officeart/2005/8/layout/radial6"/>
    <dgm:cxn modelId="{EC666404-BEED-4787-89ED-AE670364453C}" type="presParOf" srcId="{5C195DD3-94B2-44DC-A2F8-48859D30D9A4}" destId="{A3764C7A-0F32-40AD-849F-867D72C851E3}" srcOrd="6" destOrd="0" presId="urn:microsoft.com/office/officeart/2005/8/layout/radial6"/>
    <dgm:cxn modelId="{F93B30FE-F483-44A3-AA1D-D806289DCDB3}" type="presParOf" srcId="{5C195DD3-94B2-44DC-A2F8-48859D30D9A4}" destId="{42E429D8-628E-4EFE-BFBD-A5EB30E562BA}" srcOrd="7" destOrd="0" presId="urn:microsoft.com/office/officeart/2005/8/layout/radial6"/>
    <dgm:cxn modelId="{8C8403AE-AF9E-4243-BED2-62870AB39CE1}" type="presParOf" srcId="{5C195DD3-94B2-44DC-A2F8-48859D30D9A4}" destId="{F7113120-2025-44FF-AFEE-AF38FC738518}" srcOrd="8" destOrd="0" presId="urn:microsoft.com/office/officeart/2005/8/layout/radial6"/>
    <dgm:cxn modelId="{F3ABDD6B-398A-4468-8148-A04276DEEA9B}" type="presParOf" srcId="{5C195DD3-94B2-44DC-A2F8-48859D30D9A4}" destId="{8F5BECF8-7BE7-47CA-A159-5F21A995CF10}" srcOrd="9" destOrd="0" presId="urn:microsoft.com/office/officeart/2005/8/layout/radial6"/>
    <dgm:cxn modelId="{1ECCDA05-198D-48A8-97F6-1364D7B671DF}" type="presParOf" srcId="{5C195DD3-94B2-44DC-A2F8-48859D30D9A4}" destId="{1B2B79E9-8CC1-41A9-BB64-B831AF558649}" srcOrd="10" destOrd="0" presId="urn:microsoft.com/office/officeart/2005/8/layout/radial6"/>
    <dgm:cxn modelId="{9A6CC82D-453C-4C93-BF62-0A62420B15E3}" type="presParOf" srcId="{5C195DD3-94B2-44DC-A2F8-48859D30D9A4}" destId="{1DD1B902-5629-47B5-A874-19D8D711F7D3}" srcOrd="11" destOrd="0" presId="urn:microsoft.com/office/officeart/2005/8/layout/radial6"/>
    <dgm:cxn modelId="{F224C7A8-FB60-47C9-9CF7-F5C961459F71}" type="presParOf" srcId="{5C195DD3-94B2-44DC-A2F8-48859D30D9A4}" destId="{CB512087-B603-41B8-9950-B247D81B2731}" srcOrd="12" destOrd="0" presId="urn:microsoft.com/office/officeart/2005/8/layout/radial6"/>
    <dgm:cxn modelId="{0179F8B7-84C2-42C8-BB89-EC6CC48BE3CA}" type="presParOf" srcId="{5C195DD3-94B2-44DC-A2F8-48859D30D9A4}" destId="{B65D3A71-0F75-4A0F-B07A-A11EDA4A0357}" srcOrd="13" destOrd="0" presId="urn:microsoft.com/office/officeart/2005/8/layout/radial6"/>
    <dgm:cxn modelId="{1BA876C3-BB09-4264-9D6D-2B2978ABDA93}" type="presParOf" srcId="{5C195DD3-94B2-44DC-A2F8-48859D30D9A4}" destId="{76FB2A67-D286-47ED-AC90-C6C5F586DBBF}" srcOrd="14" destOrd="0" presId="urn:microsoft.com/office/officeart/2005/8/layout/radial6"/>
    <dgm:cxn modelId="{DC765C7D-19C9-4171-866D-E02EAA042DDB}" type="presParOf" srcId="{5C195DD3-94B2-44DC-A2F8-48859D30D9A4}" destId="{65E673D4-EE84-4122-9753-AD9AA03A4E42}" srcOrd="15" destOrd="0" presId="urn:microsoft.com/office/officeart/2005/8/layout/radial6"/>
    <dgm:cxn modelId="{6BC9A761-A5A8-4DB2-BEDF-27D169F1DDE2}" type="presParOf" srcId="{5C195DD3-94B2-44DC-A2F8-48859D30D9A4}" destId="{DFB428C2-1009-4913-8C20-93E0E71C8A1D}" srcOrd="16" destOrd="0" presId="urn:microsoft.com/office/officeart/2005/8/layout/radial6"/>
    <dgm:cxn modelId="{368855EA-EA9B-474A-8A35-38970C5473B2}" type="presParOf" srcId="{5C195DD3-94B2-44DC-A2F8-48859D30D9A4}" destId="{2C1876BA-EAE7-4507-B1A3-B28CE8255884}" srcOrd="17" destOrd="0" presId="urn:microsoft.com/office/officeart/2005/8/layout/radial6"/>
    <dgm:cxn modelId="{8D3AF39C-48C2-4DC9-BBD1-5F95CD610933}" type="presParOf" srcId="{5C195DD3-94B2-44DC-A2F8-48859D30D9A4}" destId="{BD8B824B-F179-461D-9137-22E7A63EAA06}" srcOrd="18" destOrd="0" presId="urn:microsoft.com/office/officeart/2005/8/layout/radial6"/>
    <dgm:cxn modelId="{AA146F4A-3D3B-4587-A6FB-D10F88CFE44D}" type="presParOf" srcId="{5C195DD3-94B2-44DC-A2F8-48859D30D9A4}" destId="{2AB8C25D-0535-46B9-862A-A4DC1731723E}" srcOrd="19" destOrd="0" presId="urn:microsoft.com/office/officeart/2005/8/layout/radial6"/>
    <dgm:cxn modelId="{4684C67B-990D-4C8A-89C7-AC53F849757C}" type="presParOf" srcId="{5C195DD3-94B2-44DC-A2F8-48859D30D9A4}" destId="{0DC75EEE-9E90-4EC0-8EBB-9332A287F916}" srcOrd="20" destOrd="0" presId="urn:microsoft.com/office/officeart/2005/8/layout/radial6"/>
    <dgm:cxn modelId="{BE7F925D-9187-4866-9CE4-797938CBB4CC}" type="presParOf" srcId="{5C195DD3-94B2-44DC-A2F8-48859D30D9A4}" destId="{F7128EC9-B992-49CC-AECF-1EFAD591273D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28EC9-B992-49CC-AECF-1EFAD591273D}">
      <dsp:nvSpPr>
        <dsp:cNvPr id="0" name=""/>
        <dsp:cNvSpPr/>
      </dsp:nvSpPr>
      <dsp:spPr>
        <a:xfrm>
          <a:off x="1713691" y="515270"/>
          <a:ext cx="3881990" cy="3881990"/>
        </a:xfrm>
        <a:prstGeom prst="blockArc">
          <a:avLst>
            <a:gd name="adj1" fmla="val 13114286"/>
            <a:gd name="adj2" fmla="val 16200000"/>
            <a:gd name="adj3" fmla="val 390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B824B-F179-461D-9137-22E7A63EAA06}">
      <dsp:nvSpPr>
        <dsp:cNvPr id="0" name=""/>
        <dsp:cNvSpPr/>
      </dsp:nvSpPr>
      <dsp:spPr>
        <a:xfrm>
          <a:off x="1713691" y="515270"/>
          <a:ext cx="3881990" cy="3881990"/>
        </a:xfrm>
        <a:prstGeom prst="blockArc">
          <a:avLst>
            <a:gd name="adj1" fmla="val 10028571"/>
            <a:gd name="adj2" fmla="val 13114286"/>
            <a:gd name="adj3" fmla="val 390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673D4-EE84-4122-9753-AD9AA03A4E42}">
      <dsp:nvSpPr>
        <dsp:cNvPr id="0" name=""/>
        <dsp:cNvSpPr/>
      </dsp:nvSpPr>
      <dsp:spPr>
        <a:xfrm>
          <a:off x="1713691" y="515270"/>
          <a:ext cx="3881990" cy="3881990"/>
        </a:xfrm>
        <a:prstGeom prst="blockArc">
          <a:avLst>
            <a:gd name="adj1" fmla="val 6942857"/>
            <a:gd name="adj2" fmla="val 10028571"/>
            <a:gd name="adj3" fmla="val 390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12087-B603-41B8-9950-B247D81B2731}">
      <dsp:nvSpPr>
        <dsp:cNvPr id="0" name=""/>
        <dsp:cNvSpPr/>
      </dsp:nvSpPr>
      <dsp:spPr>
        <a:xfrm>
          <a:off x="1713691" y="515270"/>
          <a:ext cx="3881990" cy="3881990"/>
        </a:xfrm>
        <a:prstGeom prst="blockArc">
          <a:avLst>
            <a:gd name="adj1" fmla="val 3857143"/>
            <a:gd name="adj2" fmla="val 6942857"/>
            <a:gd name="adj3" fmla="val 390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BECF8-7BE7-47CA-A159-5F21A995CF10}">
      <dsp:nvSpPr>
        <dsp:cNvPr id="0" name=""/>
        <dsp:cNvSpPr/>
      </dsp:nvSpPr>
      <dsp:spPr>
        <a:xfrm>
          <a:off x="1713691" y="515270"/>
          <a:ext cx="3881990" cy="3881990"/>
        </a:xfrm>
        <a:prstGeom prst="blockArc">
          <a:avLst>
            <a:gd name="adj1" fmla="val 771429"/>
            <a:gd name="adj2" fmla="val 3857143"/>
            <a:gd name="adj3" fmla="val 390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64C7A-0F32-40AD-849F-867D72C851E3}">
      <dsp:nvSpPr>
        <dsp:cNvPr id="0" name=""/>
        <dsp:cNvSpPr/>
      </dsp:nvSpPr>
      <dsp:spPr>
        <a:xfrm>
          <a:off x="1701180" y="574395"/>
          <a:ext cx="3881990" cy="3881990"/>
        </a:xfrm>
        <a:prstGeom prst="blockArc">
          <a:avLst>
            <a:gd name="adj1" fmla="val 19322197"/>
            <a:gd name="adj2" fmla="val 662257"/>
            <a:gd name="adj3" fmla="val 390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B7C55-23F8-48E7-A32B-5F43727E17F9}">
      <dsp:nvSpPr>
        <dsp:cNvPr id="0" name=""/>
        <dsp:cNvSpPr/>
      </dsp:nvSpPr>
      <dsp:spPr>
        <a:xfrm>
          <a:off x="1656242" y="514403"/>
          <a:ext cx="3881990" cy="3881990"/>
        </a:xfrm>
        <a:prstGeom prst="blockArc">
          <a:avLst>
            <a:gd name="adj1" fmla="val 16303789"/>
            <a:gd name="adj2" fmla="val 19457606"/>
            <a:gd name="adj3" fmla="val 390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82604-4E21-4BD7-8F32-561DFB015DD5}">
      <dsp:nvSpPr>
        <dsp:cNvPr id="0" name=""/>
        <dsp:cNvSpPr/>
      </dsp:nvSpPr>
      <dsp:spPr>
        <a:xfrm>
          <a:off x="2654904" y="1704928"/>
          <a:ext cx="1999564" cy="1502674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n-lt"/>
              <a:cs typeface="Arial" panose="020B0604020202020204" pitchFamily="34" charset="0"/>
            </a:rPr>
            <a:t>CIPNSP</a:t>
          </a:r>
          <a:endParaRPr lang="pt-BR" sz="2000" b="1" kern="1200" dirty="0">
            <a:latin typeface="+mn-lt"/>
            <a:cs typeface="Arial" panose="020B0604020202020204" pitchFamily="34" charset="0"/>
          </a:endParaRPr>
        </a:p>
      </dsp:txBody>
      <dsp:txXfrm>
        <a:off x="2947733" y="1924990"/>
        <a:ext cx="1413906" cy="1062550"/>
      </dsp:txXfrm>
    </dsp:sp>
    <dsp:sp modelId="{54F0AB67-A322-45EA-B51B-1238FAB79A96}">
      <dsp:nvSpPr>
        <dsp:cNvPr id="0" name=""/>
        <dsp:cNvSpPr/>
      </dsp:nvSpPr>
      <dsp:spPr>
        <a:xfrm>
          <a:off x="2938130" y="27201"/>
          <a:ext cx="1433112" cy="1051872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+mn-lt"/>
              <a:cs typeface="Arial" panose="020B0604020202020204" pitchFamily="34" charset="0"/>
            </a:rPr>
            <a:t>Regimento Interno </a:t>
          </a:r>
          <a:r>
            <a:rPr lang="pt-BR" sz="1050" b="1" kern="1200" dirty="0" smtClean="0">
              <a:latin typeface="+mn-lt"/>
              <a:cs typeface="Arial" panose="020B0604020202020204" pitchFamily="34" charset="0"/>
            </a:rPr>
            <a:t>(temporário)</a:t>
          </a:r>
          <a:endParaRPr lang="pt-BR" sz="1050" b="1" kern="1200" dirty="0">
            <a:latin typeface="+mn-lt"/>
            <a:cs typeface="Arial" panose="020B0604020202020204" pitchFamily="34" charset="0"/>
          </a:endParaRPr>
        </a:p>
      </dsp:txBody>
      <dsp:txXfrm>
        <a:off x="3148004" y="181244"/>
        <a:ext cx="1013364" cy="743786"/>
      </dsp:txXfrm>
    </dsp:sp>
    <dsp:sp modelId="{13F47FB5-5009-4E02-B38D-8360210226A7}">
      <dsp:nvSpPr>
        <dsp:cNvPr id="0" name=""/>
        <dsp:cNvSpPr/>
      </dsp:nvSpPr>
      <dsp:spPr>
        <a:xfrm>
          <a:off x="4360542" y="818731"/>
          <a:ext cx="1564134" cy="1051872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+mn-lt"/>
              <a:cs typeface="Arial" panose="020B0604020202020204" pitchFamily="34" charset="0"/>
            </a:rPr>
            <a:t>Documento de Referência </a:t>
          </a:r>
          <a:r>
            <a:rPr lang="pt-BR" sz="1050" b="1" kern="1200" dirty="0" smtClean="0">
              <a:latin typeface="+mn-lt"/>
              <a:cs typeface="Arial" panose="020B0604020202020204" pitchFamily="34" charset="0"/>
            </a:rPr>
            <a:t>(temporário)</a:t>
          </a:r>
          <a:endParaRPr lang="pt-BR" sz="1050" b="1" kern="1200" dirty="0">
            <a:latin typeface="+mn-lt"/>
            <a:cs typeface="Arial" panose="020B0604020202020204" pitchFamily="34" charset="0"/>
          </a:endParaRPr>
        </a:p>
      </dsp:txBody>
      <dsp:txXfrm>
        <a:off x="4589604" y="972774"/>
        <a:ext cx="1106010" cy="743786"/>
      </dsp:txXfrm>
    </dsp:sp>
    <dsp:sp modelId="{42E429D8-628E-4EFE-BFBD-A5EB30E562BA}">
      <dsp:nvSpPr>
        <dsp:cNvPr id="0" name=""/>
        <dsp:cNvSpPr/>
      </dsp:nvSpPr>
      <dsp:spPr>
        <a:xfrm>
          <a:off x="4786374" y="2353815"/>
          <a:ext cx="1447449" cy="1051872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+mn-lt"/>
              <a:cs typeface="Arial" panose="020B0604020202020204" pitchFamily="34" charset="0"/>
            </a:rPr>
            <a:t>Disseminação e Publicação</a:t>
          </a:r>
          <a:endParaRPr lang="pt-BR" sz="1200" b="1" kern="1200" dirty="0">
            <a:latin typeface="+mn-lt"/>
            <a:cs typeface="Arial" panose="020B0604020202020204" pitchFamily="34" charset="0"/>
          </a:endParaRPr>
        </a:p>
      </dsp:txBody>
      <dsp:txXfrm>
        <a:off x="4998348" y="2507858"/>
        <a:ext cx="1023501" cy="743786"/>
      </dsp:txXfrm>
    </dsp:sp>
    <dsp:sp modelId="{1B2B79E9-8CC1-41A9-BB64-B831AF558649}">
      <dsp:nvSpPr>
        <dsp:cNvPr id="0" name=""/>
        <dsp:cNvSpPr/>
      </dsp:nvSpPr>
      <dsp:spPr>
        <a:xfrm>
          <a:off x="3767432" y="3707254"/>
          <a:ext cx="1425981" cy="927341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+mn-lt"/>
              <a:cs typeface="Arial" panose="020B0604020202020204" pitchFamily="34" charset="0"/>
            </a:rPr>
            <a:t>Capacitação e Pesquisa</a:t>
          </a:r>
          <a:endParaRPr lang="pt-BR" sz="1200" b="1" kern="1200" dirty="0">
            <a:latin typeface="+mn-lt"/>
            <a:cs typeface="Arial" panose="020B0604020202020204" pitchFamily="34" charset="0"/>
          </a:endParaRPr>
        </a:p>
      </dsp:txBody>
      <dsp:txXfrm>
        <a:off x="3976262" y="3843060"/>
        <a:ext cx="1008321" cy="655729"/>
      </dsp:txXfrm>
    </dsp:sp>
    <dsp:sp modelId="{B65D3A71-0F75-4A0F-B07A-A11EDA4A0357}">
      <dsp:nvSpPr>
        <dsp:cNvPr id="0" name=""/>
        <dsp:cNvSpPr/>
      </dsp:nvSpPr>
      <dsp:spPr>
        <a:xfrm>
          <a:off x="2159633" y="3698044"/>
          <a:ext cx="1338633" cy="945759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+mn-lt"/>
              <a:cs typeface="Arial" panose="020B0604020202020204" pitchFamily="34" charset="0"/>
            </a:rPr>
            <a:t>Protocolos</a:t>
          </a:r>
          <a:endParaRPr lang="pt-BR" sz="1200" b="1" kern="1200" dirty="0">
            <a:latin typeface="+mn-lt"/>
            <a:cs typeface="Arial" panose="020B0604020202020204" pitchFamily="34" charset="0"/>
          </a:endParaRPr>
        </a:p>
      </dsp:txBody>
      <dsp:txXfrm>
        <a:off x="2355671" y="3836547"/>
        <a:ext cx="946557" cy="668753"/>
      </dsp:txXfrm>
    </dsp:sp>
    <dsp:sp modelId="{DFB428C2-1009-4913-8C20-93E0E71C8A1D}">
      <dsp:nvSpPr>
        <dsp:cNvPr id="0" name=""/>
        <dsp:cNvSpPr/>
      </dsp:nvSpPr>
      <dsp:spPr>
        <a:xfrm>
          <a:off x="1110991" y="2370624"/>
          <a:ext cx="1376564" cy="1018254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+mn-lt"/>
              <a:cs typeface="Arial" panose="020B0604020202020204" pitchFamily="34" charset="0"/>
            </a:rPr>
            <a:t>Implantação e Notificações</a:t>
          </a:r>
          <a:endParaRPr lang="pt-BR" sz="1200" b="1" kern="1200" dirty="0">
            <a:latin typeface="+mn-lt"/>
            <a:cs typeface="Arial" panose="020B0604020202020204" pitchFamily="34" charset="0"/>
          </a:endParaRPr>
        </a:p>
      </dsp:txBody>
      <dsp:txXfrm>
        <a:off x="1312584" y="2519744"/>
        <a:ext cx="973378" cy="720014"/>
      </dsp:txXfrm>
    </dsp:sp>
    <dsp:sp modelId="{2AB8C25D-0535-46B9-862A-A4DC1731723E}">
      <dsp:nvSpPr>
        <dsp:cNvPr id="0" name=""/>
        <dsp:cNvSpPr/>
      </dsp:nvSpPr>
      <dsp:spPr>
        <a:xfrm>
          <a:off x="1426043" y="782752"/>
          <a:ext cx="1481435" cy="973865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+mn-lt"/>
              <a:cs typeface="Arial" panose="020B0604020202020204" pitchFamily="34" charset="0"/>
            </a:rPr>
            <a:t>Estratégia e Investimento</a:t>
          </a:r>
          <a:endParaRPr lang="pt-BR" sz="1200" b="1" kern="1200" dirty="0">
            <a:latin typeface="+mn-lt"/>
            <a:cs typeface="Arial" panose="020B0604020202020204" pitchFamily="34" charset="0"/>
          </a:endParaRPr>
        </a:p>
      </dsp:txBody>
      <dsp:txXfrm>
        <a:off x="1642994" y="925371"/>
        <a:ext cx="1047533" cy="688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88FA7-95C6-44D1-A00A-5D00BE815D7A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D1BC9-4565-45D8-80E0-44AD35A71C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2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D1BC9-4565-45D8-80E0-44AD35A71C4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97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260-8FF3-4A58-A07D-D34B5D533367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9F62-B3BC-4725-BDE2-C9E8FC57E8F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Imagem 7"/>
          <p:cNvSpPr>
            <a:spLocks noGrp="1"/>
          </p:cNvSpPr>
          <p:nvPr>
            <p:ph type="pic" sz="quarter" idx="13"/>
          </p:nvPr>
        </p:nvSpPr>
        <p:spPr>
          <a:xfrm>
            <a:off x="395288" y="6308725"/>
            <a:ext cx="8353425" cy="50482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34125"/>
            <a:ext cx="8572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41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260-8FF3-4A58-A07D-D34B5D533367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9F62-B3BC-4725-BDE2-C9E8FC57E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01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260-8FF3-4A58-A07D-D34B5D533367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9F62-B3BC-4725-BDE2-C9E8FC57E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86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260-8FF3-4A58-A07D-D34B5D533367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9F62-B3BC-4725-BDE2-C9E8FC57E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26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260-8FF3-4A58-A07D-D34B5D533367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9F62-B3BC-4725-BDE2-C9E8FC57E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20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260-8FF3-4A58-A07D-D34B5D533367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9F62-B3BC-4725-BDE2-C9E8FC57E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11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260-8FF3-4A58-A07D-D34B5D533367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9F62-B3BC-4725-BDE2-C9E8FC57E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26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260-8FF3-4A58-A07D-D34B5D533367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9F62-B3BC-4725-BDE2-C9E8FC57E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1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260-8FF3-4A58-A07D-D34B5D533367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9F62-B3BC-4725-BDE2-C9E8FC57E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6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260-8FF3-4A58-A07D-D34B5D533367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9F62-B3BC-4725-BDE2-C9E8FC57E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52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6260-8FF3-4A58-A07D-D34B5D533367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9F62-B3BC-4725-BDE2-C9E8FC57E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03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06260-8FF3-4A58-A07D-D34B5D533367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99F62-B3BC-4725-BDE2-C9E8FC57E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45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hyperlink" Target="http://www.google.com.br/url?sa=i&amp;rct=j&amp;q=&amp;esrc=s&amp;frm=1&amp;source=images&amp;cd=&amp;cad=rja&amp;uact=8&amp;docid=r6zbPSMRNJxiHM&amp;tbnid=X60UL6L7sopa8M:&amp;ved=0CAUQjRw&amp;url=http://www.anvisa.gov.br/hotsite/notivisa/index.htm&amp;ei=8Sp-U_6wI82EqgahiIH4Ag&amp;bvm=bv.67229260,d.b2k&amp;psig=AFQjCNFOm-Bs-m8CNq5sUY8bhuz4ppbIpg&amp;ust=1400863851948487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microsoft.com/office/2007/relationships/hdphoto" Target="../media/hdphoto1.wdp"/><Relationship Id="rId3" Type="http://schemas.openxmlformats.org/officeDocument/2006/relationships/image" Target="../media/image25.jpeg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6" Type="http://schemas.openxmlformats.org/officeDocument/2006/relationships/image" Target="cid:image002.jpg@01CF6B7C.AAA042A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19" Type="http://schemas.openxmlformats.org/officeDocument/2006/relationships/image" Target="../media/image22.jpeg"/><Relationship Id="rId4" Type="http://schemas.openxmlformats.org/officeDocument/2006/relationships/image" Target="cid:image003.jpg@01CF6B7C.AAA042A0" TargetMode="Externa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20.anvisa.gov.br/segurancadopaciente/" TargetMode="Externa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5" b="24702"/>
          <a:stretch>
            <a:fillRect/>
          </a:stretch>
        </p:blipFill>
        <p:spPr>
          <a:xfrm>
            <a:off x="0" y="0"/>
            <a:ext cx="9144000" cy="2348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/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O Programa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Nacional de Segurança do Paciente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3688" y="3933056"/>
            <a:ext cx="5616624" cy="546691"/>
          </a:xfrm>
        </p:spPr>
        <p:txBody>
          <a:bodyPr>
            <a:noAutofit/>
          </a:bodyPr>
          <a:lstStyle/>
          <a:p>
            <a:r>
              <a:rPr lang="pt-BR" sz="2400" dirty="0" smtClean="0"/>
              <a:t>6 </a:t>
            </a:r>
            <a:r>
              <a:rPr lang="pt-BR" sz="2400" dirty="0" smtClean="0"/>
              <a:t>de </a:t>
            </a:r>
            <a:r>
              <a:rPr lang="pt-BR" sz="2400" dirty="0" smtClean="0"/>
              <a:t>julho de 2015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9512" y="5329371"/>
            <a:ext cx="871296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Doriane Patrícia Ferraz de Souza Pompeu</a:t>
            </a:r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Superintendente de Serviços de Saúde e Gestão do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SNVS – Anvisa </a:t>
            </a:r>
          </a:p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Coordenadora 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Executiva do Comitê de Implementação do Programa Nacional de Segurança do Paciente</a:t>
            </a:r>
          </a:p>
        </p:txBody>
      </p:sp>
      <p:sp>
        <p:nvSpPr>
          <p:cNvPr id="5" name="Retângulo 4"/>
          <p:cNvSpPr/>
          <p:nvPr/>
        </p:nvSpPr>
        <p:spPr>
          <a:xfrm>
            <a:off x="4018453" y="4551755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>
                <a:solidFill>
                  <a:schemeClr val="tx1">
                    <a:tint val="75000"/>
                  </a:schemeClr>
                </a:solidFill>
              </a:rPr>
              <a:t>III Encontro Piauiense de Vigilância Sanitária e III Jornada Piauiense em Saúde do Trabalhador</a:t>
            </a:r>
          </a:p>
        </p:txBody>
      </p:sp>
    </p:spTree>
    <p:extLst>
      <p:ext uri="{BB962C8B-B14F-4D97-AF65-F5344CB8AC3E}">
        <p14:creationId xmlns:p14="http://schemas.microsoft.com/office/powerpoint/2010/main" val="18137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4" y="125247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O Programa Nacional de Segurança do Paciente</a:t>
            </a:r>
            <a:endParaRPr lang="pt-BR" sz="2400" b="1" i="1" dirty="0"/>
          </a:p>
        </p:txBody>
      </p:sp>
      <p:grpSp>
        <p:nvGrpSpPr>
          <p:cNvPr id="5" name="Grupo 4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o 11"/>
          <p:cNvGrpSpPr/>
          <p:nvPr/>
        </p:nvGrpSpPr>
        <p:grpSpPr>
          <a:xfrm>
            <a:off x="467544" y="764704"/>
            <a:ext cx="8393844" cy="1440160"/>
            <a:chOff x="467544" y="1628800"/>
            <a:chExt cx="8393844" cy="121194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Retângulo 9"/>
            <p:cNvSpPr/>
            <p:nvPr/>
          </p:nvSpPr>
          <p:spPr bwMode="auto">
            <a:xfrm>
              <a:off x="467544" y="1628800"/>
              <a:ext cx="8393844" cy="121194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pt-BR" sz="2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+mj-lt"/>
                  <a:cs typeface="Arial" pitchFamily="34" charset="0"/>
                </a:rPr>
                <a:t>OBJETIVO</a:t>
              </a:r>
              <a:r>
                <a:rPr kumimoji="0" lang="pt-BR" sz="2200" b="1" i="0" u="none" strike="noStrike" cap="none" normalizeH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+mj-lt"/>
                  <a:cs typeface="Arial" pitchFamily="34" charset="0"/>
                </a:rPr>
                <a:t> GERAL</a:t>
              </a:r>
              <a:endParaRPr kumimoji="0" lang="pt-BR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571953" y="2052980"/>
              <a:ext cx="8196559" cy="6475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just">
                <a:buClr>
                  <a:srgbClr val="984807"/>
                </a:buClr>
                <a:defRPr/>
              </a:pPr>
              <a:r>
                <a:rPr lang="pt-BR" sz="2200" dirty="0">
                  <a:solidFill>
                    <a:schemeClr val="tx2">
                      <a:lumMod val="75000"/>
                    </a:schemeClr>
                  </a:solidFill>
                  <a:latin typeface="+mj-lt"/>
                  <a:ea typeface="ＭＳ Ｐゴシック" charset="-128"/>
                  <a:cs typeface="Arial" pitchFamily="34" charset="0"/>
                </a:rPr>
                <a:t>Contribuir para a qualificação do cuidado em saúde em todos os estabelecimentos de saúde do território nacional.</a:t>
              </a:r>
            </a:p>
          </p:txBody>
        </p:sp>
      </p:grpSp>
      <p:grpSp>
        <p:nvGrpSpPr>
          <p:cNvPr id="13" name="Grupo 13"/>
          <p:cNvGrpSpPr/>
          <p:nvPr/>
        </p:nvGrpSpPr>
        <p:grpSpPr>
          <a:xfrm>
            <a:off x="436452" y="2420888"/>
            <a:ext cx="8424936" cy="3672408"/>
            <a:chOff x="436452" y="3068959"/>
            <a:chExt cx="8424936" cy="317325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4" name="Retângulo 13"/>
            <p:cNvSpPr/>
            <p:nvPr/>
          </p:nvSpPr>
          <p:spPr bwMode="auto">
            <a:xfrm>
              <a:off x="436452" y="3068959"/>
              <a:ext cx="8424936" cy="3173257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pt-BR" sz="2200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OBJETIVOS ESPECÍFICOS</a:t>
              </a:r>
              <a:endParaRPr kumimoji="0" lang="pt-BR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572149" y="3501008"/>
              <a:ext cx="8196166" cy="239349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342900" indent="-342900" algn="just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ü"/>
                <a:defRPr/>
              </a:pPr>
              <a:r>
                <a:rPr lang="pt-BR" sz="22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Implantar a</a:t>
              </a:r>
              <a:r>
                <a:rPr lang="pt-BR" sz="2200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pt-BR" sz="22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gestão de risco </a:t>
              </a:r>
              <a:r>
                <a:rPr lang="pt-BR" sz="2200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e </a:t>
              </a:r>
              <a:r>
                <a:rPr lang="pt-BR" sz="22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os </a:t>
              </a:r>
              <a:r>
                <a:rPr lang="pt-BR" sz="22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Núcleos de Segurança do Paciente</a:t>
              </a:r>
              <a:r>
                <a:rPr lang="pt-BR" sz="2200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 nos estabelecimentos de saúde;</a:t>
              </a:r>
            </a:p>
            <a:p>
              <a:pPr marL="342900" indent="-342900" algn="just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ü"/>
                <a:defRPr/>
              </a:pPr>
              <a:r>
                <a:rPr lang="pt-BR" sz="2200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Envolver os </a:t>
              </a:r>
              <a:r>
                <a:rPr lang="pt-BR" sz="22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pacientes e familiares </a:t>
              </a:r>
              <a:r>
                <a:rPr lang="pt-BR" sz="2200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nas ações;</a:t>
              </a:r>
            </a:p>
            <a:p>
              <a:pPr marL="342900" indent="-342900" algn="just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ü"/>
                <a:defRPr/>
              </a:pPr>
              <a:r>
                <a:rPr lang="pt-BR" sz="2200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Ampliar o </a:t>
              </a:r>
              <a:r>
                <a:rPr lang="pt-BR" sz="22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acesso da sociedade </a:t>
              </a:r>
              <a:r>
                <a:rPr lang="pt-BR" sz="2200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às informações</a:t>
              </a:r>
            </a:p>
            <a:p>
              <a:pPr marL="342900" indent="-342900" algn="just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ü"/>
                <a:defRPr/>
              </a:pPr>
              <a:r>
                <a:rPr lang="pt-BR" sz="2200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Produzir, sistematizar e difundir </a:t>
              </a:r>
              <a:r>
                <a:rPr lang="pt-BR" sz="22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conhecimentos</a:t>
              </a:r>
              <a:r>
                <a:rPr lang="pt-BR" sz="2200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; e</a:t>
              </a:r>
            </a:p>
            <a:p>
              <a:pPr marL="342900" indent="-342900" algn="just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ü"/>
                <a:defRPr/>
              </a:pPr>
              <a:r>
                <a:rPr lang="pt-BR" sz="2200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Fomentar a inclusão do tema segurança do paciente no </a:t>
              </a:r>
              <a:r>
                <a:rPr lang="pt-BR" sz="22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ensino </a:t>
              </a:r>
              <a:r>
                <a:rPr lang="pt-BR" sz="2200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técnico e de graduação e pós-graduação na área da saúde.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49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laudia.santiago\Pictures\cartaz_segurancadopaciente_46x64.jpg"/>
          <p:cNvPicPr>
            <a:picLocks noChangeAspect="1" noChangeArrowheads="1"/>
          </p:cNvPicPr>
          <p:nvPr/>
        </p:nvPicPr>
        <p:blipFill>
          <a:blip r:embed="rId2" cstate="print"/>
          <a:srcRect b="11105"/>
          <a:stretch>
            <a:fillRect/>
          </a:stretch>
        </p:blipFill>
        <p:spPr bwMode="auto">
          <a:xfrm>
            <a:off x="3923928" y="764704"/>
            <a:ext cx="4032448" cy="548610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04" y="125247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O Programa Nacional de Segurança do Paciente</a:t>
            </a:r>
            <a:endParaRPr lang="pt-BR" sz="2400" b="1" i="1" dirty="0"/>
          </a:p>
        </p:txBody>
      </p:sp>
      <p:grpSp>
        <p:nvGrpSpPr>
          <p:cNvPr id="6" name="Grupo 5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o explicativo em elipse 11"/>
          <p:cNvSpPr/>
          <p:nvPr/>
        </p:nvSpPr>
        <p:spPr>
          <a:xfrm>
            <a:off x="323528" y="2060848"/>
            <a:ext cx="2880320" cy="1080120"/>
          </a:xfrm>
          <a:prstGeom prst="wedgeEllipseCallout">
            <a:avLst>
              <a:gd name="adj1" fmla="val 59973"/>
              <a:gd name="adj2" fmla="val 5358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Metas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definidas para o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PNSP</a:t>
            </a:r>
            <a:endParaRPr lang="pt-BR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4" y="125247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O Programa Nacional de Segurança do Paciente</a:t>
            </a:r>
            <a:endParaRPr lang="pt-BR" sz="2400" b="1" i="1" dirty="0"/>
          </a:p>
        </p:txBody>
      </p:sp>
      <p:grpSp>
        <p:nvGrpSpPr>
          <p:cNvPr id="5" name="Grupo 4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251520" y="692696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A Portaria nº 529/2013, além de instituir o PNSP, define o Comitê de Implementação do Programa Nacional de Segurança do Paciente – o </a:t>
            </a: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CIPNSP,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 colegiado, de caráter consultivo, para promover ações de melhoria da segurança do cuidado em saúde.</a:t>
            </a:r>
          </a:p>
        </p:txBody>
      </p:sp>
      <p:graphicFrame>
        <p:nvGraphicFramePr>
          <p:cNvPr id="10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996324"/>
              </p:ext>
            </p:extLst>
          </p:nvPr>
        </p:nvGraphicFramePr>
        <p:xfrm>
          <a:off x="109024" y="2331537"/>
          <a:ext cx="8999480" cy="3185695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895024"/>
                <a:gridCol w="4104456"/>
              </a:tblGrid>
              <a:tr h="210775">
                <a:tc>
                  <a:txBody>
                    <a:bodyPr/>
                    <a:lstStyle/>
                    <a:p>
                      <a:r>
                        <a:rPr lang="pt-BR" sz="1300" dirty="0" smtClean="0"/>
                        <a:t>Secretaria Executiva (SE/MS)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dirty="0" smtClean="0"/>
                        <a:t>Conselho Federal de Medicina (CFM)</a:t>
                      </a:r>
                    </a:p>
                  </a:txBody>
                  <a:tcPr/>
                </a:tc>
              </a:tr>
              <a:tr h="254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Secretaria de Vigilância em Saúde (SVS/MS)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Conselho Federal de Enfermagem (COFEN)</a:t>
                      </a:r>
                    </a:p>
                  </a:txBody>
                  <a:tcPr/>
                </a:tc>
              </a:tr>
              <a:tr h="23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Secretaria de Atenção à Saúde (SAS/MS)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Conselho Federal de Odontologia (CFO)</a:t>
                      </a:r>
                    </a:p>
                  </a:txBody>
                  <a:tcPr/>
                </a:tc>
              </a:tr>
              <a:tr h="22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Secretaria de Gestão do Trabalho e da Educação na Saúde(SGTES/MS)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Conselho Federal de Farmácia (CFF)</a:t>
                      </a:r>
                    </a:p>
                  </a:txBody>
                  <a:tcPr/>
                </a:tc>
              </a:tr>
              <a:tr h="290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Secretaria de Ciência, Tecnologia e Insumos Estratégicos (SCTIE/MS)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Confederação Nacional de Saúde (CNS)</a:t>
                      </a:r>
                    </a:p>
                  </a:txBody>
                  <a:tcPr/>
                </a:tc>
              </a:tr>
              <a:tr h="279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Fundação Oswaldo Cruz (FIOCRUZ)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Organização  Pan Americana de Saúde (OPAS)</a:t>
                      </a:r>
                    </a:p>
                  </a:txBody>
                  <a:tcPr/>
                </a:tc>
              </a:tr>
              <a:tr h="268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Agência Nacional de Vigilância Sanitária (ANVISA)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Hospital Sírio Libanês (IEP- HSL)</a:t>
                      </a:r>
                    </a:p>
                  </a:txBody>
                  <a:tcPr/>
                </a:tc>
              </a:tr>
              <a:tr h="257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Agência Nacional de Saúde Suplementar (ANS)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Hospital Israelita Albert Einstein (HIAE)</a:t>
                      </a:r>
                    </a:p>
                  </a:txBody>
                  <a:tcPr/>
                </a:tc>
              </a:tr>
              <a:tr h="25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Conselho Nacional de Secretários de Saúde (CONASS)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Fundação Hospitalar do Estado de Minas Gerias (FHEMIG)</a:t>
                      </a:r>
                    </a:p>
                  </a:txBody>
                  <a:tcPr/>
                </a:tc>
              </a:tr>
              <a:tr h="241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Conselho Nacional de Secretários Municipais de Saúde (CONASEMS)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Fundação Getúlio Vargas (FGV)</a:t>
                      </a:r>
                      <a:endParaRPr lang="pt-BR" sz="1300" dirty="0"/>
                    </a:p>
                  </a:txBody>
                  <a:tcPr/>
                </a:tc>
              </a:tr>
              <a:tr h="207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Conselho Nacional de Saúde (CNS)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o explicativo em elipse 12"/>
          <p:cNvSpPr/>
          <p:nvPr/>
        </p:nvSpPr>
        <p:spPr>
          <a:xfrm>
            <a:off x="2483768" y="5733256"/>
            <a:ext cx="3716460" cy="942695"/>
          </a:xfrm>
          <a:prstGeom prst="wedgeEllipseCallout">
            <a:avLst>
              <a:gd name="adj1" fmla="val -55067"/>
              <a:gd name="adj2" fmla="val -5234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</a:rPr>
              <a:t>Representantes: governo</a:t>
            </a:r>
            <a:r>
              <a:rPr lang="pt-PT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</a:rPr>
              <a:t>entidades </a:t>
            </a:r>
            <a:r>
              <a:rPr lang="pt-PT" sz="1600" dirty="0">
                <a:solidFill>
                  <a:schemeClr val="tx2">
                    <a:lumMod val="75000"/>
                  </a:schemeClr>
                </a:solidFill>
              </a:rPr>
              <a:t>de classe, 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</a:rPr>
              <a:t>serviços, sociedade civil </a:t>
            </a:r>
            <a:r>
              <a:rPr lang="pt-PT" sz="1600" dirty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</a:rPr>
              <a:t>academia</a:t>
            </a:r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4" y="125247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O Programa Nacional de Segurança do Paciente</a:t>
            </a:r>
            <a:endParaRPr lang="pt-BR" sz="2400" b="1" i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tângulo 8"/>
          <p:cNvSpPr/>
          <p:nvPr/>
        </p:nvSpPr>
        <p:spPr>
          <a:xfrm>
            <a:off x="323528" y="764704"/>
            <a:ext cx="828092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O CIPNSP é coordenado pela Anvisa 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etodologia de trabalho: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075215321"/>
              </p:ext>
            </p:extLst>
          </p:nvPr>
        </p:nvGraphicFramePr>
        <p:xfrm>
          <a:off x="1187624" y="1556792"/>
          <a:ext cx="7344816" cy="4671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21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4" y="125247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O Programa Nacional de Segurança do Paciente</a:t>
            </a:r>
            <a:endParaRPr lang="pt-BR" sz="2400" b="1" i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323528" y="764704"/>
            <a:ext cx="8280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Atual estrutura do PNSP: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26912" y="1484784"/>
            <a:ext cx="1584176" cy="136815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Grupo Executivo</a:t>
            </a:r>
            <a:endParaRPr lang="pt-B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26912" y="3878531"/>
            <a:ext cx="1584176" cy="136815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CIPNSP</a:t>
            </a:r>
          </a:p>
          <a:p>
            <a:pPr lvl="0" algn="ctr"/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(Comitê de Implementação  do Programa)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836041" y="1502267"/>
            <a:ext cx="2088000" cy="316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>
                <a:solidFill>
                  <a:schemeClr val="tx2">
                    <a:lumMod val="75000"/>
                  </a:schemeClr>
                </a:solidFill>
              </a:rPr>
              <a:t>Anvisa</a:t>
            </a:r>
            <a:endParaRPr lang="pt-BR" sz="1200" b="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836041" y="2476045"/>
            <a:ext cx="2088000" cy="316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Fiocruz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836041" y="4941168"/>
            <a:ext cx="2088000" cy="468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Conselhos </a:t>
            </a:r>
            <a:r>
              <a:rPr lang="pt-BR" sz="1000" dirty="0">
                <a:solidFill>
                  <a:schemeClr val="tx2">
                    <a:lumMod val="75000"/>
                  </a:schemeClr>
                </a:solidFill>
              </a:rPr>
              <a:t>(CFO, CFM, </a:t>
            </a:r>
            <a:r>
              <a:rPr lang="pt-BR" sz="1000" dirty="0" smtClean="0">
                <a:solidFill>
                  <a:schemeClr val="tx2">
                    <a:lumMod val="75000"/>
                  </a:schemeClr>
                </a:solidFill>
              </a:rPr>
              <a:t>CFF, COFEN, CONASS</a:t>
            </a:r>
            <a:r>
              <a:rPr lang="pt-BR" sz="1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t-BR" sz="1000" dirty="0" smtClean="0">
                <a:solidFill>
                  <a:schemeClr val="tx2">
                    <a:lumMod val="75000"/>
                  </a:schemeClr>
                </a:solidFill>
              </a:rPr>
              <a:t>CONASEMS</a:t>
            </a:r>
            <a:r>
              <a:rPr lang="pt-BR" sz="1000" dirty="0">
                <a:solidFill>
                  <a:schemeClr val="tx2">
                    <a:lumMod val="75000"/>
                  </a:schemeClr>
                </a:solidFill>
              </a:rPr>
              <a:t>, CNS)</a:t>
            </a:r>
          </a:p>
          <a:p>
            <a:endParaRPr lang="pt-BR" sz="1000" dirty="0"/>
          </a:p>
        </p:txBody>
      </p:sp>
      <p:cxnSp>
        <p:nvCxnSpPr>
          <p:cNvPr id="42" name="Conector angulado 41"/>
          <p:cNvCxnSpPr>
            <a:stCxn id="9" idx="3"/>
            <a:endCxn id="19" idx="1"/>
          </p:cNvCxnSpPr>
          <p:nvPr/>
        </p:nvCxnSpPr>
        <p:spPr>
          <a:xfrm flipV="1">
            <a:off x="2611088" y="1660667"/>
            <a:ext cx="1224953" cy="508193"/>
          </a:xfrm>
          <a:prstGeom prst="bentConnector3">
            <a:avLst>
              <a:gd name="adj1" fmla="val 76716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do 43"/>
          <p:cNvCxnSpPr>
            <a:stCxn id="9" idx="3"/>
          </p:cNvCxnSpPr>
          <p:nvPr/>
        </p:nvCxnSpPr>
        <p:spPr>
          <a:xfrm>
            <a:off x="2611088" y="2168860"/>
            <a:ext cx="1234656" cy="465585"/>
          </a:xfrm>
          <a:prstGeom prst="bentConnector3">
            <a:avLst>
              <a:gd name="adj1" fmla="val 76506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stCxn id="9" idx="3"/>
            <a:endCxn id="17" idx="1"/>
          </p:cNvCxnSpPr>
          <p:nvPr/>
        </p:nvCxnSpPr>
        <p:spPr>
          <a:xfrm flipV="1">
            <a:off x="2611088" y="2162986"/>
            <a:ext cx="1234656" cy="5874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do 53"/>
          <p:cNvCxnSpPr>
            <a:stCxn id="10" idx="3"/>
            <a:endCxn id="40" idx="1"/>
          </p:cNvCxnSpPr>
          <p:nvPr/>
        </p:nvCxnSpPr>
        <p:spPr>
          <a:xfrm flipV="1">
            <a:off x="2611088" y="3448955"/>
            <a:ext cx="1207440" cy="1113652"/>
          </a:xfrm>
          <a:prstGeom prst="bentConnector3">
            <a:avLst>
              <a:gd name="adj1" fmla="val 74712"/>
            </a:avLst>
          </a:prstGeom>
          <a:ln w="190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55"/>
          <p:cNvCxnSpPr>
            <a:stCxn id="10" idx="3"/>
            <a:endCxn id="38" idx="1"/>
          </p:cNvCxnSpPr>
          <p:nvPr/>
        </p:nvCxnSpPr>
        <p:spPr>
          <a:xfrm flipV="1">
            <a:off x="2611088" y="3913026"/>
            <a:ext cx="1207440" cy="649581"/>
          </a:xfrm>
          <a:prstGeom prst="bentConnector3">
            <a:avLst>
              <a:gd name="adj1" fmla="val 74712"/>
            </a:avLst>
          </a:prstGeom>
          <a:ln w="190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do 57"/>
          <p:cNvCxnSpPr>
            <a:stCxn id="10" idx="3"/>
            <a:endCxn id="36" idx="1"/>
          </p:cNvCxnSpPr>
          <p:nvPr/>
        </p:nvCxnSpPr>
        <p:spPr>
          <a:xfrm flipV="1">
            <a:off x="2611088" y="4273526"/>
            <a:ext cx="1207440" cy="289081"/>
          </a:xfrm>
          <a:prstGeom prst="bentConnector3">
            <a:avLst>
              <a:gd name="adj1" fmla="val 74712"/>
            </a:avLst>
          </a:prstGeom>
          <a:ln w="190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angulado 59"/>
          <p:cNvCxnSpPr>
            <a:stCxn id="10" idx="3"/>
            <a:endCxn id="34" idx="1"/>
          </p:cNvCxnSpPr>
          <p:nvPr/>
        </p:nvCxnSpPr>
        <p:spPr>
          <a:xfrm>
            <a:off x="2611088" y="4562607"/>
            <a:ext cx="1207440" cy="71420"/>
          </a:xfrm>
          <a:prstGeom prst="bentConnector3">
            <a:avLst>
              <a:gd name="adj1" fmla="val 74712"/>
            </a:avLst>
          </a:prstGeom>
          <a:ln w="190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angulado 61"/>
          <p:cNvCxnSpPr>
            <a:stCxn id="10" idx="3"/>
          </p:cNvCxnSpPr>
          <p:nvPr/>
        </p:nvCxnSpPr>
        <p:spPr>
          <a:xfrm>
            <a:off x="2611088" y="4562607"/>
            <a:ext cx="1207440" cy="607424"/>
          </a:xfrm>
          <a:prstGeom prst="bentConnector3">
            <a:avLst>
              <a:gd name="adj1" fmla="val 74712"/>
            </a:avLst>
          </a:prstGeom>
          <a:ln w="190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angulado 63"/>
          <p:cNvCxnSpPr>
            <a:stCxn id="10" idx="3"/>
          </p:cNvCxnSpPr>
          <p:nvPr/>
        </p:nvCxnSpPr>
        <p:spPr>
          <a:xfrm>
            <a:off x="2611088" y="4562607"/>
            <a:ext cx="1234656" cy="1036743"/>
          </a:xfrm>
          <a:prstGeom prst="bentConnector3">
            <a:avLst>
              <a:gd name="adj1" fmla="val 72608"/>
            </a:avLst>
          </a:prstGeom>
          <a:ln w="190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angulado 65"/>
          <p:cNvCxnSpPr>
            <a:stCxn id="10" idx="3"/>
          </p:cNvCxnSpPr>
          <p:nvPr/>
        </p:nvCxnSpPr>
        <p:spPr>
          <a:xfrm>
            <a:off x="2611088" y="4562607"/>
            <a:ext cx="1207440" cy="1568733"/>
          </a:xfrm>
          <a:prstGeom prst="bentConnector3">
            <a:avLst>
              <a:gd name="adj1" fmla="val 73915"/>
            </a:avLst>
          </a:prstGeom>
          <a:ln w="190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67"/>
          <p:cNvSpPr/>
          <p:nvPr/>
        </p:nvSpPr>
        <p:spPr>
          <a:xfrm>
            <a:off x="3836041" y="4509120"/>
            <a:ext cx="2088000" cy="316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ANS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3836041" y="1988840"/>
            <a:ext cx="2088000" cy="316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MS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(SAS, SVS, SGTES)</a:t>
            </a:r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0" name="Retângulo 69"/>
          <p:cNvSpPr/>
          <p:nvPr/>
        </p:nvSpPr>
        <p:spPr>
          <a:xfrm>
            <a:off x="3836041" y="4077072"/>
            <a:ext cx="2088000" cy="316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Fiocruz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3836041" y="3616256"/>
            <a:ext cx="2088000" cy="316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Anvisa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3836041" y="3156104"/>
            <a:ext cx="2088000" cy="316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MS </a:t>
            </a:r>
            <a:r>
              <a:rPr lang="pt-BR" sz="1000" dirty="0" smtClean="0">
                <a:solidFill>
                  <a:schemeClr val="tx2">
                    <a:lumMod val="75000"/>
                  </a:schemeClr>
                </a:solidFill>
              </a:rPr>
              <a:t>(SE, SAS, SGTES, SVS, SCTIE)</a:t>
            </a:r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Retângulo 72"/>
          <p:cNvSpPr/>
          <p:nvPr/>
        </p:nvSpPr>
        <p:spPr>
          <a:xfrm>
            <a:off x="3836041" y="5517232"/>
            <a:ext cx="2088000" cy="316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OPAS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tângulo 73"/>
          <p:cNvSpPr/>
          <p:nvPr/>
        </p:nvSpPr>
        <p:spPr>
          <a:xfrm>
            <a:off x="3836041" y="5949280"/>
            <a:ext cx="2088000" cy="316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Inst. Ensino e Pesquisa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4" y="125247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O Programa Nacional de Segurança do Paciente</a:t>
            </a:r>
            <a:endParaRPr lang="pt-BR" sz="2400" b="1" i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tângulo 5"/>
          <p:cNvSpPr/>
          <p:nvPr/>
        </p:nvSpPr>
        <p:spPr>
          <a:xfrm>
            <a:off x="323528" y="764704"/>
            <a:ext cx="8280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Marco regulatório do PNSP:</a:t>
            </a:r>
          </a:p>
        </p:txBody>
      </p:sp>
      <p:cxnSp>
        <p:nvCxnSpPr>
          <p:cNvPr id="7" name="Conector de seta reta 6"/>
          <p:cNvCxnSpPr/>
          <p:nvPr/>
        </p:nvCxnSpPr>
        <p:spPr bwMode="auto">
          <a:xfrm>
            <a:off x="467544" y="3678124"/>
            <a:ext cx="790238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tângulo 8"/>
          <p:cNvSpPr/>
          <p:nvPr/>
        </p:nvSpPr>
        <p:spPr>
          <a:xfrm>
            <a:off x="1705104" y="366883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2011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87359" y="1839594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RDC Nº 63/2011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88475" y="2147371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Requisitos de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       Boas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Práticas de Funcionamento para os Serviços de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Saúde</a:t>
            </a:r>
          </a:p>
        </p:txBody>
      </p:sp>
      <p:cxnSp>
        <p:nvCxnSpPr>
          <p:cNvPr id="12" name="Conector de seta reta 11"/>
          <p:cNvCxnSpPr>
            <a:stCxn id="9" idx="0"/>
            <a:endCxn id="11" idx="2"/>
          </p:cNvCxnSpPr>
          <p:nvPr/>
        </p:nvCxnSpPr>
        <p:spPr bwMode="auto">
          <a:xfrm flipH="1" flipV="1">
            <a:off x="2031475" y="3347700"/>
            <a:ext cx="1" cy="3211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ector de seta reta 12"/>
          <p:cNvCxnSpPr>
            <a:stCxn id="14" idx="2"/>
            <a:endCxn id="22" idx="0"/>
          </p:cNvCxnSpPr>
          <p:nvPr/>
        </p:nvCxnSpPr>
        <p:spPr bwMode="auto">
          <a:xfrm>
            <a:off x="4783439" y="4031797"/>
            <a:ext cx="0" cy="9093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tângulo 13"/>
          <p:cNvSpPr/>
          <p:nvPr/>
        </p:nvSpPr>
        <p:spPr>
          <a:xfrm>
            <a:off x="4457067" y="366246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640438" y="191683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cap="all" dirty="0" smtClean="0">
                <a:solidFill>
                  <a:schemeClr val="tx2">
                    <a:lumMod val="75000"/>
                  </a:schemeClr>
                </a:solidFill>
              </a:rPr>
              <a:t>PNSP</a:t>
            </a:r>
            <a:endParaRPr lang="pt-BR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415876" y="1486347"/>
            <a:ext cx="273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Portaria </a:t>
            </a:r>
            <a:r>
              <a:rPr lang="pt-BR" b="1" cap="all" dirty="0" smtClean="0">
                <a:solidFill>
                  <a:schemeClr val="tx2">
                    <a:lumMod val="75000"/>
                  </a:schemeClr>
                </a:solidFill>
              </a:rPr>
              <a:t>nº 529/2013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991458" y="2156663"/>
            <a:ext cx="2378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Institui ações para a segurança do paciente em serviços de saúde e dá outras providências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325768" y="1839594"/>
            <a:ext cx="172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cap="all" dirty="0" smtClean="0">
                <a:solidFill>
                  <a:schemeClr val="tx2">
                    <a:lumMod val="75000"/>
                  </a:schemeClr>
                </a:solidFill>
              </a:rPr>
              <a:t>RDC </a:t>
            </a:r>
            <a:r>
              <a:rPr lang="pt-BR" b="1" cap="all" dirty="0">
                <a:solidFill>
                  <a:schemeClr val="tx2">
                    <a:lumMod val="75000"/>
                  </a:schemeClr>
                </a:solidFill>
              </a:rPr>
              <a:t>Nº </a:t>
            </a:r>
            <a:r>
              <a:rPr lang="pt-BR" b="1" cap="all" dirty="0" smtClean="0">
                <a:solidFill>
                  <a:schemeClr val="tx2">
                    <a:lumMod val="75000"/>
                  </a:schemeClr>
                </a:solidFill>
              </a:rPr>
              <a:t>36/2013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Conector de seta reta 18"/>
          <p:cNvCxnSpPr>
            <a:stCxn id="14" idx="0"/>
            <a:endCxn id="20" idx="2"/>
          </p:cNvCxnSpPr>
          <p:nvPr/>
        </p:nvCxnSpPr>
        <p:spPr bwMode="auto">
          <a:xfrm flipH="1" flipV="1">
            <a:off x="4783438" y="2807930"/>
            <a:ext cx="1" cy="8545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59" y="2316541"/>
            <a:ext cx="1416958" cy="4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ector de seta reta 20"/>
          <p:cNvCxnSpPr>
            <a:stCxn id="14" idx="0"/>
            <a:endCxn id="17" idx="1"/>
          </p:cNvCxnSpPr>
          <p:nvPr/>
        </p:nvCxnSpPr>
        <p:spPr bwMode="auto">
          <a:xfrm flipV="1">
            <a:off x="4783439" y="2756828"/>
            <a:ext cx="1208019" cy="9056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tângulo 21"/>
          <p:cNvSpPr/>
          <p:nvPr/>
        </p:nvSpPr>
        <p:spPr>
          <a:xfrm>
            <a:off x="3347864" y="4941168"/>
            <a:ext cx="2871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Portarias 1377 e 2095/2013:</a:t>
            </a:r>
          </a:p>
          <a:p>
            <a:pPr lvl="0" algn="ctr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6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Protocolos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Básicos de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Segurança do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Paciente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170453" y="369584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2014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4" name="Conector de seta reta 23"/>
          <p:cNvCxnSpPr>
            <a:stCxn id="23" idx="2"/>
            <a:endCxn id="25" idx="0"/>
          </p:cNvCxnSpPr>
          <p:nvPr/>
        </p:nvCxnSpPr>
        <p:spPr bwMode="auto">
          <a:xfrm>
            <a:off x="7496825" y="4065172"/>
            <a:ext cx="0" cy="8759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5" name="Picture 2" descr="http://www.anvisa.gov.br/hotsite/notivisa/imagens/index/titulo.gif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r="12709"/>
          <a:stretch/>
        </p:blipFill>
        <p:spPr bwMode="auto">
          <a:xfrm>
            <a:off x="6444208" y="4941168"/>
            <a:ext cx="2105233" cy="426414"/>
          </a:xfrm>
          <a:prstGeom prst="rect">
            <a:avLst/>
          </a:prstGeom>
          <a:noFill/>
        </p:spPr>
      </p:pic>
      <p:cxnSp>
        <p:nvCxnSpPr>
          <p:cNvPr id="27" name="Conector de seta reta 26"/>
          <p:cNvCxnSpPr/>
          <p:nvPr/>
        </p:nvCxnSpPr>
        <p:spPr bwMode="auto">
          <a:xfrm>
            <a:off x="467544" y="4038163"/>
            <a:ext cx="790238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tângulo 31"/>
          <p:cNvSpPr/>
          <p:nvPr/>
        </p:nvSpPr>
        <p:spPr>
          <a:xfrm>
            <a:off x="704718" y="4941168"/>
            <a:ext cx="2653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Credenciamento de serviços na Rede Sentinela</a:t>
            </a:r>
          </a:p>
        </p:txBody>
      </p:sp>
      <p:cxnSp>
        <p:nvCxnSpPr>
          <p:cNvPr id="35" name="Conector de seta reta 34"/>
          <p:cNvCxnSpPr>
            <a:stCxn id="9" idx="2"/>
            <a:endCxn id="32" idx="0"/>
          </p:cNvCxnSpPr>
          <p:nvPr/>
        </p:nvCxnSpPr>
        <p:spPr bwMode="auto">
          <a:xfrm flipH="1">
            <a:off x="2031475" y="4038163"/>
            <a:ext cx="1" cy="9030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o explicativo em elipse 61"/>
          <p:cNvSpPr/>
          <p:nvPr/>
        </p:nvSpPr>
        <p:spPr>
          <a:xfrm>
            <a:off x="7603150" y="887343"/>
            <a:ext cx="1008112" cy="783670"/>
          </a:xfrm>
          <a:prstGeom prst="wedgeEllipseCallout">
            <a:avLst>
              <a:gd name="adj1" fmla="val -74300"/>
              <a:gd name="adj2" fmla="val 6495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NSP!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id:image003.jpg@01CF6B7C.AAA042A0"/>
          <p:cNvPicPr>
            <a:picLocks noChangeAspect="1" noChangeArrowheads="1"/>
          </p:cNvPicPr>
          <p:nvPr/>
        </p:nvPicPr>
        <p:blipFill>
          <a:blip r:embed="rId3" r:link="rId4" cstate="print"/>
          <a:srcRect l="3777" t="2412" r="1808" b="7090"/>
          <a:stretch>
            <a:fillRect/>
          </a:stretch>
        </p:blipFill>
        <p:spPr bwMode="auto">
          <a:xfrm rot="873977">
            <a:off x="6530422" y="2810638"/>
            <a:ext cx="2428560" cy="174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31758" t="5560" r="31492" b="13801"/>
          <a:stretch>
            <a:fillRect/>
          </a:stretch>
        </p:blipFill>
        <p:spPr bwMode="auto">
          <a:xfrm>
            <a:off x="5094685" y="779872"/>
            <a:ext cx="1527322" cy="2094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tângulo 1"/>
          <p:cNvSpPr/>
          <p:nvPr/>
        </p:nvSpPr>
        <p:spPr>
          <a:xfrm>
            <a:off x="504" y="125247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O Programa Nacional de Segurança do Paciente</a:t>
            </a:r>
            <a:endParaRPr lang="pt-BR" sz="2400" b="1" i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23528" y="6309320"/>
            <a:ext cx="8568952" cy="522234"/>
            <a:chOff x="323528" y="6250812"/>
            <a:chExt cx="8568952" cy="52223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tângulo 5"/>
          <p:cNvSpPr/>
          <p:nvPr/>
        </p:nvSpPr>
        <p:spPr>
          <a:xfrm>
            <a:off x="395536" y="903040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Sensibilização &amp; Publicação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23527" y="1528192"/>
            <a:ext cx="3569581" cy="4493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66A4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Hotsite (criação)</a:t>
            </a:r>
          </a:p>
          <a:p>
            <a:pPr>
              <a:buClr>
                <a:srgbClr val="1C66A4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Banner</a:t>
            </a:r>
          </a:p>
          <a:p>
            <a:pPr>
              <a:buClr>
                <a:srgbClr val="1C66A4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Boletins</a:t>
            </a:r>
          </a:p>
          <a:p>
            <a:pPr>
              <a:buClr>
                <a:srgbClr val="1C66A4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Cubos</a:t>
            </a:r>
          </a:p>
          <a:p>
            <a:pPr>
              <a:buClr>
                <a:srgbClr val="1C66A4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Portfólio</a:t>
            </a:r>
          </a:p>
          <a:p>
            <a:pPr>
              <a:buClr>
                <a:srgbClr val="1C66A4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Livros</a:t>
            </a:r>
          </a:p>
          <a:p>
            <a:pPr>
              <a:buClr>
                <a:srgbClr val="1C66A4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Pen-drive</a:t>
            </a:r>
            <a:endParaRPr lang="pt-BR" sz="2000" dirty="0"/>
          </a:p>
          <a:p>
            <a:pPr>
              <a:buClr>
                <a:srgbClr val="1C66A4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Documento de Referência</a:t>
            </a:r>
          </a:p>
          <a:p>
            <a:pPr>
              <a:buClr>
                <a:srgbClr val="1C66A4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Série Segurança do Paciente e </a:t>
            </a:r>
            <a:r>
              <a:rPr lang="pt-BR" sz="2000" dirty="0" smtClean="0"/>
              <a:t>Qualidade </a:t>
            </a:r>
            <a:r>
              <a:rPr lang="pt-BR" sz="2000" dirty="0" smtClean="0"/>
              <a:t>em Serviços de Saúde</a:t>
            </a:r>
          </a:p>
          <a:p>
            <a:pPr>
              <a:buClr>
                <a:srgbClr val="1C66A4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Folder e cartaz “Paciente pela segurança do paciente”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6588224" y="779872"/>
            <a:ext cx="2448272" cy="1857040"/>
            <a:chOff x="6346990" y="260648"/>
            <a:chExt cx="2448272" cy="185704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990" y="476194"/>
              <a:ext cx="954437" cy="91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768514"/>
              <a:ext cx="913197" cy="906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7066" y="1195618"/>
              <a:ext cx="916976" cy="92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766" y="260648"/>
              <a:ext cx="927525" cy="918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951" y="560464"/>
              <a:ext cx="939625" cy="88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438" y="840527"/>
              <a:ext cx="909824" cy="90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14" cstate="print"/>
          <a:srcRect l="12220" t="21233" r="8037" b="30806"/>
          <a:stretch>
            <a:fillRect/>
          </a:stretch>
        </p:blipFill>
        <p:spPr bwMode="auto">
          <a:xfrm>
            <a:off x="4139952" y="4642602"/>
            <a:ext cx="4824536" cy="181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id:image002.jpg@01CF6B7C.AAA042A0"/>
          <p:cNvPicPr>
            <a:picLocks noChangeAspect="1" noChangeArrowheads="1"/>
          </p:cNvPicPr>
          <p:nvPr/>
        </p:nvPicPr>
        <p:blipFill>
          <a:blip r:embed="rId15" r:link="rId16" cstate="print"/>
          <a:srcRect l="2414" t="2979" r="3281" b="5986"/>
          <a:stretch>
            <a:fillRect/>
          </a:stretch>
        </p:blipFill>
        <p:spPr bwMode="auto">
          <a:xfrm>
            <a:off x="5454665" y="2675643"/>
            <a:ext cx="158808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 descr="C:\Users\Aline.Figueiredo\AppData\Local\Microsoft\Windows\Temporary Internet Files\Content.Outlook\R64SUKC0\Novo Documento 1_1.jpg"/>
          <p:cNvPicPr/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6" r="5219"/>
          <a:stretch/>
        </p:blipFill>
        <p:spPr bwMode="auto">
          <a:xfrm>
            <a:off x="3844067" y="1359751"/>
            <a:ext cx="1372094" cy="2068997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" descr="C:\Users\claudia.santiago\Pictures\cartaz_segurancadopaciente_46x64.jpg"/>
          <p:cNvPicPr>
            <a:picLocks noChangeAspect="1" noChangeArrowheads="1"/>
          </p:cNvPicPr>
          <p:nvPr/>
        </p:nvPicPr>
        <p:blipFill>
          <a:blip r:embed="rId19" cstate="print"/>
          <a:srcRect b="11105"/>
          <a:stretch>
            <a:fillRect/>
          </a:stretch>
        </p:blipFill>
        <p:spPr bwMode="auto">
          <a:xfrm>
            <a:off x="4139952" y="3062327"/>
            <a:ext cx="1182948" cy="1566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66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4" y="125247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O Programa Nacional de Segurança do Paciente</a:t>
            </a:r>
            <a:endParaRPr lang="pt-BR" sz="2400" b="1" i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23528" y="6309320"/>
            <a:ext cx="8568952" cy="522234"/>
            <a:chOff x="323528" y="6250812"/>
            <a:chExt cx="8568952" cy="52223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83568" y="1052736"/>
            <a:ext cx="8136904" cy="54669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I e II Seminários Internacionais sobre Segurança do Paciente  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maio e agosto de 2013, em Brasília-DF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</a:rPr>
              <a:t>I Seminário Nacional para a Implantação do PNSP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               outubro 2013, em Brasília-DF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Encontros da </a:t>
            </a: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Rede Sentinela                         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                         outubro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2013, em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Florianópolis-SC e junho 2014, em Ipojuca-PE</a:t>
            </a:r>
            <a:endParaRPr lang="pt-B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Congresso Internacional sobre Segurança do Paciente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             abril de 2014, em Ouro Preto-MG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31ª Conferência da </a:t>
            </a:r>
            <a:r>
              <a:rPr lang="pt-BR" sz="2200" b="1" dirty="0" err="1" smtClean="0">
                <a:solidFill>
                  <a:schemeClr val="tx2">
                    <a:lumMod val="75000"/>
                  </a:schemeClr>
                </a:solidFill>
              </a:rPr>
              <a:t>ISQua</a:t>
            </a: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outubro de 2014, no Rio de Janeiro-RJ </a:t>
            </a:r>
            <a:endParaRPr lang="pt-B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</a:rPr>
              <a:t>III </a:t>
            </a: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Seminário Internacional sobre Segurança do Paciente e Qualidade em Serviços de Saúde                                                     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maio 2015, em Brasília-DF</a:t>
            </a: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</a:t>
            </a:r>
            <a:endParaRPr lang="pt-BR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Diversos </a:t>
            </a: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eventos técnico-científicos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desde a criação do PNSP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620688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Sensibilização &amp; Publicação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4" y="125247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O Programa Nacional de Segurança do Paciente</a:t>
            </a:r>
            <a:endParaRPr lang="pt-BR" sz="2400" b="1" i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83568" y="1484784"/>
            <a:ext cx="820891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Plano de Capacitação do PNSP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Capacitação em Assistência Farmacêutica (HIAE) – 80 vagas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Curso de Gestão de Risco e Qualidade em Serviços de Saúde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(HIAE) –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16h e 48h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Capacitação para enfermeiros, auxiliares e técnicos de enfermagem (EAD-HSL)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Curso de Especialização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em Qualidade em Saúde e Segurança do Paciente – parceira Brasil/Portugal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Capacitação de profissionais das vigilâncias sanitárias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Qualificação para nível médio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903040"/>
            <a:ext cx="3858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Capacitação &amp; Qualificação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4" y="125247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O Programa Nacional de Segurança do Paciente</a:t>
            </a:r>
            <a:endParaRPr lang="pt-BR" sz="2400" b="1" i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tângulo 5"/>
          <p:cNvSpPr/>
          <p:nvPr/>
        </p:nvSpPr>
        <p:spPr>
          <a:xfrm>
            <a:off x="395536" y="903040"/>
            <a:ext cx="1799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Protocolos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3568" y="1412776"/>
            <a:ext cx="69127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buFont typeface="Wingdings" panose="05000000000000000000" pitchFamily="2" charset="2"/>
              <a:buChar char="§"/>
            </a:pP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</a:rPr>
              <a:t>Prática </a:t>
            </a:r>
            <a:r>
              <a:rPr lang="pt-BR" sz="2300" dirty="0">
                <a:solidFill>
                  <a:schemeClr val="tx2">
                    <a:lumMod val="75000"/>
                  </a:schemeClr>
                </a:solidFill>
              </a:rPr>
              <a:t>de Higiene das Mãos em Serviços de </a:t>
            </a: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</a:rPr>
              <a:t>Saúde</a:t>
            </a:r>
            <a:endParaRPr lang="pt-BR" sz="2300" dirty="0">
              <a:solidFill>
                <a:schemeClr val="tx2">
                  <a:lumMod val="75000"/>
                </a:schemeClr>
              </a:solidFill>
            </a:endParaRPr>
          </a:p>
          <a:p>
            <a:pPr marL="182563" lvl="0" indent="-182563"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2">
                    <a:lumMod val="75000"/>
                  </a:schemeClr>
                </a:solidFill>
              </a:rPr>
              <a:t>Prevenção de Úlcera por </a:t>
            </a: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</a:rPr>
              <a:t>Pressão</a:t>
            </a:r>
            <a:endParaRPr lang="pt-BR" sz="2300" dirty="0">
              <a:solidFill>
                <a:schemeClr val="tx2">
                  <a:lumMod val="75000"/>
                </a:schemeClr>
              </a:solidFill>
            </a:endParaRPr>
          </a:p>
          <a:p>
            <a:pPr marL="182563" lvl="0" indent="-182563"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2">
                    <a:lumMod val="75000"/>
                  </a:schemeClr>
                </a:solidFill>
              </a:rPr>
              <a:t>Cirurgia </a:t>
            </a: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</a:rPr>
              <a:t>Segura</a:t>
            </a:r>
          </a:p>
          <a:p>
            <a:pPr marL="182563" lvl="0" indent="-182563"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2">
                    <a:lumMod val="75000"/>
                  </a:schemeClr>
                </a:solidFill>
              </a:rPr>
              <a:t>Prevenção de </a:t>
            </a: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</a:rPr>
              <a:t>Quedas </a:t>
            </a:r>
            <a:endParaRPr lang="pt-BR" sz="2300" dirty="0">
              <a:solidFill>
                <a:schemeClr val="tx2">
                  <a:lumMod val="75000"/>
                </a:schemeClr>
              </a:solidFill>
            </a:endParaRPr>
          </a:p>
          <a:p>
            <a:pPr marL="182563" lvl="0" indent="-182563"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2">
                    <a:lumMod val="75000"/>
                  </a:schemeClr>
                </a:solidFill>
              </a:rPr>
              <a:t>Identificação do </a:t>
            </a: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</a:rPr>
              <a:t>Paciente </a:t>
            </a:r>
            <a:endParaRPr lang="pt-BR" sz="2300" dirty="0">
              <a:solidFill>
                <a:schemeClr val="tx2">
                  <a:lumMod val="75000"/>
                </a:schemeClr>
              </a:solidFill>
            </a:endParaRPr>
          </a:p>
          <a:p>
            <a:pPr marL="182563" lvl="0" indent="-182563">
              <a:buFont typeface="Wingdings" panose="05000000000000000000" pitchFamily="2" charset="2"/>
              <a:buChar char="§"/>
            </a:pPr>
            <a:r>
              <a:rPr lang="pt-BR" sz="2300" dirty="0">
                <a:solidFill>
                  <a:schemeClr val="tx2">
                    <a:lumMod val="75000"/>
                  </a:schemeClr>
                </a:solidFill>
              </a:rPr>
              <a:t>Prescrição, Uso e Administração de </a:t>
            </a: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</a:rPr>
              <a:t>Medicamentos </a:t>
            </a:r>
            <a:endParaRPr lang="pt-BR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289031" y="1556792"/>
            <a:ext cx="1963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Portaria GM/MS nº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1.377/2013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289031" y="2710661"/>
            <a:ext cx="1963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Portaria GM/MS nº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2.095/2013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have direita 12"/>
          <p:cNvSpPr/>
          <p:nvPr/>
        </p:nvSpPr>
        <p:spPr>
          <a:xfrm>
            <a:off x="7092280" y="1412776"/>
            <a:ext cx="288032" cy="93610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have direita 13"/>
          <p:cNvSpPr/>
          <p:nvPr/>
        </p:nvSpPr>
        <p:spPr>
          <a:xfrm>
            <a:off x="7092280" y="2564904"/>
            <a:ext cx="288032" cy="93610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http://2.bp.blogspot.com/-z05pJx2DtoI/UmfYg0n8--I/AAAAAAAAD9Y/3cozAHVW7k4/s1600/Protocolo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b="6662"/>
          <a:stretch/>
        </p:blipFill>
        <p:spPr bwMode="auto">
          <a:xfrm>
            <a:off x="467544" y="3861048"/>
            <a:ext cx="3528392" cy="2207842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o explicativo em elipse 15"/>
          <p:cNvSpPr/>
          <p:nvPr/>
        </p:nvSpPr>
        <p:spPr>
          <a:xfrm>
            <a:off x="4863957" y="4015069"/>
            <a:ext cx="3236435" cy="1461077"/>
          </a:xfrm>
          <a:prstGeom prst="wedgeEllipseCallout">
            <a:avLst>
              <a:gd name="adj1" fmla="val -55799"/>
              <a:gd name="adj2" fmla="val 5248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Protocolos disponíveis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no </a:t>
            </a:r>
            <a:r>
              <a:rPr lang="pt-BR" i="1" dirty="0" smtClean="0">
                <a:solidFill>
                  <a:schemeClr val="tx2">
                    <a:lumMod val="75000"/>
                  </a:schemeClr>
                </a:solidFill>
              </a:rPr>
              <a:t>hotsite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de segurança do paciente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139952" y="5701486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u="sng" dirty="0">
                <a:solidFill>
                  <a:prstClr val="white"/>
                </a:solidFill>
                <a:hlinkClick r:id="rId5"/>
              </a:rPr>
              <a:t>http://www20.anvisa.gov.br/segurancadopaciente/</a:t>
            </a:r>
            <a:endParaRPr lang="pt-BR" sz="160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4" y="116632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Fatos</a:t>
            </a:r>
            <a:endParaRPr lang="pt-BR" sz="2400" b="1" i="1" dirty="0"/>
          </a:p>
        </p:txBody>
      </p:sp>
      <p:pic>
        <p:nvPicPr>
          <p:cNvPr id="5" name="Picture 2" descr="C:\Users\Walter\Pictures\b1e79708027f9ab57e9d01bacfe66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681" y="1457692"/>
            <a:ext cx="2448000" cy="176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65411" y="836712"/>
            <a:ext cx="3474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Adolescente de 12 anos morreu após ter vaselina injetada no lugar de soro</a:t>
            </a:r>
          </a:p>
        </p:txBody>
      </p:sp>
      <p:pic>
        <p:nvPicPr>
          <p:cNvPr id="8" name="Picture 2" descr="C:\Users\Walter\Pictures\crianca-dedo-amputado-hg-20110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252" y="4254386"/>
            <a:ext cx="2448000" cy="18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83685" y="3564305"/>
            <a:ext cx="3437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Médicos operam pé errado e paciente se revolta: 'Fui tratado como lixo'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37008" t="44200" r="51325" b="37320"/>
          <a:stretch>
            <a:fillRect/>
          </a:stretch>
        </p:blipFill>
        <p:spPr bwMode="auto">
          <a:xfrm>
            <a:off x="1178681" y="4199919"/>
            <a:ext cx="2448000" cy="189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220072" y="836712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Cinco pacientes morreram infectados por bactéria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l="16533" t="55960" r="66667" b="23880"/>
          <a:stretch>
            <a:fillRect/>
          </a:stretch>
        </p:blipFill>
        <p:spPr bwMode="auto">
          <a:xfrm>
            <a:off x="5616252" y="1457692"/>
            <a:ext cx="2448000" cy="168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o 12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tângulo 15"/>
          <p:cNvSpPr/>
          <p:nvPr/>
        </p:nvSpPr>
        <p:spPr>
          <a:xfrm>
            <a:off x="5148064" y="3564305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Auxiliar de enfermagem corta parte do dedo de criança em São Paulo</a:t>
            </a:r>
          </a:p>
        </p:txBody>
      </p:sp>
    </p:spTree>
    <p:extLst>
      <p:ext uri="{BB962C8B-B14F-4D97-AF65-F5344CB8AC3E}">
        <p14:creationId xmlns:p14="http://schemas.microsoft.com/office/powerpoint/2010/main" val="32597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4" t="28172" r="31656" b="10797"/>
          <a:stretch/>
        </p:blipFill>
        <p:spPr bwMode="auto">
          <a:xfrm>
            <a:off x="5952472" y="2830883"/>
            <a:ext cx="1931896" cy="224481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04" y="125247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/>
              <a:t>O Programa Nacional de Segurança do Paciente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2776"/>
            <a:ext cx="402522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59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764704"/>
            <a:ext cx="460087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marL="285750" indent="-285750">
              <a:buFont typeface="Wingdings" panose="05000000000000000000" pitchFamily="2" charset="2"/>
              <a:buChar char="ü"/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altLang="pt-BR" dirty="0" smtClean="0"/>
              <a:t>Avanços nos primeiros dois anos:</a:t>
            </a:r>
          </a:p>
        </p:txBody>
      </p:sp>
      <p:sp>
        <p:nvSpPr>
          <p:cNvPr id="9" name="Retângulo 8"/>
          <p:cNvSpPr/>
          <p:nvPr/>
        </p:nvSpPr>
        <p:spPr>
          <a:xfrm>
            <a:off x="4924401" y="1242756"/>
            <a:ext cx="41120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</a:rPr>
              <a:t>Identificados a partir de Relatório </a:t>
            </a:r>
            <a:r>
              <a:rPr lang="pt-BR" altLang="pt-BR" sz="2200" dirty="0">
                <a:solidFill>
                  <a:schemeClr val="tx2">
                    <a:lumMod val="75000"/>
                  </a:schemeClr>
                </a:solidFill>
              </a:rPr>
              <a:t>bianual do </a:t>
            </a:r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</a:rPr>
              <a:t>PNSP (ainda não publicado) </a:t>
            </a:r>
            <a:r>
              <a:rPr lang="pt-BR" altLang="pt-BR" sz="2200" dirty="0">
                <a:solidFill>
                  <a:schemeClr val="tx2">
                    <a:lumMod val="75000"/>
                  </a:schemeClr>
                </a:solidFill>
              </a:rPr>
              <a:t>e de uma oficina de </a:t>
            </a:r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</a:rPr>
              <a:t>avaliação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23528" y="5445224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altLang="pt-BR" sz="2200" dirty="0">
                <a:solidFill>
                  <a:schemeClr val="tx2">
                    <a:lumMod val="75000"/>
                  </a:schemeClr>
                </a:solidFill>
              </a:rPr>
              <a:t>Ao todo, foram contabilizadas 92 ações, especialmente no que se refere a simpósios, eventos e seminários.</a:t>
            </a:r>
          </a:p>
        </p:txBody>
      </p:sp>
    </p:spTree>
    <p:extLst>
      <p:ext uri="{BB962C8B-B14F-4D97-AF65-F5344CB8AC3E}">
        <p14:creationId xmlns:p14="http://schemas.microsoft.com/office/powerpoint/2010/main" val="2184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04" y="125247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Próximos passos para o PNSP</a:t>
            </a:r>
            <a:endParaRPr lang="pt-BR" sz="2400" b="1" i="1" dirty="0"/>
          </a:p>
        </p:txBody>
      </p:sp>
      <p:grpSp>
        <p:nvGrpSpPr>
          <p:cNvPr id="4" name="Grupo 3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39552" y="980728"/>
            <a:ext cx="8229600" cy="5112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Publicar material de apoio à implantação dos </a:t>
            </a:r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Núcleos de Segurança do Paciente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  <a:cs typeface="Arial" panose="020B0604020202020204" pitchFamily="34" charset="0"/>
              </a:rPr>
              <a:t>Realizar o monitoramento e avaliação das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  <a:cs typeface="Arial" panose="020B0604020202020204" pitchFamily="34" charset="0"/>
              </a:rPr>
              <a:t>notificações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Elaboração de um </a:t>
            </a:r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Plano de Segurança do Paciente</a:t>
            </a:r>
            <a:endParaRPr lang="pt-BR" altLang="pt-BR" sz="2400" dirty="0" smtClean="0">
              <a:solidFill>
                <a:schemeClr val="tx2">
                  <a:lumMod val="75000"/>
                </a:schemeClr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Implementação dos </a:t>
            </a:r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Protocolos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Básicos de Segurança do Paciente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Apoiar a </a:t>
            </a: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f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ormação dos</a:t>
            </a:r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 Comitês Estaduais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Estabelecer rede de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hospitais apoiadores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– Projeto-piloto de implantação dos NSP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400" dirty="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400" dirty="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altLang="pt-BR" sz="2400" b="1" dirty="0" smtClean="0">
              <a:solidFill>
                <a:schemeClr val="tx2">
                  <a:lumMod val="75000"/>
                </a:schemeClr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altLang="pt-BR" sz="2400" dirty="0" smtClean="0">
              <a:solidFill>
                <a:schemeClr val="tx2">
                  <a:lumMod val="75000"/>
                </a:schemeClr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243144" y="5596836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70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4" y="125247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Próximos passos para o PNSP</a:t>
            </a:r>
            <a:endParaRPr lang="pt-BR" sz="2400" b="1" i="1" dirty="0"/>
          </a:p>
        </p:txBody>
      </p:sp>
      <p:grpSp>
        <p:nvGrpSpPr>
          <p:cNvPr id="3" name="Grupo 2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39552" y="980728"/>
            <a:ext cx="8229600" cy="5112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Realizar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campanha de mídia</a:t>
            </a:r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Articular com o setor regulado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metas para o PNSP</a:t>
            </a:r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Estabelecer meta mobilizadora e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indicadores  </a:t>
            </a:r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Definir </a:t>
            </a:r>
            <a:r>
              <a:rPr lang="pt-BR" altLang="pt-BR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orçamento e financiamento </a:t>
            </a: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do PNSP</a:t>
            </a:r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Realizar o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mestrado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 em Segurança do Paciente</a:t>
            </a:r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Propor linha de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pesquisa</a:t>
            </a:r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  <a:cs typeface="Arial" panose="020B0604020202020204" pitchFamily="34" charset="0"/>
              </a:rPr>
              <a:t>Publicar o Relatório Bianual do PNSP</a:t>
            </a:r>
            <a:endParaRPr lang="pt-BR" altLang="pt-BR" sz="2400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tx2">
                  <a:lumMod val="75000"/>
                </a:schemeClr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400" dirty="0"/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sz="2400" dirty="0"/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altLang="pt-BR" sz="2400" b="1" dirty="0" smtClean="0">
              <a:solidFill>
                <a:schemeClr val="tx2">
                  <a:lumMod val="75000"/>
                </a:schemeClr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t-BR" altLang="pt-BR" sz="2400" dirty="0" smtClean="0">
              <a:solidFill>
                <a:schemeClr val="tx2">
                  <a:lumMod val="75000"/>
                </a:schemeClr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65769" y="3213894"/>
            <a:ext cx="7022839" cy="107920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500" dirty="0" smtClean="0"/>
              <a:t>seguranca.paciente@anvisa.gov.br </a:t>
            </a:r>
            <a:endParaRPr lang="pt-BR" sz="35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2195736" y="953433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i="1" dirty="0" smtClean="0">
                <a:solidFill>
                  <a:schemeClr val="accent1"/>
                </a:solidFill>
                <a:latin typeface="+mj-lt"/>
              </a:rPr>
              <a:t>Obrigada!</a:t>
            </a:r>
            <a:endParaRPr lang="pt-BR" sz="8000" i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1365769" y="4797152"/>
            <a:ext cx="7598719" cy="83747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pt-BR" sz="3500" dirty="0" smtClean="0"/>
              <a:t>www.anvisa.gov.br/segurancadopaciente</a:t>
            </a:r>
            <a:endParaRPr lang="pt-BR" sz="3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9" y="3355327"/>
            <a:ext cx="854968" cy="7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ttp://cfile30.uf.tistory.com/image/25613A3553AC0D571D77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1" y="479715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9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58830"/>
            <a:ext cx="886806" cy="133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tângulo 6"/>
          <p:cNvSpPr/>
          <p:nvPr/>
        </p:nvSpPr>
        <p:spPr>
          <a:xfrm>
            <a:off x="504" y="116632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Antecedentes</a:t>
            </a:r>
            <a:endParaRPr lang="pt-BR" sz="24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351402" y="692696"/>
            <a:ext cx="854107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100" dirty="0" smtClean="0">
                <a:solidFill>
                  <a:schemeClr val="tx2">
                    <a:lumMod val="75000"/>
                  </a:schemeClr>
                </a:solidFill>
              </a:rPr>
              <a:t>Década de 70 – estudos sobre </a:t>
            </a:r>
            <a:r>
              <a:rPr lang="pt-BR" sz="2100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pt-BR" sz="2100" b="1" dirty="0">
                <a:solidFill>
                  <a:schemeClr val="tx2">
                    <a:lumMod val="75000"/>
                  </a:schemeClr>
                </a:solidFill>
              </a:rPr>
              <a:t>incidência </a:t>
            </a:r>
            <a:r>
              <a:rPr lang="pt-BR" sz="2100" b="1" dirty="0" smtClean="0">
                <a:solidFill>
                  <a:schemeClr val="tx2">
                    <a:lumMod val="75000"/>
                  </a:schemeClr>
                </a:solidFill>
              </a:rPr>
              <a:t>de eventos adversos </a:t>
            </a:r>
            <a:r>
              <a:rPr lang="pt-BR" sz="2100" dirty="0" smtClean="0">
                <a:solidFill>
                  <a:schemeClr val="tx2">
                    <a:lumMod val="75000"/>
                  </a:schemeClr>
                </a:solidFill>
              </a:rPr>
              <a:t>relacionados ao cuidado e a </a:t>
            </a:r>
            <a:r>
              <a:rPr lang="pt-BR" sz="2100" b="1" dirty="0" smtClean="0">
                <a:solidFill>
                  <a:schemeClr val="tx2">
                    <a:lumMod val="75000"/>
                  </a:schemeClr>
                </a:solidFill>
              </a:rPr>
              <a:t>negligência</a:t>
            </a:r>
            <a:r>
              <a:rPr lang="pt-BR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100" dirty="0">
                <a:solidFill>
                  <a:schemeClr val="tx2">
                    <a:lumMod val="75000"/>
                  </a:schemeClr>
                </a:solidFill>
              </a:rPr>
              <a:t>em hospitais</a:t>
            </a:r>
            <a:endParaRPr lang="pt-BR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pt-BR" sz="2100" dirty="0">
                <a:solidFill>
                  <a:schemeClr val="tx2">
                    <a:lumMod val="75000"/>
                  </a:schemeClr>
                </a:solidFill>
              </a:rPr>
              <a:t>1999 – </a:t>
            </a:r>
            <a:r>
              <a:rPr lang="pt-BR" sz="2100" b="1" dirty="0">
                <a:solidFill>
                  <a:schemeClr val="tx2">
                    <a:lumMod val="75000"/>
                  </a:schemeClr>
                </a:solidFill>
              </a:rPr>
              <a:t>Errar é humano</a:t>
            </a:r>
            <a:r>
              <a:rPr lang="pt-BR" sz="2100" dirty="0">
                <a:solidFill>
                  <a:schemeClr val="tx2">
                    <a:lumMod val="75000"/>
                  </a:schemeClr>
                </a:solidFill>
              </a:rPr>
              <a:t>: construindo um sistema de saúde mais </a:t>
            </a:r>
            <a:r>
              <a:rPr lang="pt-BR" sz="2100" dirty="0" smtClean="0">
                <a:solidFill>
                  <a:schemeClr val="tx2">
                    <a:lumMod val="75000"/>
                  </a:schemeClr>
                </a:solidFill>
              </a:rPr>
              <a:t>seguro, </a:t>
            </a:r>
            <a:r>
              <a:rPr lang="pt-BR" sz="2100" dirty="0">
                <a:solidFill>
                  <a:schemeClr val="tx2">
                    <a:lumMod val="75000"/>
                  </a:schemeClr>
                </a:solidFill>
              </a:rPr>
              <a:t>do </a:t>
            </a:r>
            <a:r>
              <a:rPr lang="pt-BR" sz="2100" i="1" dirty="0" err="1">
                <a:solidFill>
                  <a:schemeClr val="tx2">
                    <a:lumMod val="75000"/>
                  </a:schemeClr>
                </a:solidFill>
              </a:rPr>
              <a:t>Institute</a:t>
            </a:r>
            <a:r>
              <a:rPr lang="pt-BR" sz="21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100" i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pt-BR" sz="21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100" i="1" dirty="0" smtClean="0">
                <a:solidFill>
                  <a:schemeClr val="tx2">
                    <a:lumMod val="75000"/>
                  </a:schemeClr>
                </a:solidFill>
              </a:rPr>
              <a:t>Medicine (IOM)</a:t>
            </a:r>
            <a:endParaRPr lang="pt-BR" sz="2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15761" y="2420888"/>
            <a:ext cx="567266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Nos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EUA, cerca de 100 mil pessoas morreram em hospitais a cada ano vítimas de eventos adversos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715761" y="3201883"/>
            <a:ext cx="567266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Prejuízo financeiro:  gastos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anuais decorrentes de eventos adversos foram estimados entre 17 e 29 bilhões de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dólares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eta para a direita listrada 1"/>
          <p:cNvSpPr/>
          <p:nvPr/>
        </p:nvSpPr>
        <p:spPr>
          <a:xfrm>
            <a:off x="1995681" y="2636912"/>
            <a:ext cx="575999" cy="323166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listrada 12"/>
          <p:cNvSpPr/>
          <p:nvPr/>
        </p:nvSpPr>
        <p:spPr>
          <a:xfrm>
            <a:off x="1995681" y="3356992"/>
            <a:ext cx="575999" cy="323166"/>
          </a:xfrm>
          <a:prstGeom prst="strip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23528" y="4154304"/>
            <a:ext cx="854107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100" dirty="0">
                <a:solidFill>
                  <a:schemeClr val="tx2">
                    <a:lumMod val="75000"/>
                  </a:schemeClr>
                </a:solidFill>
              </a:rPr>
              <a:t>2000 – </a:t>
            </a:r>
            <a:r>
              <a:rPr lang="pt-BR" sz="2100" dirty="0" smtClean="0">
                <a:solidFill>
                  <a:schemeClr val="tx2">
                    <a:lumMod val="75000"/>
                  </a:schemeClr>
                </a:solidFill>
              </a:rPr>
              <a:t>Relatório no </a:t>
            </a:r>
            <a:r>
              <a:rPr lang="pt-BR" sz="2100" dirty="0">
                <a:solidFill>
                  <a:schemeClr val="tx2">
                    <a:lumMod val="75000"/>
                  </a:schemeClr>
                </a:solidFill>
              </a:rPr>
              <a:t>Reino Unido estimou que o </a:t>
            </a:r>
            <a:r>
              <a:rPr lang="pt-BR" sz="2100" b="1" dirty="0">
                <a:solidFill>
                  <a:schemeClr val="tx2">
                    <a:lumMod val="75000"/>
                  </a:schemeClr>
                </a:solidFill>
              </a:rPr>
              <a:t>prolongamento do tempo de permanência hospitalar</a:t>
            </a:r>
            <a:r>
              <a:rPr lang="pt-BR" sz="2100" dirty="0">
                <a:solidFill>
                  <a:schemeClr val="tx2">
                    <a:lumMod val="75000"/>
                  </a:schemeClr>
                </a:solidFill>
              </a:rPr>
              <a:t> devido </a:t>
            </a:r>
            <a:r>
              <a:rPr lang="pt-BR" sz="2100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pt-BR" sz="2100" dirty="0">
                <a:solidFill>
                  <a:schemeClr val="tx2">
                    <a:lumMod val="75000"/>
                  </a:schemeClr>
                </a:solidFill>
              </a:rPr>
              <a:t>eventos adversos custou cerca de 2 bilhões de libras ao </a:t>
            </a:r>
            <a:r>
              <a:rPr lang="pt-BR" sz="2100" dirty="0" smtClean="0">
                <a:solidFill>
                  <a:schemeClr val="tx2">
                    <a:lumMod val="75000"/>
                  </a:schemeClr>
                </a:solidFill>
              </a:rPr>
              <a:t>ano</a:t>
            </a:r>
          </a:p>
          <a:p>
            <a:pPr marL="285750" indent="-285750" algn="just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pt-BR" sz="2100" dirty="0" smtClean="0">
                <a:solidFill>
                  <a:schemeClr val="tx2">
                    <a:lumMod val="75000"/>
                  </a:schemeClr>
                </a:solidFill>
              </a:rPr>
              <a:t>2004 – A OMS </a:t>
            </a:r>
            <a:r>
              <a:rPr lang="pt-BR" sz="2100" dirty="0">
                <a:solidFill>
                  <a:schemeClr val="tx2">
                    <a:lumMod val="75000"/>
                  </a:schemeClr>
                </a:solidFill>
              </a:rPr>
              <a:t>lançou a </a:t>
            </a:r>
            <a:r>
              <a:rPr lang="pt-BR" sz="2100" b="1" dirty="0">
                <a:solidFill>
                  <a:schemeClr val="tx2">
                    <a:lumMod val="75000"/>
                  </a:schemeClr>
                </a:solidFill>
              </a:rPr>
              <a:t>Aliança Mundial para a Segurança do Paciente </a:t>
            </a:r>
            <a:r>
              <a:rPr lang="pt-BR" sz="2100" dirty="0">
                <a:solidFill>
                  <a:schemeClr val="tx2">
                    <a:lumMod val="75000"/>
                  </a:schemeClr>
                </a:solidFill>
              </a:rPr>
              <a:t>pautando o tema em nível mundial e como prioridade em saúde pública </a:t>
            </a:r>
            <a:endParaRPr lang="pt-BR" sz="21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4" y="116632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Diagnóstico</a:t>
            </a:r>
            <a:endParaRPr lang="pt-BR" sz="2400" b="1" i="1" dirty="0"/>
          </a:p>
        </p:txBody>
      </p:sp>
      <p:sp>
        <p:nvSpPr>
          <p:cNvPr id="5" name="Retângulo 4"/>
          <p:cNvSpPr/>
          <p:nvPr/>
        </p:nvSpPr>
        <p:spPr>
          <a:xfrm>
            <a:off x="351402" y="692696"/>
            <a:ext cx="8541078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No Brasil, </a:t>
            </a: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de cada dez pacientes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atendidos em um hospital, </a:t>
            </a: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um sofre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pelo menos um evento adverso como: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Queda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Administração incorreta de medicamentos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Falhas na identificação do paciente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Erros em procedimentos cirúrgicos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Infecções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Mau uso de dispositivos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347864" y="3985900"/>
            <a:ext cx="5520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chemeClr val="tx2">
                    <a:lumMod val="75000"/>
                  </a:schemeClr>
                </a:solidFill>
              </a:rPr>
              <a:t>Fonte: Mendes W et al. Revisão dos estudos de avaliação da ocorrência de eventos adversos em hospitais. </a:t>
            </a:r>
            <a:r>
              <a:rPr lang="pt-BR" sz="1400" i="1" dirty="0" err="1" smtClean="0">
                <a:solidFill>
                  <a:schemeClr val="tx2">
                    <a:lumMod val="75000"/>
                  </a:schemeClr>
                </a:solidFill>
              </a:rPr>
              <a:t>Rev</a:t>
            </a:r>
            <a:r>
              <a:rPr lang="pt-BR" sz="1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1400" i="1" dirty="0" err="1" smtClean="0">
                <a:solidFill>
                  <a:schemeClr val="tx2">
                    <a:lumMod val="75000"/>
                  </a:schemeClr>
                </a:solidFill>
              </a:rPr>
              <a:t>Bras</a:t>
            </a:r>
            <a:r>
              <a:rPr lang="pt-BR" sz="1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1400" i="1" dirty="0" err="1" smtClean="0">
                <a:solidFill>
                  <a:schemeClr val="tx2">
                    <a:lumMod val="75000"/>
                  </a:schemeClr>
                </a:solidFill>
              </a:rPr>
              <a:t>Epidemiol</a:t>
            </a:r>
            <a:r>
              <a:rPr lang="pt-BR" sz="1400" i="1" dirty="0" smtClean="0">
                <a:solidFill>
                  <a:schemeClr val="tx2">
                    <a:lumMod val="75000"/>
                  </a:schemeClr>
                </a:solidFill>
              </a:rPr>
              <a:t> 2005; 8(4):393-406</a:t>
            </a:r>
            <a:endParaRPr lang="pt-BR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tângulo 8"/>
          <p:cNvSpPr/>
          <p:nvPr/>
        </p:nvSpPr>
        <p:spPr>
          <a:xfrm>
            <a:off x="351402" y="4646746"/>
            <a:ext cx="85410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Uma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revisão sistemática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de estudos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</a:rPr>
              <a:t>diferentes países concluiu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que, </a:t>
            </a:r>
            <a:r>
              <a:rPr lang="pt-BR" sz="2200" b="1" dirty="0">
                <a:solidFill>
                  <a:schemeClr val="tx2">
                    <a:lumMod val="75000"/>
                  </a:schemeClr>
                </a:solidFill>
              </a:rPr>
              <a:t>em média, 10% dos pacientes internados sofrem algum tipo de evento </a:t>
            </a: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adverso</a:t>
            </a:r>
          </a:p>
        </p:txBody>
      </p:sp>
    </p:spTree>
    <p:extLst>
      <p:ext uri="{BB962C8B-B14F-4D97-AF65-F5344CB8AC3E}">
        <p14:creationId xmlns:p14="http://schemas.microsoft.com/office/powerpoint/2010/main" val="42422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4" y="116632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Diagnóstico</a:t>
            </a:r>
            <a:endParaRPr lang="pt-BR" sz="2400" b="1" i="1" dirty="0"/>
          </a:p>
        </p:txBody>
      </p:sp>
      <p:sp>
        <p:nvSpPr>
          <p:cNvPr id="5" name="Retângulo 4"/>
          <p:cNvSpPr/>
          <p:nvPr/>
        </p:nvSpPr>
        <p:spPr>
          <a:xfrm>
            <a:off x="351402" y="764704"/>
            <a:ext cx="8541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A maior parte destas ocorrências poderia ser evitada com medidas para ampliar a segurança do paciente no hospital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18" y="1808817"/>
            <a:ext cx="4478529" cy="226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51402" y="5157192"/>
            <a:ext cx="8541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Estudos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apontam que pelo menos a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metade dos eventos adversos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é evitável 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347864" y="4273932"/>
            <a:ext cx="5520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chemeClr val="tx2">
                    <a:lumMod val="75000"/>
                  </a:schemeClr>
                </a:solidFill>
              </a:rPr>
              <a:t>Fonte: Mendes W et al. Revisão dos estudos de avaliação da ocorrência de eventos adversos em hospitais. </a:t>
            </a:r>
            <a:r>
              <a:rPr lang="pt-BR" sz="1400" i="1" dirty="0" err="1" smtClean="0">
                <a:solidFill>
                  <a:schemeClr val="tx2">
                    <a:lumMod val="75000"/>
                  </a:schemeClr>
                </a:solidFill>
              </a:rPr>
              <a:t>Rev</a:t>
            </a:r>
            <a:r>
              <a:rPr lang="pt-BR" sz="1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1400" i="1" dirty="0" err="1" smtClean="0">
                <a:solidFill>
                  <a:schemeClr val="tx2">
                    <a:lumMod val="75000"/>
                  </a:schemeClr>
                </a:solidFill>
              </a:rPr>
              <a:t>Bras</a:t>
            </a:r>
            <a:r>
              <a:rPr lang="pt-BR" sz="1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1400" i="1" dirty="0" err="1" smtClean="0">
                <a:solidFill>
                  <a:schemeClr val="tx2">
                    <a:lumMod val="75000"/>
                  </a:schemeClr>
                </a:solidFill>
              </a:rPr>
              <a:t>Epidemiol</a:t>
            </a:r>
            <a:r>
              <a:rPr lang="pt-BR" sz="1400" i="1" dirty="0" smtClean="0">
                <a:solidFill>
                  <a:schemeClr val="tx2">
                    <a:lumMod val="75000"/>
                  </a:schemeClr>
                </a:solidFill>
              </a:rPr>
              <a:t> 2005; 8(4):393-406</a:t>
            </a:r>
            <a:endParaRPr lang="pt-BR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tângulo 6"/>
          <p:cNvSpPr/>
          <p:nvPr/>
        </p:nvSpPr>
        <p:spPr>
          <a:xfrm>
            <a:off x="504" y="116632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Antecedentes</a:t>
            </a:r>
            <a:endParaRPr lang="pt-BR" sz="2400" b="1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452" y="908720"/>
            <a:ext cx="8146996" cy="129614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Em atenção à magnitude dos problemas de segurança do paciente,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os diversos atores envolvidos no cuidado à saúde precisaram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incluir o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tema em suas agendas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definir estratégias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para a melhoria da qualidade e do desempenho das organizações de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saúde</a:t>
            </a:r>
          </a:p>
        </p:txBody>
      </p:sp>
      <p:grpSp>
        <p:nvGrpSpPr>
          <p:cNvPr id="1024" name="Grupo 1023"/>
          <p:cNvGrpSpPr/>
          <p:nvPr/>
        </p:nvGrpSpPr>
        <p:grpSpPr>
          <a:xfrm>
            <a:off x="311476" y="3825915"/>
            <a:ext cx="1008112" cy="862355"/>
            <a:chOff x="311476" y="3429000"/>
            <a:chExt cx="1008112" cy="862355"/>
          </a:xfrm>
        </p:grpSpPr>
        <p:sp>
          <p:nvSpPr>
            <p:cNvPr id="31" name="Triângulo isósceles 30"/>
            <p:cNvSpPr/>
            <p:nvPr/>
          </p:nvSpPr>
          <p:spPr>
            <a:xfrm>
              <a:off x="311476" y="3429000"/>
              <a:ext cx="1008112" cy="862355"/>
            </a:xfrm>
            <a:prstGeom prst="triangl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69173" y="3645024"/>
              <a:ext cx="292719" cy="646331"/>
            </a:xfrm>
            <a:prstGeom prst="rect">
              <a:avLst/>
            </a:prstGeom>
            <a:noFill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1619672" y="2852936"/>
            <a:ext cx="5832648" cy="2808312"/>
            <a:chOff x="1259632" y="2564904"/>
            <a:chExt cx="5832648" cy="2808312"/>
          </a:xfrm>
        </p:grpSpPr>
        <p:sp>
          <p:nvSpPr>
            <p:cNvPr id="16" name="Seta para a direita 15"/>
            <p:cNvSpPr/>
            <p:nvPr/>
          </p:nvSpPr>
          <p:spPr>
            <a:xfrm>
              <a:off x="1547664" y="2564904"/>
              <a:ext cx="5544616" cy="2808312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Grupo 16"/>
            <p:cNvGrpSpPr/>
            <p:nvPr/>
          </p:nvGrpSpPr>
          <p:grpSpPr>
            <a:xfrm>
              <a:off x="1259632" y="3477734"/>
              <a:ext cx="1352048" cy="1031386"/>
              <a:chOff x="0" y="773540"/>
              <a:chExt cx="1352048" cy="1031386"/>
            </a:xfrm>
          </p:grpSpPr>
          <p:sp>
            <p:nvSpPr>
              <p:cNvPr id="27" name="Retângulo de cantos arredondados 26"/>
              <p:cNvSpPr/>
              <p:nvPr/>
            </p:nvSpPr>
            <p:spPr>
              <a:xfrm>
                <a:off x="0" y="773540"/>
                <a:ext cx="1352048" cy="103138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etângulo 27"/>
              <p:cNvSpPr/>
              <p:nvPr/>
            </p:nvSpPr>
            <p:spPr>
              <a:xfrm>
                <a:off x="50348" y="823888"/>
                <a:ext cx="1251352" cy="9306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kern="1200" dirty="0" smtClean="0"/>
                  <a:t>Profissionais e Gestores da Saúde</a:t>
                </a:r>
                <a:endParaRPr lang="pt-BR" sz="1600" kern="1200" dirty="0"/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2682094" y="3477734"/>
              <a:ext cx="1352048" cy="1031386"/>
              <a:chOff x="1422462" y="773540"/>
              <a:chExt cx="1352048" cy="1031386"/>
            </a:xfrm>
          </p:grpSpPr>
          <p:sp>
            <p:nvSpPr>
              <p:cNvPr id="25" name="Retângulo de cantos arredondados 24"/>
              <p:cNvSpPr/>
              <p:nvPr/>
            </p:nvSpPr>
            <p:spPr>
              <a:xfrm>
                <a:off x="1422462" y="773540"/>
                <a:ext cx="1352048" cy="103138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1488257"/>
                  <a:satOff val="8966"/>
                  <a:lumOff val="719"/>
                  <a:alphaOff val="0"/>
                </a:schemeClr>
              </a:fillRef>
              <a:effectRef idx="0">
                <a:schemeClr val="accent4">
                  <a:hueOff val="-1488257"/>
                  <a:satOff val="8966"/>
                  <a:lumOff val="71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etângulo 25"/>
              <p:cNvSpPr/>
              <p:nvPr/>
            </p:nvSpPr>
            <p:spPr>
              <a:xfrm>
                <a:off x="1472810" y="823888"/>
                <a:ext cx="1251352" cy="9306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kern="1200" dirty="0" smtClean="0"/>
                  <a:t>Pacientes e Familiares</a:t>
                </a:r>
                <a:endParaRPr lang="pt-BR" sz="1600" kern="1200" dirty="0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4101745" y="3477734"/>
              <a:ext cx="1352048" cy="1031386"/>
              <a:chOff x="2842113" y="773540"/>
              <a:chExt cx="1352048" cy="1031386"/>
            </a:xfrm>
          </p:grpSpPr>
          <p:sp>
            <p:nvSpPr>
              <p:cNvPr id="23" name="Retângulo de cantos arredondados 22"/>
              <p:cNvSpPr/>
              <p:nvPr/>
            </p:nvSpPr>
            <p:spPr>
              <a:xfrm>
                <a:off x="2842113" y="773540"/>
                <a:ext cx="1352048" cy="103138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2976513"/>
                  <a:satOff val="17933"/>
                  <a:lumOff val="1437"/>
                  <a:alphaOff val="0"/>
                </a:schemeClr>
              </a:fillRef>
              <a:effectRef idx="0">
                <a:schemeClr val="accent4">
                  <a:hueOff val="-2976513"/>
                  <a:satOff val="17933"/>
                  <a:lumOff val="143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etângulo 23"/>
              <p:cNvSpPr/>
              <p:nvPr/>
            </p:nvSpPr>
            <p:spPr>
              <a:xfrm>
                <a:off x="2892461" y="823888"/>
                <a:ext cx="1251352" cy="9306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kern="1200" dirty="0" smtClean="0"/>
                  <a:t>Organizações de Saúde</a:t>
                </a:r>
                <a:endParaRPr lang="pt-BR" sz="1600" kern="1200" dirty="0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5521396" y="3477734"/>
              <a:ext cx="1352048" cy="1031386"/>
              <a:chOff x="4261764" y="773540"/>
              <a:chExt cx="1352048" cy="1031386"/>
            </a:xfrm>
          </p:grpSpPr>
          <p:sp>
            <p:nvSpPr>
              <p:cNvPr id="21" name="Retângulo de cantos arredondados 20"/>
              <p:cNvSpPr/>
              <p:nvPr/>
            </p:nvSpPr>
            <p:spPr>
              <a:xfrm>
                <a:off x="4261764" y="773540"/>
                <a:ext cx="1352048" cy="103138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4464770"/>
                  <a:satOff val="26899"/>
                  <a:lumOff val="2156"/>
                  <a:alphaOff val="0"/>
                </a:schemeClr>
              </a:fillRef>
              <a:effectRef idx="0">
                <a:schemeClr val="accent4">
                  <a:hueOff val="-4464770"/>
                  <a:satOff val="26899"/>
                  <a:lumOff val="215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tângulo 21"/>
              <p:cNvSpPr/>
              <p:nvPr/>
            </p:nvSpPr>
            <p:spPr>
              <a:xfrm>
                <a:off x="4312112" y="823888"/>
                <a:ext cx="1251352" cy="9306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kern="1200" smtClean="0"/>
                  <a:t>Decisores políticos</a:t>
                </a:r>
                <a:endParaRPr lang="pt-BR" sz="1600" kern="1200" dirty="0"/>
              </a:p>
            </p:txBody>
          </p:sp>
        </p:grpSp>
      </p:grp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33" y="3354579"/>
            <a:ext cx="1100023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9036496" cy="5558116"/>
          </a:xfrm>
          <a:prstGeom prst="rect">
            <a:avLst/>
          </a:prstGeom>
          <a:noFill/>
        </p:spPr>
      </p:pic>
      <p:grpSp>
        <p:nvGrpSpPr>
          <p:cNvPr id="5" name="Grupo 4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504" y="116632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Segurança do Paciente no Brasil</a:t>
            </a:r>
            <a:endParaRPr lang="pt-BR" sz="2400" b="1" i="1" dirty="0"/>
          </a:p>
        </p:txBody>
      </p:sp>
    </p:spTree>
    <p:extLst>
      <p:ext uri="{BB962C8B-B14F-4D97-AF65-F5344CB8AC3E}">
        <p14:creationId xmlns:p14="http://schemas.microsoft.com/office/powerpoint/2010/main" val="15584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o 8"/>
          <p:cNvGrpSpPr/>
          <p:nvPr/>
        </p:nvGrpSpPr>
        <p:grpSpPr>
          <a:xfrm>
            <a:off x="4823385" y="911720"/>
            <a:ext cx="4104456" cy="2805312"/>
            <a:chOff x="923265" y="1524761"/>
            <a:chExt cx="6313031" cy="4853947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923265" y="1524761"/>
              <a:ext cx="6313031" cy="4853947"/>
              <a:chOff x="249" y="436"/>
              <a:chExt cx="5261" cy="3901"/>
            </a:xfrm>
          </p:grpSpPr>
          <p:pic>
            <p:nvPicPr>
              <p:cNvPr id="12" name="Picture 5" descr="Mapa%20do%20Brasi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" y="508"/>
                <a:ext cx="3749" cy="3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Oval 6"/>
              <p:cNvSpPr>
                <a:spLocks noChangeArrowheads="1"/>
              </p:cNvSpPr>
              <p:nvPr/>
            </p:nvSpPr>
            <p:spPr bwMode="auto">
              <a:xfrm>
                <a:off x="2101" y="3500"/>
                <a:ext cx="132" cy="1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2111" y="3533"/>
                <a:ext cx="12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pt-BR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2015" y="3500"/>
                <a:ext cx="33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pt-BR" sz="1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11</a:t>
                </a:r>
              </a:p>
            </p:txBody>
          </p:sp>
          <p:grpSp>
            <p:nvGrpSpPr>
              <p:cNvPr id="16" name="Group 9"/>
              <p:cNvGrpSpPr>
                <a:grpSpLocks/>
              </p:cNvGrpSpPr>
              <p:nvPr/>
            </p:nvGrpSpPr>
            <p:grpSpPr bwMode="auto">
              <a:xfrm>
                <a:off x="513" y="472"/>
                <a:ext cx="3890" cy="3072"/>
                <a:chOff x="513" y="472"/>
                <a:chExt cx="3890" cy="3072"/>
              </a:xfrm>
            </p:grpSpPr>
            <p:sp>
              <p:nvSpPr>
                <p:cNvPr id="19" name="Oval 10"/>
                <p:cNvSpPr>
                  <a:spLocks noChangeArrowheads="1"/>
                </p:cNvSpPr>
                <p:nvPr/>
              </p:nvSpPr>
              <p:spPr bwMode="auto">
                <a:xfrm>
                  <a:off x="2675" y="2196"/>
                  <a:ext cx="132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2586" y="1860"/>
                  <a:ext cx="132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2365" y="3247"/>
                  <a:ext cx="133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18</a:t>
                  </a:r>
                </a:p>
              </p:txBody>
            </p:sp>
            <p:sp>
              <p:nvSpPr>
                <p:cNvPr id="22" name="Oval 13"/>
                <p:cNvSpPr>
                  <a:spLocks noChangeArrowheads="1"/>
                </p:cNvSpPr>
                <p:nvPr/>
              </p:nvSpPr>
              <p:spPr bwMode="auto">
                <a:xfrm>
                  <a:off x="2191" y="2995"/>
                  <a:ext cx="132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10</a:t>
                  </a:r>
                </a:p>
              </p:txBody>
            </p:sp>
            <p:sp>
              <p:nvSpPr>
                <p:cNvPr id="23" name="Oval 14"/>
                <p:cNvSpPr>
                  <a:spLocks noChangeArrowheads="1"/>
                </p:cNvSpPr>
                <p:nvPr/>
              </p:nvSpPr>
              <p:spPr bwMode="auto">
                <a:xfrm>
                  <a:off x="3115" y="2869"/>
                  <a:ext cx="132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21</a:t>
                  </a:r>
                </a:p>
              </p:txBody>
            </p:sp>
            <p:sp>
              <p:nvSpPr>
                <p:cNvPr id="24" name="Oval 15"/>
                <p:cNvSpPr>
                  <a:spLocks noChangeArrowheads="1"/>
                </p:cNvSpPr>
                <p:nvPr/>
              </p:nvSpPr>
              <p:spPr bwMode="auto">
                <a:xfrm>
                  <a:off x="2983" y="2532"/>
                  <a:ext cx="132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21</a:t>
                  </a:r>
                </a:p>
              </p:txBody>
            </p:sp>
            <p:sp>
              <p:nvSpPr>
                <p:cNvPr id="25" name="Oval 16"/>
                <p:cNvSpPr>
                  <a:spLocks noChangeArrowheads="1"/>
                </p:cNvSpPr>
                <p:nvPr/>
              </p:nvSpPr>
              <p:spPr bwMode="auto">
                <a:xfrm>
                  <a:off x="3336" y="1946"/>
                  <a:ext cx="132" cy="11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26" name="Oval 17"/>
                <p:cNvSpPr>
                  <a:spLocks noChangeArrowheads="1"/>
                </p:cNvSpPr>
                <p:nvPr/>
              </p:nvSpPr>
              <p:spPr bwMode="auto">
                <a:xfrm>
                  <a:off x="2102" y="1229"/>
                  <a:ext cx="132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27" name="Oval 18"/>
                <p:cNvSpPr>
                  <a:spLocks noChangeArrowheads="1"/>
                </p:cNvSpPr>
                <p:nvPr/>
              </p:nvSpPr>
              <p:spPr bwMode="auto">
                <a:xfrm>
                  <a:off x="513" y="1650"/>
                  <a:ext cx="133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pt-BR" sz="1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2</a:t>
                  </a:r>
                </a:p>
                <a:p>
                  <a:pPr algn="ctr">
                    <a:defRPr/>
                  </a:pPr>
                  <a:endParaRPr lang="pt-BR" sz="1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28" name="Oval 19"/>
                <p:cNvSpPr>
                  <a:spLocks noChangeArrowheads="1"/>
                </p:cNvSpPr>
                <p:nvPr/>
              </p:nvSpPr>
              <p:spPr bwMode="auto">
                <a:xfrm>
                  <a:off x="1263" y="1776"/>
                  <a:ext cx="132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29" name="Oval 20"/>
                <p:cNvSpPr>
                  <a:spLocks noChangeArrowheads="1"/>
                </p:cNvSpPr>
                <p:nvPr/>
              </p:nvSpPr>
              <p:spPr bwMode="auto">
                <a:xfrm>
                  <a:off x="2056" y="2028"/>
                  <a:ext cx="134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30" name="Oval 21"/>
                <p:cNvSpPr>
                  <a:spLocks noChangeArrowheads="1"/>
                </p:cNvSpPr>
                <p:nvPr/>
              </p:nvSpPr>
              <p:spPr bwMode="auto">
                <a:xfrm>
                  <a:off x="2852" y="1313"/>
                  <a:ext cx="132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31" name="Oval 22"/>
                <p:cNvSpPr>
                  <a:spLocks noChangeArrowheads="1"/>
                </p:cNvSpPr>
                <p:nvPr/>
              </p:nvSpPr>
              <p:spPr bwMode="auto">
                <a:xfrm>
                  <a:off x="3072" y="1481"/>
                  <a:ext cx="133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0</a:t>
                  </a:r>
                </a:p>
              </p:txBody>
            </p:sp>
            <p:sp>
              <p:nvSpPr>
                <p:cNvPr id="32" name="Oval 23"/>
                <p:cNvSpPr>
                  <a:spLocks noChangeArrowheads="1"/>
                </p:cNvSpPr>
                <p:nvPr/>
              </p:nvSpPr>
              <p:spPr bwMode="auto">
                <a:xfrm>
                  <a:off x="3468" y="1229"/>
                  <a:ext cx="134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33" name="Oval 24"/>
                <p:cNvSpPr>
                  <a:spLocks noChangeArrowheads="1"/>
                </p:cNvSpPr>
                <p:nvPr/>
              </p:nvSpPr>
              <p:spPr bwMode="auto">
                <a:xfrm>
                  <a:off x="3822" y="1271"/>
                  <a:ext cx="132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34" name="Oval 25"/>
                <p:cNvSpPr>
                  <a:spLocks noChangeArrowheads="1"/>
                </p:cNvSpPr>
                <p:nvPr/>
              </p:nvSpPr>
              <p:spPr bwMode="auto">
                <a:xfrm>
                  <a:off x="3822" y="1733"/>
                  <a:ext cx="132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35" name="Oval 26"/>
                <p:cNvSpPr>
                  <a:spLocks noChangeArrowheads="1"/>
                </p:cNvSpPr>
                <p:nvPr/>
              </p:nvSpPr>
              <p:spPr bwMode="auto">
                <a:xfrm>
                  <a:off x="3644" y="1860"/>
                  <a:ext cx="132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36" name="Oval 27"/>
                <p:cNvSpPr>
                  <a:spLocks noChangeArrowheads="1"/>
                </p:cNvSpPr>
                <p:nvPr/>
              </p:nvSpPr>
              <p:spPr bwMode="auto">
                <a:xfrm>
                  <a:off x="1220" y="1229"/>
                  <a:ext cx="132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37" name="Oval 28"/>
                <p:cNvSpPr>
                  <a:spLocks noChangeArrowheads="1"/>
                </p:cNvSpPr>
                <p:nvPr/>
              </p:nvSpPr>
              <p:spPr bwMode="auto">
                <a:xfrm>
                  <a:off x="2233" y="598"/>
                  <a:ext cx="132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0</a:t>
                  </a:r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733" y="1439"/>
                  <a:ext cx="133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39" name="Oval 30"/>
                <p:cNvSpPr>
                  <a:spLocks noChangeArrowheads="1"/>
                </p:cNvSpPr>
                <p:nvPr/>
              </p:nvSpPr>
              <p:spPr bwMode="auto">
                <a:xfrm>
                  <a:off x="3909" y="1607"/>
                  <a:ext cx="134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40" name="Oval 31"/>
                <p:cNvSpPr>
                  <a:spLocks noChangeArrowheads="1"/>
                </p:cNvSpPr>
                <p:nvPr/>
              </p:nvSpPr>
              <p:spPr bwMode="auto">
                <a:xfrm>
                  <a:off x="1351" y="556"/>
                  <a:ext cx="133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pt-BR" sz="1200"/>
                    <a:t>0</a:t>
                  </a:r>
                </a:p>
              </p:txBody>
            </p:sp>
            <p:sp>
              <p:nvSpPr>
                <p:cNvPr id="41" name="Oval 32"/>
                <p:cNvSpPr>
                  <a:spLocks noChangeArrowheads="1"/>
                </p:cNvSpPr>
                <p:nvPr/>
              </p:nvSpPr>
              <p:spPr bwMode="auto">
                <a:xfrm>
                  <a:off x="3292" y="2661"/>
                  <a:ext cx="132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42" name="Oval 33"/>
                <p:cNvSpPr>
                  <a:spLocks noChangeArrowheads="1"/>
                </p:cNvSpPr>
                <p:nvPr/>
              </p:nvSpPr>
              <p:spPr bwMode="auto">
                <a:xfrm>
                  <a:off x="1924" y="2575"/>
                  <a:ext cx="132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43" name="Oval 34"/>
                <p:cNvSpPr>
                  <a:spLocks noChangeArrowheads="1"/>
                </p:cNvSpPr>
                <p:nvPr/>
              </p:nvSpPr>
              <p:spPr bwMode="auto">
                <a:xfrm>
                  <a:off x="2365" y="2323"/>
                  <a:ext cx="133" cy="1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4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013" y="3376"/>
                  <a:ext cx="213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RS</a:t>
                  </a:r>
                </a:p>
              </p:txBody>
            </p:sp>
            <p:sp>
              <p:nvSpPr>
                <p:cNvPr id="4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454" y="3331"/>
                  <a:ext cx="213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SC</a:t>
                  </a:r>
                </a:p>
              </p:txBody>
            </p:sp>
            <p:sp>
              <p:nvSpPr>
                <p:cNvPr id="4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277" y="3038"/>
                  <a:ext cx="213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PR</a:t>
                  </a:r>
                </a:p>
              </p:txBody>
            </p:sp>
            <p:sp>
              <p:nvSpPr>
                <p:cNvPr id="4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365" y="2791"/>
                  <a:ext cx="209" cy="1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SP</a:t>
                  </a:r>
                </a:p>
              </p:txBody>
            </p:sp>
            <p:sp>
              <p:nvSpPr>
                <p:cNvPr id="4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894" y="2953"/>
                  <a:ext cx="204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RJ</a:t>
                  </a:r>
                </a:p>
              </p:txBody>
            </p:sp>
            <p:sp>
              <p:nvSpPr>
                <p:cNvPr id="4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382" y="2575"/>
                  <a:ext cx="209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ES</a:t>
                  </a:r>
                </a:p>
              </p:txBody>
            </p:sp>
            <p:sp>
              <p:nvSpPr>
                <p:cNvPr id="5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102" y="1887"/>
                  <a:ext cx="199" cy="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BA</a:t>
                  </a:r>
                </a:p>
              </p:txBody>
            </p:sp>
            <p:sp>
              <p:nvSpPr>
                <p:cNvPr id="5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506" y="2082"/>
                  <a:ext cx="209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DF</a:t>
                  </a:r>
                </a:p>
              </p:txBody>
            </p:sp>
            <p:sp>
              <p:nvSpPr>
                <p:cNvPr id="5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322" y="2181"/>
                  <a:ext cx="228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GO</a:t>
                  </a:r>
                </a:p>
              </p:txBody>
            </p:sp>
            <p:sp>
              <p:nvSpPr>
                <p:cNvPr id="5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574" y="1619"/>
                  <a:ext cx="214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TO</a:t>
                  </a:r>
                </a:p>
              </p:txBody>
            </p:sp>
            <p:sp>
              <p:nvSpPr>
                <p:cNvPr id="5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840" y="1115"/>
                  <a:ext cx="227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MA</a:t>
                  </a:r>
                </a:p>
              </p:txBody>
            </p:sp>
            <p:sp>
              <p:nvSpPr>
                <p:cNvPr id="5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191" y="1283"/>
                  <a:ext cx="177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PI</a:t>
                  </a:r>
                </a:p>
              </p:txBody>
            </p:sp>
            <p:sp>
              <p:nvSpPr>
                <p:cNvPr id="5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513" y="1061"/>
                  <a:ext cx="213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CE</a:t>
                  </a:r>
                </a:p>
              </p:txBody>
            </p:sp>
            <p:sp>
              <p:nvSpPr>
                <p:cNvPr id="5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909" y="1255"/>
                  <a:ext cx="217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RN</a:t>
                  </a:r>
                </a:p>
              </p:txBody>
            </p:sp>
            <p:sp>
              <p:nvSpPr>
                <p:cNvPr id="5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953" y="1397"/>
                  <a:ext cx="213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PB</a:t>
                  </a:r>
                </a:p>
              </p:txBody>
            </p:sp>
            <p:sp>
              <p:nvSpPr>
                <p:cNvPr id="5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954" y="1523"/>
                  <a:ext cx="449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PE</a:t>
                  </a:r>
                </a:p>
              </p:txBody>
            </p:sp>
            <p:sp>
              <p:nvSpPr>
                <p:cNvPr id="6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872" y="1735"/>
                  <a:ext cx="345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AL</a:t>
                  </a:r>
                </a:p>
              </p:txBody>
            </p:sp>
            <p:sp>
              <p:nvSpPr>
                <p:cNvPr id="6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733" y="1902"/>
                  <a:ext cx="209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SE</a:t>
                  </a:r>
                </a:p>
              </p:txBody>
            </p:sp>
            <p:sp>
              <p:nvSpPr>
                <p:cNvPr id="6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824" y="1872"/>
                  <a:ext cx="218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MT</a:t>
                  </a:r>
                </a:p>
              </p:txBody>
            </p:sp>
            <p:sp>
              <p:nvSpPr>
                <p:cNvPr id="6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000" y="2670"/>
                  <a:ext cx="223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MS</a:t>
                  </a:r>
                </a:p>
              </p:txBody>
            </p:sp>
            <p:sp>
              <p:nvSpPr>
                <p:cNvPr id="6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056" y="1018"/>
                  <a:ext cx="213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PA</a:t>
                  </a:r>
                </a:p>
              </p:txBody>
            </p:sp>
            <p:sp>
              <p:nvSpPr>
                <p:cNvPr id="6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102" y="472"/>
                  <a:ext cx="213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AP</a:t>
                  </a:r>
                </a:p>
              </p:txBody>
            </p:sp>
            <p:sp>
              <p:nvSpPr>
                <p:cNvPr id="6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350" y="766"/>
                  <a:ext cx="100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7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307" y="683"/>
                  <a:ext cx="217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RR</a:t>
                  </a:r>
                </a:p>
              </p:txBody>
            </p:sp>
            <p:sp>
              <p:nvSpPr>
                <p:cNvPr id="6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955" y="1103"/>
                  <a:ext cx="227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AM</a:t>
                  </a:r>
                </a:p>
              </p:txBody>
            </p:sp>
            <p:sp>
              <p:nvSpPr>
                <p:cNvPr id="69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131" y="1607"/>
                  <a:ext cx="223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RO</a:t>
                  </a:r>
                </a:p>
              </p:txBody>
            </p:sp>
            <p:sp>
              <p:nvSpPr>
                <p:cNvPr id="7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602" y="1776"/>
                  <a:ext cx="218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AC</a:t>
                  </a:r>
                </a:p>
              </p:txBody>
            </p:sp>
            <p:sp>
              <p:nvSpPr>
                <p:cNvPr id="71" name="Oval 63"/>
                <p:cNvSpPr>
                  <a:spLocks noChangeArrowheads="1"/>
                </p:cNvSpPr>
                <p:nvPr/>
              </p:nvSpPr>
              <p:spPr bwMode="auto">
                <a:xfrm>
                  <a:off x="2542" y="2911"/>
                  <a:ext cx="133" cy="1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BR" sz="1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56</a:t>
                  </a:r>
                </a:p>
              </p:txBody>
            </p:sp>
          </p:grpSp>
          <p:sp>
            <p:nvSpPr>
              <p:cNvPr id="17" name="Text Box 64"/>
              <p:cNvSpPr txBox="1">
                <a:spLocks noChangeArrowheads="1"/>
              </p:cNvSpPr>
              <p:nvPr/>
            </p:nvSpPr>
            <p:spPr bwMode="auto">
              <a:xfrm>
                <a:off x="3270" y="3620"/>
                <a:ext cx="1849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6666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t-BR" sz="1100" dirty="0">
                    <a:solidFill>
                      <a:schemeClr val="bg1"/>
                    </a:solidFill>
                    <a:latin typeface="Arial Black" pitchFamily="34" charset="0"/>
                  </a:rPr>
                  <a:t>TOTAL: </a:t>
                </a: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pt-BR" sz="1100" dirty="0" smtClean="0">
                    <a:solidFill>
                      <a:schemeClr val="bg1"/>
                    </a:solidFill>
                    <a:latin typeface="Arial Black" pitchFamily="34" charset="0"/>
                  </a:rPr>
                  <a:t>215 </a:t>
                </a:r>
                <a:r>
                  <a:rPr lang="pt-BR" sz="1100" dirty="0">
                    <a:solidFill>
                      <a:schemeClr val="bg1"/>
                    </a:solidFill>
                    <a:latin typeface="Arial Black" pitchFamily="34" charset="0"/>
                  </a:rPr>
                  <a:t>Instituições</a:t>
                </a:r>
              </a:p>
            </p:txBody>
          </p:sp>
          <p:sp>
            <p:nvSpPr>
              <p:cNvPr id="18" name="Text Box 65"/>
              <p:cNvSpPr txBox="1">
                <a:spLocks noChangeArrowheads="1"/>
              </p:cNvSpPr>
              <p:nvPr/>
            </p:nvSpPr>
            <p:spPr bwMode="auto">
              <a:xfrm>
                <a:off x="4195" y="436"/>
                <a:ext cx="1315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pt-BR"/>
              </a:p>
            </p:txBody>
          </p:sp>
        </p:grp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4283968" y="4149080"/>
              <a:ext cx="4333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MG</a:t>
              </a:r>
            </a:p>
          </p:txBody>
        </p:sp>
      </p:grpSp>
      <p:sp>
        <p:nvSpPr>
          <p:cNvPr id="72" name="CaixaDeTexto 71"/>
          <p:cNvSpPr txBox="1"/>
          <p:nvPr/>
        </p:nvSpPr>
        <p:spPr>
          <a:xfrm>
            <a:off x="323528" y="1124744"/>
            <a:ext cx="4248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Desde 2011,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200 hospitais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da Rede Sentinela monitoram um conjunto de eventos adversos no atendimento aos pacientes.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A experiência permitiu o lançamento do Programa Nacional de Segurança do Paciente.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CaixaDeTexto 72"/>
          <p:cNvSpPr txBox="1"/>
          <p:nvPr/>
        </p:nvSpPr>
        <p:spPr>
          <a:xfrm>
            <a:off x="323528" y="3180457"/>
            <a:ext cx="5227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A Rede responde por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aproximadamente 60 mil leitos e cerca de 40 mil atendimentos por dia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323528" y="4005064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Os hospitais da rede realizam monitoramento sistemático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 Infecção sanguínea adquirida na UTI do hospital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 Uso de medicamentos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 Uso de Sangue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 Uso de produtos como próteses</a:t>
            </a:r>
          </a:p>
          <a:p>
            <a:pPr>
              <a:buFont typeface="Arial" pitchFamily="34" charset="0"/>
              <a:buChar char="•"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Retângulo 74"/>
          <p:cNvSpPr/>
          <p:nvPr/>
        </p:nvSpPr>
        <p:spPr>
          <a:xfrm>
            <a:off x="504" y="116632"/>
            <a:ext cx="9143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i="1" dirty="0" smtClean="0"/>
              <a:t>Um exemplo: a Rede Sentinela</a:t>
            </a:r>
            <a:endParaRPr lang="pt-BR" sz="2400" b="1" i="1" dirty="0"/>
          </a:p>
        </p:txBody>
      </p:sp>
    </p:spTree>
    <p:extLst>
      <p:ext uri="{BB962C8B-B14F-4D97-AF65-F5344CB8AC3E}">
        <p14:creationId xmlns:p14="http://schemas.microsoft.com/office/powerpoint/2010/main" val="12178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323528" y="6250812"/>
            <a:ext cx="8568952" cy="522234"/>
            <a:chOff x="323528" y="6250812"/>
            <a:chExt cx="8568952" cy="52223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325316"/>
              <a:ext cx="2304321" cy="38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6250812"/>
              <a:ext cx="2896022" cy="52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tângulo 10"/>
          <p:cNvSpPr/>
          <p:nvPr/>
        </p:nvSpPr>
        <p:spPr bwMode="auto">
          <a:xfrm>
            <a:off x="0" y="5179611"/>
            <a:ext cx="9144000" cy="9856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2" name="Picture 8" descr="http://farm3.static.flickr.com/2583/4133246769_fd86c1565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79" y="4977172"/>
            <a:ext cx="100811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a7midia.com.br/admin/noticias/foto_noticia/img-gyeg110552011a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60" y="4969971"/>
            <a:ext cx="1152128" cy="76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encrypted-tbn1.gstatic.com/images?q=tbn:ANd9GcT8lV9t9yjKkbm6vZ5vM2LpIMfdSiQN-MdobwpVd3J2cRo6aKMIG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08512"/>
            <a:ext cx="127346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1.bp.blogspot.com/-Qbb8eTAC5mM/ULEXOAivMEI/AAAAAAAAAOo/lkVvfBWmvP8/s1600/identifica%C3%A7%C3%A3o+do+pacien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78399"/>
            <a:ext cx="1080120" cy="75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setorsaude.com.br/antonioquinto/wp-content/blogs.dir/6/files/2013/02/Medicos-qualidade-dos-servicos-e-seguranca-do-pacien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7"/>
          <a:stretch>
            <a:fillRect/>
          </a:stretch>
        </p:blipFill>
        <p:spPr bwMode="auto">
          <a:xfrm>
            <a:off x="1446301" y="4967479"/>
            <a:ext cx="1080120" cy="7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sma.com.br/admin/site/upload_imagens/fn12888749344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90" y="4966068"/>
            <a:ext cx="1080120" cy="7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hospitalviladaserra.com.br/wp-content/uploads/2012/10/segurancadopaciente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68552"/>
            <a:ext cx="1170409" cy="7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8280920" cy="28803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Ministério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da Saúde cria o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Programa Nacional de Segurança do Paciente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para o monitoramento e prevenção de danos na assistência à saúde </a:t>
            </a:r>
            <a:endParaRPr lang="pt-BR" b="1" dirty="0" smtClean="0">
              <a:solidFill>
                <a:schemeClr val="tx2">
                  <a:lumMod val="75000"/>
                </a:schemeClr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0" indent="0">
              <a:buNone/>
            </a:pPr>
            <a:endParaRPr lang="pt-BR" b="1" dirty="0">
              <a:solidFill>
                <a:schemeClr val="tx2">
                  <a:lumMod val="75000"/>
                </a:schemeClr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Portaria nº 529, de 1º de abril de 2013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 - Institui o Programa Nacional de Segurança do Paciente (PNSP).</a:t>
            </a:r>
          </a:p>
          <a:p>
            <a:pPr marL="0" indent="0">
              <a:buNone/>
            </a:pPr>
            <a:endParaRPr lang="pt-BR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5693C4"/>
              </a:clrFrom>
              <a:clrTo>
                <a:srgbClr val="5693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6" y="260648"/>
            <a:ext cx="5310120" cy="129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0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1593</Words>
  <Application>Microsoft Office PowerPoint</Application>
  <PresentationFormat>Apresentação na tela (4:3)</PresentationFormat>
  <Paragraphs>254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O Programa Nacional de Segurança do Paciente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Programa Nacional de Segurança do Paciente</dc:title>
  <dc:creator>Julia Souza Vidal</dc:creator>
  <cp:lastModifiedBy>Julia Souza Vidal</cp:lastModifiedBy>
  <cp:revision>52</cp:revision>
  <dcterms:created xsi:type="dcterms:W3CDTF">2015-05-12T19:57:42Z</dcterms:created>
  <dcterms:modified xsi:type="dcterms:W3CDTF">2015-07-02T13:03:00Z</dcterms:modified>
</cp:coreProperties>
</file>